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2" r:id="rId6"/>
    <p:sldId id="261" r:id="rId7"/>
    <p:sldId id="263"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4660"/>
  </p:normalViewPr>
  <p:slideViewPr>
    <p:cSldViewPr snapToGrid="0">
      <p:cViewPr varScale="1">
        <p:scale>
          <a:sx n="91" d="100"/>
          <a:sy n="91" d="100"/>
        </p:scale>
        <p:origin x="63" y="30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3625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896344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109674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4133784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536585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46238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636808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04123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4583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185844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t>2020/2/11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252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5CDDD-FA33-4AD2-963E-FAF0C21C520B}" type="datetimeFigureOut">
              <a:rPr lang="zh-CN" altLang="en-US" smtClean="0"/>
              <a:t>2020/2/11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833875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Discussion on handling of HP-UE requirements in FR1</a:t>
            </a:r>
            <a:endParaRPr lang="zh-CN" altLang="en-US" dirty="0"/>
          </a:p>
        </p:txBody>
      </p:sp>
      <p:sp>
        <p:nvSpPr>
          <p:cNvPr id="3" name="标题 1"/>
          <p:cNvSpPr txBox="1">
            <a:spLocks/>
          </p:cNvSpPr>
          <p:nvPr/>
        </p:nvSpPr>
        <p:spPr>
          <a:xfrm>
            <a:off x="1831042" y="4377017"/>
            <a:ext cx="9144000" cy="11746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dirty="0" smtClean="0"/>
              <a:t>Huawei, </a:t>
            </a:r>
            <a:r>
              <a:rPr lang="en-US" altLang="zh-CN" sz="4000" dirty="0" err="1" smtClean="0"/>
              <a:t>HiSilicon</a:t>
            </a:r>
            <a:r>
              <a:rPr lang="en-US" altLang="zh-CN" sz="4000" dirty="0" smtClean="0"/>
              <a:t>, </a:t>
            </a:r>
            <a:r>
              <a:rPr lang="en-US" altLang="zh-CN" sz="4000" dirty="0" smtClean="0"/>
              <a:t>CMCC</a:t>
            </a:r>
            <a:endParaRPr lang="zh-CN" altLang="en-US" sz="4000" dirty="0"/>
          </a:p>
        </p:txBody>
      </p:sp>
      <p:sp>
        <p:nvSpPr>
          <p:cNvPr id="4" name="标题 1"/>
          <p:cNvSpPr txBox="1">
            <a:spLocks/>
          </p:cNvSpPr>
          <p:nvPr/>
        </p:nvSpPr>
        <p:spPr>
          <a:xfrm>
            <a:off x="546538" y="304800"/>
            <a:ext cx="11251324" cy="578069"/>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US" altLang="zh-CN" sz="3600" dirty="0"/>
              <a:t>3GPP TSG-RAN5 Meeting #86-e	</a:t>
            </a:r>
            <a:r>
              <a:rPr lang="en-US" altLang="zh-CN" sz="3600" dirty="0" smtClean="0"/>
              <a:t>                                                                                                              R5-200395</a:t>
            </a:r>
            <a:endParaRPr lang="en-US" altLang="zh-CN" sz="3600" dirty="0"/>
          </a:p>
          <a:p>
            <a:pPr algn="just"/>
            <a:r>
              <a:rPr lang="en-US" altLang="zh-CN" sz="3600" dirty="0" smtClean="0"/>
              <a:t>Electronic Meeting, </a:t>
            </a:r>
            <a:r>
              <a:rPr lang="en-US" altLang="zh-CN" sz="3600" dirty="0"/>
              <a:t>17 - </a:t>
            </a:r>
            <a:r>
              <a:rPr lang="en-US" altLang="zh-CN" sz="3600" dirty="0" smtClean="0"/>
              <a:t>28 </a:t>
            </a:r>
            <a:r>
              <a:rPr lang="en-US" altLang="zh-CN" sz="3600" dirty="0"/>
              <a:t>Feb 2020</a:t>
            </a:r>
          </a:p>
        </p:txBody>
      </p:sp>
    </p:spTree>
    <p:extLst>
      <p:ext uri="{BB962C8B-B14F-4D97-AF65-F5344CB8AC3E}">
        <p14:creationId xmlns:p14="http://schemas.microsoft.com/office/powerpoint/2010/main" val="2526151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for power class related requirements</a:t>
            </a:r>
            <a:endParaRPr lang="zh-CN" altLang="en-US" dirty="0"/>
          </a:p>
        </p:txBody>
      </p:sp>
      <p:sp>
        <p:nvSpPr>
          <p:cNvPr id="3" name="内容占位符 2"/>
          <p:cNvSpPr>
            <a:spLocks noGrp="1"/>
          </p:cNvSpPr>
          <p:nvPr>
            <p:ph idx="1"/>
          </p:nvPr>
        </p:nvSpPr>
        <p:spPr>
          <a:xfrm>
            <a:off x="838200" y="1825624"/>
            <a:ext cx="10515600" cy="4589689"/>
          </a:xfrm>
        </p:spPr>
        <p:txBody>
          <a:bodyPr>
            <a:normAutofit fontScale="92500" lnSpcReduction="10000"/>
          </a:bodyPr>
          <a:lstStyle/>
          <a:p>
            <a:r>
              <a:rPr lang="en-US" altLang="zh-CN" dirty="0" smtClean="0"/>
              <a:t>Test cases with power class specific requirements – </a:t>
            </a:r>
            <a:r>
              <a:rPr lang="en-US" altLang="zh-CN" dirty="0" smtClean="0">
                <a:solidFill>
                  <a:srgbClr val="0066FF"/>
                </a:solidFill>
              </a:rPr>
              <a:t>impacted by power class directly</a:t>
            </a:r>
          </a:p>
          <a:p>
            <a:pPr lvl="1"/>
            <a:r>
              <a:rPr lang="en-US" altLang="zh-CN" dirty="0" smtClean="0"/>
              <a:t>MOP, MPR, A-MPR, ACLR, Configured output power</a:t>
            </a:r>
            <a:r>
              <a:rPr lang="en-US" altLang="zh-CN" strike="sngStrike" dirty="0" smtClean="0">
                <a:solidFill>
                  <a:srgbClr val="FF0000"/>
                </a:solidFill>
              </a:rPr>
              <a:t> </a:t>
            </a:r>
          </a:p>
          <a:p>
            <a:r>
              <a:rPr lang="en-US" altLang="zh-CN" dirty="0" smtClean="0"/>
              <a:t>Test cases with common requirements, ran at </a:t>
            </a:r>
            <a:r>
              <a:rPr lang="en-US" altLang="zh-CN" dirty="0" err="1" smtClean="0"/>
              <a:t>Pumax</a:t>
            </a:r>
            <a:r>
              <a:rPr lang="en-US" altLang="zh-CN" dirty="0" smtClean="0"/>
              <a:t> –</a:t>
            </a:r>
            <a:r>
              <a:rPr lang="en-US" altLang="zh-CN" dirty="0" smtClean="0">
                <a:solidFill>
                  <a:srgbClr val="0066FF"/>
                </a:solidFill>
              </a:rPr>
              <a:t>impacted by power class indirectly</a:t>
            </a:r>
          </a:p>
          <a:p>
            <a:pPr lvl="1"/>
            <a:r>
              <a:rPr lang="en-US" altLang="zh-CN" dirty="0" smtClean="0"/>
              <a:t>Relative power control, Frequency Error, EVM, OBW, SEM, SE, SE-co-existence, A-SE, Transmit intermodulation</a:t>
            </a:r>
          </a:p>
          <a:p>
            <a:r>
              <a:rPr lang="en-US" altLang="zh-CN" dirty="0" smtClean="0"/>
              <a:t>PC2 dropping back to PC3</a:t>
            </a:r>
          </a:p>
          <a:p>
            <a:pPr lvl="1"/>
            <a:r>
              <a:rPr lang="en-US" altLang="zh-CN" i="1" dirty="0" smtClean="0"/>
              <a:t>P-max</a:t>
            </a:r>
            <a:r>
              <a:rPr lang="en-US" altLang="zh-CN" dirty="0" smtClean="0"/>
              <a:t> &lt;= 23dBm</a:t>
            </a:r>
          </a:p>
          <a:p>
            <a:pPr lvl="1"/>
            <a:r>
              <a:rPr lang="en-GB" altLang="zh-CN" dirty="0" smtClean="0"/>
              <a:t>Percentage </a:t>
            </a:r>
            <a:r>
              <a:rPr lang="en-GB" altLang="zh-CN" dirty="0"/>
              <a:t>of uplink </a:t>
            </a:r>
            <a:r>
              <a:rPr lang="en-GB" altLang="zh-CN" dirty="0" smtClean="0"/>
              <a:t>symbols &gt; </a:t>
            </a:r>
            <a:r>
              <a:rPr lang="en-GB" altLang="zh-CN" i="1" dirty="0" err="1" smtClean="0"/>
              <a:t>maxUplinkDutyCycle</a:t>
            </a:r>
            <a:r>
              <a:rPr lang="en-GB" altLang="zh-CN" dirty="0" smtClean="0"/>
              <a:t> or 50% </a:t>
            </a:r>
            <a:r>
              <a:rPr lang="en-US" altLang="zh-CN" dirty="0"/>
              <a:t>(</a:t>
            </a:r>
            <a:r>
              <a:rPr lang="en-US" altLang="zh-CN" dirty="0" smtClean="0"/>
              <a:t>NOTE 1)  </a:t>
            </a:r>
            <a:endParaRPr lang="en-GB" altLang="zh-CN" dirty="0" smtClean="0"/>
          </a:p>
          <a:p>
            <a:pPr lvl="1"/>
            <a:endParaRPr lang="en-GB" altLang="zh-CN" sz="2000" dirty="0" smtClean="0"/>
          </a:p>
          <a:p>
            <a:pPr marL="0" indent="0">
              <a:buNone/>
            </a:pPr>
            <a:r>
              <a:rPr lang="en-GB" altLang="zh-CN" sz="2000" dirty="0" smtClean="0"/>
              <a:t>NOTE 1: </a:t>
            </a:r>
            <a:r>
              <a:rPr lang="en-GB" altLang="zh-CN" sz="2100" i="1" dirty="0" err="1"/>
              <a:t>maxUplinkDutyCycle</a:t>
            </a:r>
            <a:r>
              <a:rPr lang="en-GB" altLang="zh-CN" sz="2100" dirty="0"/>
              <a:t> is UE </a:t>
            </a:r>
            <a:r>
              <a:rPr lang="en-GB" altLang="zh-CN" sz="2100" dirty="0" smtClean="0"/>
              <a:t>capability </a:t>
            </a:r>
            <a:r>
              <a:rPr lang="en-US" altLang="zh-CN" sz="2100" dirty="0" smtClean="0"/>
              <a:t>which</a:t>
            </a:r>
            <a:r>
              <a:rPr lang="en-GB" altLang="zh-CN" sz="2100" dirty="0" smtClean="0"/>
              <a:t> </a:t>
            </a:r>
            <a:r>
              <a:rPr lang="en-GB" altLang="zh-CN" sz="2100" dirty="0"/>
              <a:t>ranges from 60%~100%</a:t>
            </a:r>
          </a:p>
          <a:p>
            <a:pPr marL="0" indent="0">
              <a:buNone/>
            </a:pPr>
            <a:endParaRPr lang="en-US" altLang="zh-CN" dirty="0" smtClean="0"/>
          </a:p>
        </p:txBody>
      </p:sp>
    </p:spTree>
    <p:extLst>
      <p:ext uri="{BB962C8B-B14F-4D97-AF65-F5344CB8AC3E}">
        <p14:creationId xmlns:p14="http://schemas.microsoft.com/office/powerpoint/2010/main" val="1888413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134971" y="3610754"/>
            <a:ext cx="7317440" cy="3059928"/>
          </a:xfrm>
          <a:prstGeom prst="rect">
            <a:avLst/>
          </a:prstGeom>
        </p:spPr>
      </p:pic>
      <p:sp>
        <p:nvSpPr>
          <p:cNvPr id="3" name="内容占位符 2"/>
          <p:cNvSpPr>
            <a:spLocks noGrp="1"/>
          </p:cNvSpPr>
          <p:nvPr>
            <p:ph idx="1"/>
          </p:nvPr>
        </p:nvSpPr>
        <p:spPr>
          <a:xfrm>
            <a:off x="879389" y="653143"/>
            <a:ext cx="10515600" cy="5523820"/>
          </a:xfrm>
        </p:spPr>
        <p:txBody>
          <a:bodyPr/>
          <a:lstStyle/>
          <a:p>
            <a:r>
              <a:rPr lang="en-US" altLang="zh-CN" dirty="0" smtClean="0"/>
              <a:t>Proposal 1: All the mentioned test cases shall be tested firstly based on the UE’s power class capability.</a:t>
            </a:r>
          </a:p>
          <a:p>
            <a:pPr lvl="1"/>
            <a:r>
              <a:rPr lang="en-US" altLang="zh-CN" dirty="0" smtClean="0"/>
              <a:t>PC3 UE shall be verified based on 23dBm MOP; PC2 UE shall be verified based on 26dBm MOP</a:t>
            </a:r>
          </a:p>
          <a:p>
            <a:pPr lvl="1"/>
            <a:r>
              <a:rPr lang="en-US" altLang="zh-CN" dirty="0" smtClean="0"/>
              <a:t>Test configurations and default parameters shall ensure above requirement</a:t>
            </a:r>
          </a:p>
          <a:p>
            <a:pPr lvl="2"/>
            <a:r>
              <a:rPr lang="en-US" altLang="zh-CN" dirty="0" smtClean="0"/>
              <a:t>Default P-max is ‘Not present’</a:t>
            </a:r>
            <a:r>
              <a:rPr lang="en-US" altLang="zh-CN" dirty="0" smtClean="0">
                <a:solidFill>
                  <a:srgbClr val="FF0000"/>
                </a:solidFill>
              </a:rPr>
              <a:t> </a:t>
            </a:r>
            <a:r>
              <a:rPr lang="en-US" altLang="zh-CN" dirty="0" smtClean="0"/>
              <a:t>(Defined in 38.508-1)</a:t>
            </a:r>
          </a:p>
          <a:p>
            <a:pPr lvl="2"/>
            <a:r>
              <a:rPr lang="en-US" altLang="zh-CN" dirty="0" smtClean="0"/>
              <a:t>For PC2, the percentage of uplink symbols is less than 50% according to RMC. (Ensured by RMC definition)</a:t>
            </a:r>
          </a:p>
          <a:p>
            <a:pPr lvl="2"/>
            <a:endParaRPr lang="en-US" altLang="zh-CN" dirty="0" smtClean="0">
              <a:solidFill>
                <a:srgbClr val="FF0000"/>
              </a:solidFill>
            </a:endParaRPr>
          </a:p>
        </p:txBody>
      </p:sp>
      <p:cxnSp>
        <p:nvCxnSpPr>
          <p:cNvPr id="7" name="直接箭头连接符 6"/>
          <p:cNvCxnSpPr/>
          <p:nvPr/>
        </p:nvCxnSpPr>
        <p:spPr>
          <a:xfrm>
            <a:off x="6636124" y="2891118"/>
            <a:ext cx="349623" cy="9076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7510180" y="5143500"/>
            <a:ext cx="3953436" cy="28911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732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96686"/>
            <a:ext cx="10515600" cy="5767614"/>
          </a:xfrm>
        </p:spPr>
        <p:txBody>
          <a:bodyPr>
            <a:normAutofit/>
          </a:bodyPr>
          <a:lstStyle/>
          <a:p>
            <a:r>
              <a:rPr lang="en-US" altLang="zh-CN" sz="2400" dirty="0" smtClean="0"/>
              <a:t>Proposal 2: For test cases with PC specific requirements, PC2 UEs shall also be verified with PC3 requirements; For test cases with common requirements, PC2 UEs don’t need additional PC3 testing.</a:t>
            </a:r>
          </a:p>
          <a:p>
            <a:pPr lvl="1"/>
            <a:r>
              <a:rPr lang="en-US" altLang="zh-CN" sz="2000" dirty="0" smtClean="0"/>
              <a:t>For the test cases MOP, MPR, A-MPR, configured output power and ACLR, the PC3 requirements are different from PC2. In order to make sure PC2 UE is conformant when it drops back to PC3, the additional test points shall be added. </a:t>
            </a:r>
            <a:endParaRPr lang="en-US" altLang="zh-CN" sz="2000" strike="sngStrike" dirty="0" smtClean="0">
              <a:solidFill>
                <a:srgbClr val="FF0000"/>
              </a:solidFill>
            </a:endParaRPr>
          </a:p>
          <a:p>
            <a:pPr lvl="1"/>
            <a:r>
              <a:rPr lang="en-US" altLang="zh-CN" sz="2000" dirty="0" smtClean="0"/>
              <a:t>In test procedure, it shall be explicitly required that PC2 UE verifies PC3 requirement.</a:t>
            </a:r>
          </a:p>
          <a:p>
            <a:pPr lvl="1"/>
            <a:r>
              <a:rPr lang="en-US" altLang="zh-CN" sz="2000" dirty="0" smtClean="0"/>
              <a:t>Adding parameter exception to ensure PC2 UE drops back to PC3</a:t>
            </a:r>
          </a:p>
          <a:p>
            <a:pPr lvl="2"/>
            <a:r>
              <a:rPr lang="en-US" altLang="zh-CN" sz="1800" dirty="0" smtClean="0"/>
              <a:t>P-max = 23dBm</a:t>
            </a:r>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smtClean="0"/>
          </a:p>
        </p:txBody>
      </p:sp>
      <p:pic>
        <p:nvPicPr>
          <p:cNvPr id="2" name="图片 1"/>
          <p:cNvPicPr>
            <a:picLocks noChangeAspect="1"/>
          </p:cNvPicPr>
          <p:nvPr/>
        </p:nvPicPr>
        <p:blipFill>
          <a:blip r:embed="rId2"/>
          <a:stretch>
            <a:fillRect/>
          </a:stretch>
        </p:blipFill>
        <p:spPr>
          <a:xfrm>
            <a:off x="1089198" y="3857062"/>
            <a:ext cx="5581650" cy="1943100"/>
          </a:xfrm>
          <a:prstGeom prst="rect">
            <a:avLst/>
          </a:prstGeom>
        </p:spPr>
      </p:pic>
      <p:pic>
        <p:nvPicPr>
          <p:cNvPr id="4" name="图片 3"/>
          <p:cNvPicPr>
            <a:picLocks noChangeAspect="1"/>
          </p:cNvPicPr>
          <p:nvPr/>
        </p:nvPicPr>
        <p:blipFill>
          <a:blip r:embed="rId3"/>
          <a:stretch>
            <a:fillRect/>
          </a:stretch>
        </p:blipFill>
        <p:spPr>
          <a:xfrm>
            <a:off x="7027906" y="4633737"/>
            <a:ext cx="4267200" cy="781050"/>
          </a:xfrm>
          <a:prstGeom prst="rect">
            <a:avLst/>
          </a:prstGeom>
        </p:spPr>
      </p:pic>
      <p:cxnSp>
        <p:nvCxnSpPr>
          <p:cNvPr id="6" name="直接箭头连接符 5"/>
          <p:cNvCxnSpPr/>
          <p:nvPr/>
        </p:nvCxnSpPr>
        <p:spPr>
          <a:xfrm flipV="1">
            <a:off x="5873579" y="5172543"/>
            <a:ext cx="1154327" cy="296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123936" y="5452629"/>
            <a:ext cx="1021492" cy="233832"/>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7166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96686"/>
            <a:ext cx="10515600" cy="5767614"/>
          </a:xfrm>
        </p:spPr>
        <p:txBody>
          <a:bodyPr>
            <a:normAutofit/>
          </a:bodyPr>
          <a:lstStyle/>
          <a:p>
            <a:r>
              <a:rPr lang="en-US" altLang="zh-CN" sz="2400" dirty="0" smtClean="0"/>
              <a:t>Proposal 3: For test cases with PC specific requirements, define a separate test case for PC2 UEs with a suffix of ‘_1’.</a:t>
            </a:r>
          </a:p>
          <a:p>
            <a:pPr lvl="1"/>
            <a:r>
              <a:rPr lang="en-US" altLang="zh-CN" sz="2000" dirty="0" smtClean="0"/>
              <a:t>In LTE there are different test cases for PC3 and PC2/PC1 requirements.</a:t>
            </a:r>
          </a:p>
          <a:p>
            <a:pPr lvl="1"/>
            <a:r>
              <a:rPr lang="en-US" altLang="zh-CN" sz="2000" dirty="0" smtClean="0"/>
              <a:t>From GCF’s point of view, it would be more convenient to organize the WI with separate test cases for UEs of different power classes.</a:t>
            </a:r>
          </a:p>
          <a:p>
            <a:pPr lvl="1"/>
            <a:r>
              <a:rPr lang="en-US" altLang="zh-CN" sz="2000" dirty="0" smtClean="0"/>
              <a:t>From lab’s point of view, it would be more clear to know for each power class which test procedures, messages and requirements shall be considered.</a:t>
            </a:r>
          </a:p>
          <a:p>
            <a:pPr lvl="1"/>
            <a:r>
              <a:rPr lang="en-US" altLang="zh-CN" sz="2000" dirty="0" smtClean="0"/>
              <a:t>New test cases would be as below:</a:t>
            </a:r>
          </a:p>
          <a:p>
            <a:pPr lvl="2"/>
            <a:r>
              <a:rPr lang="en-US" altLang="zh-CN" sz="1400" dirty="0" smtClean="0"/>
              <a:t>6.2.1_1</a:t>
            </a:r>
            <a:r>
              <a:rPr lang="en-US" altLang="zh-CN" sz="1400" dirty="0"/>
              <a:t>	UE maximum output </a:t>
            </a:r>
            <a:r>
              <a:rPr lang="en-US" altLang="zh-CN" sz="1400" dirty="0" smtClean="0"/>
              <a:t>power for HPUE</a:t>
            </a:r>
          </a:p>
          <a:p>
            <a:pPr lvl="2"/>
            <a:r>
              <a:rPr lang="en-US" altLang="zh-CN" sz="1400" dirty="0" smtClean="0"/>
              <a:t>6.2.2_1</a:t>
            </a:r>
            <a:r>
              <a:rPr lang="en-US" altLang="zh-CN" sz="1400" dirty="0"/>
              <a:t>	UE maximum output power reduction </a:t>
            </a:r>
            <a:r>
              <a:rPr lang="en-US" altLang="zh-CN" sz="1400" dirty="0" smtClean="0"/>
              <a:t>for HPUE</a:t>
            </a:r>
          </a:p>
          <a:p>
            <a:pPr lvl="2"/>
            <a:r>
              <a:rPr lang="en-US" altLang="zh-CN" sz="1400" dirty="0" smtClean="0"/>
              <a:t>6.2.3_1</a:t>
            </a:r>
            <a:r>
              <a:rPr lang="en-US" altLang="zh-CN" sz="1400" dirty="0"/>
              <a:t>	UE additional maximum output power </a:t>
            </a:r>
            <a:r>
              <a:rPr lang="en-US" altLang="zh-CN" sz="1400" dirty="0" smtClean="0"/>
              <a:t>reduction</a:t>
            </a:r>
            <a:r>
              <a:rPr lang="en-US" altLang="zh-CN" sz="1400" dirty="0"/>
              <a:t> for </a:t>
            </a:r>
            <a:r>
              <a:rPr lang="en-US" altLang="zh-CN" sz="1400" dirty="0" smtClean="0"/>
              <a:t>HPUE</a:t>
            </a:r>
          </a:p>
          <a:p>
            <a:pPr lvl="2"/>
            <a:r>
              <a:rPr lang="en-US" altLang="zh-CN" sz="1400" dirty="0" smtClean="0"/>
              <a:t>6.2.4_1</a:t>
            </a:r>
            <a:r>
              <a:rPr lang="en-US" altLang="zh-CN" sz="1400" dirty="0"/>
              <a:t>	</a:t>
            </a:r>
            <a:r>
              <a:rPr lang="en-US" altLang="zh-CN" sz="1400" dirty="0" smtClean="0"/>
              <a:t>Configured </a:t>
            </a:r>
            <a:r>
              <a:rPr lang="en-US" altLang="zh-CN" sz="1400" dirty="0"/>
              <a:t>transmitted </a:t>
            </a:r>
            <a:r>
              <a:rPr lang="en-US" altLang="zh-CN" sz="1400" dirty="0" smtClean="0"/>
              <a:t>power for HPUE</a:t>
            </a:r>
          </a:p>
          <a:p>
            <a:pPr lvl="2"/>
            <a:r>
              <a:rPr lang="en-US" altLang="zh-CN" sz="1400" dirty="0" smtClean="0"/>
              <a:t>6.5.2.4.1_1</a:t>
            </a:r>
            <a:r>
              <a:rPr lang="en-US" altLang="zh-CN" sz="1400" dirty="0"/>
              <a:t>	NR </a:t>
            </a:r>
            <a:r>
              <a:rPr lang="en-US" altLang="zh-CN" sz="1400" dirty="0" smtClean="0"/>
              <a:t>ACLR for HPUE</a:t>
            </a:r>
          </a:p>
          <a:p>
            <a:pPr lvl="1"/>
            <a:r>
              <a:rPr lang="en-US" altLang="zh-CN" sz="2000" dirty="0" smtClean="0"/>
              <a:t>New </a:t>
            </a:r>
            <a:r>
              <a:rPr lang="en-US" altLang="zh-CN" sz="2000" dirty="0"/>
              <a:t>test cases </a:t>
            </a:r>
            <a:r>
              <a:rPr lang="en-US" altLang="zh-CN" sz="2000" dirty="0" smtClean="0"/>
              <a:t>will only take care of 26dBm requirements and only apply to PC2 UE. </a:t>
            </a:r>
          </a:p>
          <a:p>
            <a:pPr lvl="1"/>
            <a:r>
              <a:rPr lang="en-US" altLang="zh-CN" sz="2000" smtClean="0"/>
              <a:t>‘Old’ </a:t>
            </a:r>
            <a:r>
              <a:rPr lang="en-US" altLang="zh-CN" sz="2000" dirty="0" smtClean="0"/>
              <a:t>test cases will cover 23dBm requirement and apply </a:t>
            </a:r>
            <a:r>
              <a:rPr lang="en-US" altLang="zh-CN" sz="2000" smtClean="0"/>
              <a:t>to PC3 and PC2 UE.</a:t>
            </a:r>
            <a:endParaRPr lang="en-US" altLang="zh-CN" sz="1400" dirty="0"/>
          </a:p>
          <a:p>
            <a:pPr lvl="2"/>
            <a:endParaRPr lang="en-US" altLang="zh-CN" sz="1400" dirty="0" smtClean="0"/>
          </a:p>
        </p:txBody>
      </p:sp>
    </p:spTree>
    <p:extLst>
      <p:ext uri="{BB962C8B-B14F-4D97-AF65-F5344CB8AC3E}">
        <p14:creationId xmlns:p14="http://schemas.microsoft.com/office/powerpoint/2010/main" val="2881970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3143"/>
            <a:ext cx="10515600" cy="5523820"/>
          </a:xfrm>
        </p:spPr>
        <p:txBody>
          <a:bodyPr/>
          <a:lstStyle/>
          <a:p>
            <a:r>
              <a:rPr lang="en-US" altLang="zh-CN" dirty="0" smtClean="0"/>
              <a:t>Proposal 4: Power class 2 is also defined for UL-MIMO. The same principle shall apply for relevant UL-MIMO testing.</a:t>
            </a:r>
          </a:p>
          <a:p>
            <a:r>
              <a:rPr lang="en-US" altLang="zh-CN" dirty="0" smtClean="0"/>
              <a:t>Proposal 5: PC1 requirements is already introduced in R16. The same principle shall apply for PC1 testing.</a:t>
            </a:r>
          </a:p>
          <a:p>
            <a:endParaRPr lang="en-US" altLang="zh-CN" dirty="0" smtClean="0"/>
          </a:p>
        </p:txBody>
      </p:sp>
    </p:spTree>
    <p:extLst>
      <p:ext uri="{BB962C8B-B14F-4D97-AF65-F5344CB8AC3E}">
        <p14:creationId xmlns:p14="http://schemas.microsoft.com/office/powerpoint/2010/main" val="2055579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62426"/>
            <a:ext cx="10515600" cy="5523820"/>
          </a:xfrm>
        </p:spPr>
        <p:txBody>
          <a:bodyPr/>
          <a:lstStyle/>
          <a:p>
            <a:r>
              <a:rPr lang="en-US" altLang="zh-CN" dirty="0" smtClean="0"/>
              <a:t>Proposal </a:t>
            </a:r>
            <a:r>
              <a:rPr lang="en-US" altLang="zh-CN" dirty="0"/>
              <a:t>1: All the mentioned test cases shall be tested firstly based on the UE’s power class capability.</a:t>
            </a:r>
          </a:p>
          <a:p>
            <a:r>
              <a:rPr lang="en-US" altLang="zh-CN" dirty="0"/>
              <a:t>Proposal 2: For test cases with PC specific requirements, PC2 UEs shall also be verified with PC3 requirements; For test cases with common requirements, PC2 UEs don’t need additional PC3 testing.</a:t>
            </a:r>
          </a:p>
          <a:p>
            <a:r>
              <a:rPr lang="en-US" altLang="zh-CN" dirty="0"/>
              <a:t>Proposal 3: For test cases with PC specific requirements, define a separate test case for PC2 UEs with a suffix of ‘_1’.</a:t>
            </a:r>
          </a:p>
          <a:p>
            <a:r>
              <a:rPr lang="en-US" altLang="zh-CN" dirty="0" smtClean="0"/>
              <a:t>Proposal 4: Power class 2 is also defined for UL-MIMO. The same principle shall apply for relevant UL-MIMO testing.</a:t>
            </a:r>
          </a:p>
          <a:p>
            <a:r>
              <a:rPr lang="en-US" altLang="zh-CN" dirty="0" smtClean="0"/>
              <a:t>Proposal 5: PC1 requirements is already introduced in R16. The same principle shall apply for PC1 testing.</a:t>
            </a:r>
          </a:p>
          <a:p>
            <a:endParaRPr lang="en-US" altLang="zh-CN" dirty="0" smtClean="0"/>
          </a:p>
        </p:txBody>
      </p:sp>
      <p:sp>
        <p:nvSpPr>
          <p:cNvPr id="4" name="内容占位符 2"/>
          <p:cNvSpPr txBox="1">
            <a:spLocks/>
          </p:cNvSpPr>
          <p:nvPr/>
        </p:nvSpPr>
        <p:spPr>
          <a:xfrm>
            <a:off x="838200" y="213872"/>
            <a:ext cx="10515600" cy="7005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3200" dirty="0" smtClean="0"/>
              <a:t>Summary</a:t>
            </a:r>
          </a:p>
        </p:txBody>
      </p:sp>
    </p:spTree>
    <p:extLst>
      <p:ext uri="{BB962C8B-B14F-4D97-AF65-F5344CB8AC3E}">
        <p14:creationId xmlns:p14="http://schemas.microsoft.com/office/powerpoint/2010/main" val="6175303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TotalTime>
  <Words>585</Words>
  <Application>Microsoft Office PowerPoint</Application>
  <PresentationFormat>宽屏</PresentationFormat>
  <Paragraphs>49</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vt:lpstr>
      <vt:lpstr>Calibri Light</vt:lpstr>
      <vt:lpstr>Office 主题</vt:lpstr>
      <vt:lpstr>Discussion on handling of HP-UE requirements in FR1</vt:lpstr>
      <vt:lpstr>Background for power class related requirements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Huawei</cp:lastModifiedBy>
  <cp:revision>37</cp:revision>
  <dcterms:created xsi:type="dcterms:W3CDTF">2020-01-10T03:37:27Z</dcterms:created>
  <dcterms:modified xsi:type="dcterms:W3CDTF">2020-02-11T05:54:29Z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(3)OQIsYGZAAuoOpmnbuMYKOcVc3e0va+sq/slIMOU1sDfxY5rmNQEp5+OqO57FGRUhvrNZRrS2
WiKx0/Pjk+IRKiUaoSFefDbLAokkSMLHFzcJOFznd1G48vgSlkS067+l0eI7xk04LYaAVApi
NGKJNn4qwY5xnxzNPH+F6+/ReHdhlRHViYOyECvtSwrQxTKdJJdxtA8NjHTGSqy96dAUW6xR
U2z6pcW9pqXmI/cPjK</vt:lpwstr>
  </property>
  <property fmtid="{D5CDD505-2E9C-101B-9397-08002B2CF9AE}" pid="3" name="_2015_ms_pID_7253431">
    <vt:lpwstr>WuBNE9UCd6WjyHsR/6clw7S/vCvWkS866FgFUzgCnB4MjgXFWsdjvs
caw8TSHp/wWLxYJP6jm4SvLZLEMMW409DfNuYM6xTL0ODzys43wRrHQ4z35cWN8ReeOoKn+a
nibO2ThfdB1LAW8uWkNYNl8HFQpLadXHrF8x7kO6Ln3KCBAvaMicRZUDxXcGHeVjNH0zlxWb
wk8Ag774XKF4j+wKIHCCJF7rR1OpoyW2l8d3</vt:lpwstr>
  </property>
  <property fmtid="{D5CDD505-2E9C-101B-9397-08002B2CF9AE}" pid="4" name="_2015_ms_pID_7253432">
    <vt:lpwstr>4g==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1580837881</vt:lpwstr>
  </property>
</Properties>
</file>