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7"/>
  </p:notesMasterIdLst>
  <p:sldIdLst>
    <p:sldId id="268" r:id="rId2"/>
    <p:sldId id="279" r:id="rId3"/>
    <p:sldId id="278" r:id="rId4"/>
    <p:sldId id="282" r:id="rId5"/>
    <p:sldId id="273" r:id="rId6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71C2F"/>
    <a:srgbClr val="101797"/>
    <a:srgbClr val="111898"/>
    <a:srgbClr val="F6C2C8"/>
    <a:srgbClr val="38579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6202" autoAdjust="0"/>
    <p:restoredTop sz="95487" autoAdjust="0"/>
  </p:normalViewPr>
  <p:slideViewPr>
    <p:cSldViewPr snapToGrid="0">
      <p:cViewPr>
        <p:scale>
          <a:sx n="99" d="100"/>
          <a:sy n="99" d="100"/>
        </p:scale>
        <p:origin x="1600" y="616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notesMaster" Target="notesMasters/notesMaster1.xml"/><Relationship Id="rId8" Type="http://schemas.openxmlformats.org/officeDocument/2006/relationships/presProps" Target="presProps.xml"/><Relationship Id="rId9" Type="http://schemas.openxmlformats.org/officeDocument/2006/relationships/viewProps" Target="viewProps.xml"/><Relationship Id="rId10" Type="http://schemas.openxmlformats.org/officeDocument/2006/relationships/theme" Target="theme/theme1.xml"/><Relationship Id="rId1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0361797-1681-4FAC-874B-FCDF511712BF}" type="datetimeFigureOut">
              <a:rPr kumimoji="1" lang="ja-JP" altLang="en-US" smtClean="0"/>
              <a:t>2019/5/3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33747AD-73BE-44B8-9011-E4884155862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8015151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904043" y="1122363"/>
            <a:ext cx="10383915" cy="2387600"/>
          </a:xfrm>
        </p:spPr>
        <p:txBody>
          <a:bodyPr anchor="b">
            <a:normAutofit/>
          </a:bodyPr>
          <a:lstStyle>
            <a:lvl1pPr algn="ctr">
              <a:defRPr sz="4800" b="1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defRPr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7" name="正方形/長方形 6"/>
          <p:cNvSpPr/>
          <p:nvPr userDrawn="1"/>
        </p:nvSpPr>
        <p:spPr>
          <a:xfrm>
            <a:off x="0" y="6578600"/>
            <a:ext cx="12192000" cy="284085"/>
          </a:xfrm>
          <a:prstGeom prst="rect">
            <a:avLst/>
          </a:prstGeom>
          <a:solidFill>
            <a:srgbClr val="1118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rgbClr val="111898"/>
              </a:solidFill>
            </a:endParaRPr>
          </a:p>
        </p:txBody>
      </p:sp>
      <p:sp>
        <p:nvSpPr>
          <p:cNvPr id="8" name="正方形/長方形 7"/>
          <p:cNvSpPr/>
          <p:nvPr userDrawn="1"/>
        </p:nvSpPr>
        <p:spPr>
          <a:xfrm>
            <a:off x="0" y="0"/>
            <a:ext cx="12192000" cy="612000"/>
          </a:xfrm>
          <a:prstGeom prst="rect">
            <a:avLst/>
          </a:prstGeom>
          <a:solidFill>
            <a:srgbClr val="1017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rgbClr val="111898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14106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2427A9-8496-45DB-9A35-9C4B5578787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755949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2427A9-8496-45DB-9A35-9C4B5578787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060983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正方形/長方形 6"/>
          <p:cNvSpPr/>
          <p:nvPr userDrawn="1"/>
        </p:nvSpPr>
        <p:spPr>
          <a:xfrm>
            <a:off x="0" y="0"/>
            <a:ext cx="12192000" cy="612000"/>
          </a:xfrm>
          <a:prstGeom prst="rect">
            <a:avLst/>
          </a:prstGeom>
          <a:solidFill>
            <a:srgbClr val="1017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rgbClr val="111898"/>
              </a:solidFill>
            </a:endParaRPr>
          </a:p>
        </p:txBody>
      </p:sp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4653" y="177506"/>
            <a:ext cx="12142694" cy="348037"/>
          </a:xfrm>
        </p:spPr>
        <p:txBody>
          <a:bodyPr>
            <a:noAutofit/>
          </a:bodyPr>
          <a:lstStyle>
            <a:lvl1pPr>
              <a:defRPr sz="2400" b="1" baseline="0">
                <a:solidFill>
                  <a:schemeClr val="bg1"/>
                </a:solidFill>
                <a:latin typeface="Segoe UI" panose="020B0502040204020203" pitchFamily="34" charset="0"/>
                <a:ea typeface="メイリオ" panose="020B0604030504040204" pitchFamily="50" charset="-128"/>
                <a:cs typeface="Segoe UI" panose="020B0502040204020203" pitchFamily="34" charset="0"/>
              </a:defRPr>
            </a:lvl1pPr>
          </a:lstStyle>
          <a:p>
            <a:r>
              <a:rPr kumimoji="1" lang="ja-JP" altLang="en-US" dirty="0"/>
              <a:t>マスター タイトルの書式設定</a:t>
            </a:r>
          </a:p>
        </p:txBody>
      </p:sp>
      <p:sp>
        <p:nvSpPr>
          <p:cNvPr id="4" name="直角三角形 3"/>
          <p:cNvSpPr/>
          <p:nvPr userDrawn="1"/>
        </p:nvSpPr>
        <p:spPr>
          <a:xfrm rot="16200000">
            <a:off x="11730448" y="6426925"/>
            <a:ext cx="357050" cy="357050"/>
          </a:xfrm>
          <a:prstGeom prst="rt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>
          <a:xfrm>
            <a:off x="9399494" y="6492875"/>
            <a:ext cx="2743200" cy="365125"/>
          </a:xfrm>
        </p:spPr>
        <p:txBody>
          <a:bodyPr/>
          <a:lstStyle>
            <a:lvl1pPr>
              <a:defRPr b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fld id="{652427A9-8496-45DB-9A35-9C4B5578787E}" type="slidenum">
              <a:rPr lang="ja-JP" altLang="en-US" smtClean="0"/>
              <a:pPr/>
              <a:t>‹#›</a:t>
            </a:fld>
            <a:endParaRPr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9306" y="736916"/>
            <a:ext cx="12093388" cy="6121084"/>
          </a:xfrm>
        </p:spPr>
        <p:txBody>
          <a:bodyPr>
            <a:normAutofit/>
          </a:bodyPr>
          <a:lstStyle>
            <a:lvl1pPr marL="360000" indent="-288000">
              <a:lnSpc>
                <a:spcPct val="100000"/>
              </a:lnSpc>
              <a:spcBef>
                <a:spcPts val="1000"/>
              </a:spcBef>
              <a:buClr>
                <a:srgbClr val="111898"/>
              </a:buClr>
              <a:buFont typeface="Wingdings" panose="05000000000000000000" pitchFamily="2" charset="2"/>
              <a:buChar char="u"/>
              <a:defRPr sz="1800" baseline="0">
                <a:latin typeface="Segoe UI" panose="020B0502040204020203" pitchFamily="34" charset="0"/>
                <a:ea typeface="メイリオ" panose="020B0604030504040204" pitchFamily="50" charset="-128"/>
                <a:cs typeface="Segoe UI" panose="020B0502040204020203" pitchFamily="34" charset="0"/>
              </a:defRPr>
            </a:lvl1pPr>
            <a:lvl2pPr marL="720000" indent="-288000">
              <a:lnSpc>
                <a:spcPct val="100000"/>
              </a:lnSpc>
              <a:spcBef>
                <a:spcPts val="1000"/>
              </a:spcBef>
              <a:buFont typeface="Wingdings" panose="05000000000000000000" pitchFamily="2" charset="2"/>
              <a:buChar char="l"/>
              <a:defRPr sz="1800" baseline="0">
                <a:latin typeface="Segoe UI" panose="020B0502040204020203" pitchFamily="34" charset="0"/>
                <a:ea typeface="メイリオ" panose="020B0604030504040204" pitchFamily="50" charset="-128"/>
                <a:cs typeface="Segoe UI" panose="020B0502040204020203" pitchFamily="34" charset="0"/>
              </a:defRPr>
            </a:lvl2pPr>
            <a:lvl3pPr marL="1080000" indent="-288000">
              <a:lnSpc>
                <a:spcPct val="100000"/>
              </a:lnSpc>
              <a:spcBef>
                <a:spcPts val="1000"/>
              </a:spcBef>
              <a:buClr>
                <a:schemeClr val="accent1"/>
              </a:buClr>
              <a:buFont typeface="Wingdings" panose="05000000000000000000" pitchFamily="2" charset="2"/>
              <a:buChar char="Ø"/>
              <a:defRPr sz="1800" baseline="0">
                <a:latin typeface="Segoe UI" panose="020B0502040204020203" pitchFamily="34" charset="0"/>
                <a:ea typeface="メイリオ" panose="020B0604030504040204" pitchFamily="50" charset="-128"/>
                <a:cs typeface="Segoe UI" panose="020B0502040204020203" pitchFamily="34" charset="0"/>
              </a:defRPr>
            </a:lvl3pPr>
            <a:lvl4pPr marL="1600200" indent="-228600">
              <a:spcBef>
                <a:spcPts val="1000"/>
              </a:spcBef>
              <a:buFont typeface="Wingdings" panose="05000000000000000000" pitchFamily="2" charset="2"/>
              <a:buChar char="l"/>
              <a:defRPr sz="1800" baseline="0">
                <a:latin typeface="Segoe UI" panose="020B0502040204020203" pitchFamily="34" charset="0"/>
                <a:ea typeface="メイリオ" panose="020B0604030504040204" pitchFamily="50" charset="-128"/>
                <a:cs typeface="Segoe UI" panose="020B0502040204020203" pitchFamily="34" charset="0"/>
              </a:defRPr>
            </a:lvl4pPr>
            <a:lvl5pPr marL="2057400" indent="-228600">
              <a:spcBef>
                <a:spcPts val="1000"/>
              </a:spcBef>
              <a:buFont typeface="Wingdings" panose="05000000000000000000" pitchFamily="2" charset="2"/>
              <a:buChar char="l"/>
              <a:defRPr sz="1800" baseline="0">
                <a:latin typeface="Segoe UI" panose="020B0502040204020203" pitchFamily="34" charset="0"/>
                <a:ea typeface="メイリオ" panose="020B0604030504040204" pitchFamily="50" charset="-128"/>
                <a:cs typeface="Segoe UI" panose="020B0502040204020203" pitchFamily="34" charset="0"/>
              </a:defRPr>
            </a:lvl5pPr>
          </a:lstStyle>
          <a:p>
            <a:pPr lvl="0"/>
            <a:r>
              <a:rPr kumimoji="1" lang="ja-JP" altLang="en-US" dirty="0"/>
              <a:t>マスター テキストの書式設定</a:t>
            </a:r>
          </a:p>
          <a:p>
            <a:pPr lvl="1"/>
            <a:r>
              <a:rPr kumimoji="1" lang="ja-JP" altLang="en-US" dirty="0"/>
              <a:t>第 </a:t>
            </a:r>
            <a:r>
              <a:rPr kumimoji="1" lang="en-US" altLang="ja-JP" dirty="0"/>
              <a:t>2 </a:t>
            </a:r>
            <a:r>
              <a:rPr kumimoji="1" lang="ja-JP" altLang="en-US" dirty="0"/>
              <a:t>レベル</a:t>
            </a:r>
          </a:p>
          <a:p>
            <a:pPr lvl="2"/>
            <a:r>
              <a:rPr kumimoji="1" lang="ja-JP" altLang="en-US" dirty="0"/>
              <a:t>第 </a:t>
            </a:r>
            <a:r>
              <a:rPr kumimoji="1" lang="en-US" altLang="ja-JP" dirty="0"/>
              <a:t>3 </a:t>
            </a:r>
            <a:r>
              <a:rPr kumimoji="1" lang="ja-JP" altLang="en-US" dirty="0"/>
              <a:t>レベル</a:t>
            </a:r>
          </a:p>
          <a:p>
            <a:pPr lvl="3"/>
            <a:r>
              <a:rPr kumimoji="1" lang="ja-JP" altLang="en-US" dirty="0"/>
              <a:t>第 </a:t>
            </a:r>
            <a:r>
              <a:rPr kumimoji="1" lang="en-US" altLang="ja-JP" dirty="0"/>
              <a:t>4 </a:t>
            </a:r>
            <a:r>
              <a:rPr kumimoji="1" lang="ja-JP" altLang="en-US" dirty="0"/>
              <a:t>レベル</a:t>
            </a:r>
          </a:p>
          <a:p>
            <a:pPr lvl="4"/>
            <a:r>
              <a:rPr kumimoji="1" lang="ja-JP" altLang="en-US" dirty="0"/>
              <a:t>第 </a:t>
            </a:r>
            <a:r>
              <a:rPr kumimoji="1" lang="en-US" altLang="ja-JP" dirty="0"/>
              <a:t>5 </a:t>
            </a:r>
            <a:r>
              <a:rPr kumimoji="1" lang="ja-JP" altLang="en-US" dirty="0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20240861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2427A9-8496-45DB-9A35-9C4B5578787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207254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2427A9-8496-45DB-9A35-9C4B5578787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184172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2427A9-8496-45DB-9A35-9C4B5578787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878151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2427A9-8496-45DB-9A35-9C4B5578787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60687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2427A9-8496-45DB-9A35-9C4B5578787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638386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2427A9-8496-45DB-9A35-9C4B5578787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567920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2427A9-8496-45DB-9A35-9C4B5578787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015873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2427A9-8496-45DB-9A35-9C4B5578787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125714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904043" y="1446213"/>
            <a:ext cx="10383915" cy="2387600"/>
          </a:xfrm>
        </p:spPr>
        <p:txBody>
          <a:bodyPr>
            <a:normAutofit/>
          </a:bodyPr>
          <a:lstStyle/>
          <a:p>
            <a:r>
              <a:rPr lang="en-US" altLang="ja-JP" sz="3600" dirty="0" smtClean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NR FR2 WF </a:t>
            </a:r>
            <a:r>
              <a:rPr lang="en-US" altLang="ja-JP" sz="360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on MB relaxation</a:t>
            </a:r>
            <a:endParaRPr kumimoji="1" lang="ja-JP" altLang="en-US" sz="3600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524000" y="4905374"/>
            <a:ext cx="9144000" cy="647701"/>
          </a:xfrm>
        </p:spPr>
        <p:txBody>
          <a:bodyPr>
            <a:normAutofit/>
          </a:bodyPr>
          <a:lstStyle/>
          <a:p>
            <a:r>
              <a:rPr kumimoji="1" lang="en-US" altLang="ja-JP" dirty="0" smtClean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Apple, Inc.</a:t>
            </a:r>
            <a:endParaRPr kumimoji="1" lang="en-US" altLang="ja-JP" dirty="0"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4" name="テキスト ボックス 3"/>
          <p:cNvSpPr txBox="1"/>
          <p:nvPr/>
        </p:nvSpPr>
        <p:spPr>
          <a:xfrm>
            <a:off x="161925" y="19050"/>
            <a:ext cx="118681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n-NO" altLang="ja-JP" sz="1600" b="1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3GPP </a:t>
            </a:r>
            <a:r>
              <a:rPr lang="nn-NO" altLang="ja-JP" sz="1600" b="1" dirty="0" smtClean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TSG-RAN WG5 </a:t>
            </a:r>
            <a:r>
              <a:rPr lang="nn-NO" altLang="ja-JP" sz="1600" b="1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Meeting </a:t>
            </a:r>
            <a:r>
              <a:rPr lang="nn-NO" altLang="ja-JP" sz="1600" b="1" dirty="0" smtClean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#83</a:t>
            </a:r>
            <a:r>
              <a:rPr lang="en-GB" altLang="ja-JP" sz="1600" b="1" i="1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						                      </a:t>
            </a:r>
            <a:r>
              <a:rPr lang="en-GB" altLang="ja-JP" sz="1600" b="1" i="1" dirty="0" smtClean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                              </a:t>
            </a:r>
            <a:r>
              <a:rPr lang="en-GB" altLang="ja-JP" sz="1600" b="1" i="1" dirty="0" smtClean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R5-194122</a:t>
            </a:r>
            <a:endParaRPr lang="en-GB" altLang="ja-JP" sz="1600" b="1" i="1" dirty="0">
              <a:solidFill>
                <a:schemeClr val="bg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  <a:p>
            <a:r>
              <a:rPr lang="en-US" altLang="ja-JP" sz="1600" b="1" dirty="0" smtClean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Reno, USA, 13th May </a:t>
            </a:r>
            <a:r>
              <a:rPr lang="en-US" altLang="ja-JP" sz="1600" b="1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2019 - </a:t>
            </a:r>
            <a:r>
              <a:rPr lang="en-US" altLang="ja-JP" sz="1600" b="1" dirty="0" smtClean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17th May </a:t>
            </a:r>
            <a:r>
              <a:rPr lang="en-US" altLang="ja-JP" sz="1600" b="1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2019</a:t>
            </a:r>
            <a:endParaRPr lang="ja-JP" altLang="ja-JP" sz="160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5" name="正方形/長方形 4"/>
          <p:cNvSpPr/>
          <p:nvPr/>
        </p:nvSpPr>
        <p:spPr>
          <a:xfrm>
            <a:off x="161925" y="680531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ja-JP" dirty="0">
                <a:latin typeface="Segoe UI" panose="020B0502040204020203" pitchFamily="34" charset="0"/>
                <a:cs typeface="Segoe UI" panose="020B0502040204020203" pitchFamily="34" charset="0"/>
              </a:rPr>
              <a:t>Agenda Item	: </a:t>
            </a:r>
            <a:r>
              <a:rPr lang="en-US" altLang="ja-JP" dirty="0" smtClean="0">
                <a:latin typeface="Segoe UI" panose="020B0502040204020203" pitchFamily="34" charset="0"/>
                <a:cs typeface="Segoe UI" panose="020B0502040204020203" pitchFamily="34" charset="0"/>
              </a:rPr>
              <a:t>5.3.5.17</a:t>
            </a:r>
          </a:p>
          <a:p>
            <a:r>
              <a:rPr lang="en-US" altLang="ja-JP" dirty="0" smtClean="0">
                <a:latin typeface="Segoe UI" panose="020B0502040204020203" pitchFamily="34" charset="0"/>
                <a:cs typeface="Segoe UI" panose="020B0502040204020203" pitchFamily="34" charset="0"/>
              </a:rPr>
              <a:t>Document </a:t>
            </a:r>
            <a:r>
              <a:rPr lang="en-US" altLang="ja-JP" dirty="0">
                <a:latin typeface="Segoe UI" panose="020B0502040204020203" pitchFamily="34" charset="0"/>
                <a:cs typeface="Segoe UI" panose="020B0502040204020203" pitchFamily="34" charset="0"/>
              </a:rPr>
              <a:t>for	: Discussion and Endorsement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066162" y="338522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733054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="" xmlns:a16="http://schemas.microsoft.com/office/drawing/2014/main" id="{89CF392C-4B58-43F9-AF7E-BB1B544CF2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Agreements / Assumptions</a:t>
            </a:r>
            <a:endParaRPr kumimoji="1" lang="ja-JP" altLang="en-US" dirty="0"/>
          </a:p>
        </p:txBody>
      </p:sp>
      <p:sp>
        <p:nvSpPr>
          <p:cNvPr id="3" name="スライド番号プレースホルダー 2">
            <a:extLst>
              <a:ext uri="{FF2B5EF4-FFF2-40B4-BE49-F238E27FC236}">
                <a16:creationId xmlns="" xmlns:a16="http://schemas.microsoft.com/office/drawing/2014/main" id="{F8996FD8-E708-4119-8A0A-941E18EEE1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2427A9-8496-45DB-9A35-9C4B5578787E}" type="slidenum">
              <a:rPr lang="ja-JP" altLang="en-US" smtClean="0"/>
              <a:pPr/>
              <a:t>2</a:t>
            </a:fld>
            <a:endParaRPr lang="ja-JP" altLang="en-US"/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="" xmlns:a16="http://schemas.microsoft.com/office/drawing/2014/main" id="{4215F582-A5D2-4D1A-B0B0-8BB916B1A63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ja-JP" sz="1600" b="1" dirty="0"/>
              <a:t>Based on RAN4 LS (R5-192901), RAN5 applies MB relaxation into conformance test with following assumptions except for verdict for certification / validation.</a:t>
            </a:r>
          </a:p>
          <a:p>
            <a:pPr lvl="1"/>
            <a:r>
              <a:rPr lang="en-US" altLang="ja-JP" sz="1600" dirty="0"/>
              <a:t>MB relaxation value for each FR2 band are based on </a:t>
            </a:r>
            <a:r>
              <a:rPr lang="en-US" altLang="ja-JP" sz="1600" b="1" dirty="0"/>
              <a:t>“UE declaration”</a:t>
            </a:r>
            <a:r>
              <a:rPr lang="en-US" altLang="ja-JP" sz="1600" dirty="0"/>
              <a:t>.</a:t>
            </a:r>
          </a:p>
          <a:p>
            <a:pPr lvl="1"/>
            <a:r>
              <a:rPr lang="en-US" altLang="ja-JP" sz="1600" b="1" dirty="0"/>
              <a:t>“Verdict per band”</a:t>
            </a:r>
            <a:r>
              <a:rPr lang="en-US" altLang="ja-JP" sz="1600" dirty="0"/>
              <a:t>, which is same approach as legacy LTE.</a:t>
            </a:r>
          </a:p>
          <a:p>
            <a:endParaRPr kumimoji="1" lang="en-US" altLang="ja-JP" sz="1600" dirty="0"/>
          </a:p>
          <a:p>
            <a:r>
              <a:rPr lang="en-US" altLang="ja-JP" sz="1600" b="1" dirty="0"/>
              <a:t>Time plan</a:t>
            </a:r>
          </a:p>
          <a:p>
            <a:pPr lvl="1"/>
            <a:r>
              <a:rPr lang="en-US" altLang="ja-JP" sz="1600" dirty="0"/>
              <a:t>Pre meeting discussions	: 1) Proposed approach to remaining issues, 2) Raise additional issues</a:t>
            </a:r>
          </a:p>
          <a:p>
            <a:pPr lvl="1"/>
            <a:r>
              <a:rPr lang="en-US" altLang="ja-JP" sz="1600" dirty="0"/>
              <a:t>[RAN5#83]	(May-2019</a:t>
            </a:r>
            <a:r>
              <a:rPr lang="en-US" altLang="ja-JP" sz="1600" dirty="0" smtClean="0"/>
              <a:t>): </a:t>
            </a:r>
            <a:r>
              <a:rPr lang="en-US" altLang="ja-JP" sz="1600" dirty="0"/>
              <a:t>CR implementation to reflect agreements in this </a:t>
            </a:r>
            <a:r>
              <a:rPr lang="en-US" altLang="ja-JP" sz="1600" dirty="0" smtClean="0"/>
              <a:t>WF, Completion </a:t>
            </a:r>
            <a:r>
              <a:rPr lang="en-US" altLang="ja-JP" sz="1600" dirty="0"/>
              <a:t>target of MB relaxation </a:t>
            </a:r>
            <a:r>
              <a:rPr lang="en-US" altLang="ja-JP" sz="1600" b="1" dirty="0"/>
              <a:t>except for MU, </a:t>
            </a:r>
            <a:r>
              <a:rPr lang="en-US" altLang="ja-JP" sz="1600" b="1" dirty="0" smtClean="0"/>
              <a:t>TT</a:t>
            </a:r>
            <a:r>
              <a:rPr lang="en-US" altLang="ja-JP" sz="1600" dirty="0"/>
              <a:t>	</a:t>
            </a:r>
            <a:endParaRPr lang="en-US" altLang="ja-JP" sz="1600" dirty="0" smtClean="0"/>
          </a:p>
          <a:p>
            <a:pPr lvl="1"/>
            <a:endParaRPr lang="en-US" altLang="ja-JP" sz="1600" dirty="0"/>
          </a:p>
          <a:p>
            <a:r>
              <a:rPr lang="en-US" altLang="ja-JP" sz="1600" b="1" dirty="0"/>
              <a:t>Process of UE declaration (Definition of verdict is TBD.)</a:t>
            </a:r>
          </a:p>
          <a:p>
            <a:pPr lvl="1"/>
            <a:r>
              <a:rPr lang="en-US" altLang="ja-JP" sz="1600" dirty="0"/>
              <a:t>UE manufacturers declare each MB relaxation value to satisfy core requirement.</a:t>
            </a:r>
          </a:p>
          <a:p>
            <a:pPr lvl="1"/>
            <a:r>
              <a:rPr lang="en-US" altLang="ja-JP" sz="1600" dirty="0"/>
              <a:t>Test houses, labs implement declared value into TE by manual since there is no capability for this relaxation.</a:t>
            </a:r>
          </a:p>
          <a:p>
            <a:pPr lvl="1"/>
            <a:r>
              <a:rPr lang="en-US" altLang="ja-JP" sz="1600" dirty="0"/>
              <a:t>TE concludes verdict considering implemented declared value.</a:t>
            </a:r>
          </a:p>
          <a:p>
            <a:endParaRPr kumimoji="1" lang="en-US" altLang="ja-JP" sz="1600" dirty="0"/>
          </a:p>
          <a:p>
            <a:endParaRPr lang="en-US" altLang="ja-JP" sz="1600" dirty="0"/>
          </a:p>
          <a:p>
            <a:endParaRPr kumimoji="1" lang="ja-JP" altLang="en-US" sz="1600" dirty="0"/>
          </a:p>
        </p:txBody>
      </p:sp>
    </p:spTree>
    <p:extLst>
      <p:ext uri="{BB962C8B-B14F-4D97-AF65-F5344CB8AC3E}">
        <p14:creationId xmlns:p14="http://schemas.microsoft.com/office/powerpoint/2010/main" val="254666903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="" xmlns:a16="http://schemas.microsoft.com/office/drawing/2014/main" id="{13F0019F-3EE5-48FB-A2BF-6A41253E40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Remaining issues [1/3]</a:t>
            </a:r>
            <a:endParaRPr kumimoji="1" lang="ja-JP" altLang="en-US" dirty="0"/>
          </a:p>
        </p:txBody>
      </p:sp>
      <p:sp>
        <p:nvSpPr>
          <p:cNvPr id="3" name="スライド番号プレースホルダー 2">
            <a:extLst>
              <a:ext uri="{FF2B5EF4-FFF2-40B4-BE49-F238E27FC236}">
                <a16:creationId xmlns="" xmlns:a16="http://schemas.microsoft.com/office/drawing/2014/main" id="{2C87D95B-40B8-4C4A-B467-5C107752B3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2427A9-8496-45DB-9A35-9C4B5578787E}" type="slidenum">
              <a:rPr lang="ja-JP" altLang="en-US" smtClean="0"/>
              <a:pPr/>
              <a:t>3</a:t>
            </a:fld>
            <a:endParaRPr lang="ja-JP" altLang="en-US"/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="" xmlns:a16="http://schemas.microsoft.com/office/drawing/2014/main" id="{505304BF-1EBF-48B3-8B09-BE504D71410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414900" indent="-342900">
              <a:buFont typeface="+mj-lt"/>
              <a:buAutoNum type="arabicPeriod"/>
            </a:pPr>
            <a:r>
              <a:rPr lang="en-US" altLang="ja-JP" sz="1600" b="1" dirty="0"/>
              <a:t>UE </a:t>
            </a:r>
            <a:r>
              <a:rPr lang="en-US" altLang="ja-JP" sz="1600" b="1" dirty="0" smtClean="0"/>
              <a:t>declaration</a:t>
            </a:r>
          </a:p>
          <a:p>
            <a:pPr marL="432000" lvl="1" indent="0">
              <a:buNone/>
            </a:pPr>
            <a:r>
              <a:rPr kumimoji="1" lang="en-US" altLang="ja-JP" sz="1600" dirty="0" smtClean="0"/>
              <a:t>1-1 How to declare MB relaxation value</a:t>
            </a:r>
          </a:p>
          <a:p>
            <a:pPr marL="792000" lvl="2" indent="0">
              <a:buNone/>
            </a:pPr>
            <a:r>
              <a:rPr lang="en-US" altLang="ja-JP" sz="1600" dirty="0" smtClean="0"/>
              <a:t>Option 1 TS 38.522</a:t>
            </a:r>
          </a:p>
          <a:p>
            <a:pPr marL="792000" lvl="2" indent="0">
              <a:buNone/>
            </a:pPr>
            <a:r>
              <a:rPr lang="en-US" altLang="ja-JP" sz="1600" dirty="0" smtClean="0"/>
              <a:t>Option 2 TS 38.508-2.</a:t>
            </a:r>
          </a:p>
          <a:p>
            <a:pPr marL="426240" lvl="2" indent="0">
              <a:buNone/>
            </a:pPr>
            <a:r>
              <a:rPr lang="en-US" altLang="ja-JP" sz="1600" dirty="0" smtClean="0"/>
              <a:t>1-2 Whether </a:t>
            </a:r>
            <a:r>
              <a:rPr lang="en-US" altLang="ja-JP" sz="1600" dirty="0"/>
              <a:t>declared value can be updated</a:t>
            </a:r>
          </a:p>
          <a:p>
            <a:pPr marL="792000" lvl="2" indent="0">
              <a:buNone/>
            </a:pPr>
            <a:r>
              <a:rPr lang="en-US" altLang="ja-JP" sz="1600" dirty="0"/>
              <a:t>Option </a:t>
            </a:r>
            <a:r>
              <a:rPr lang="en-US" altLang="ja-JP" sz="1600" dirty="0" smtClean="0"/>
              <a:t>1 : </a:t>
            </a:r>
            <a:r>
              <a:rPr lang="en-US" altLang="ja-JP" sz="1600" dirty="0"/>
              <a:t>UE declared value shall not be updated.</a:t>
            </a:r>
          </a:p>
          <a:p>
            <a:pPr marL="792000" lvl="2" indent="0">
              <a:buNone/>
            </a:pPr>
            <a:r>
              <a:rPr lang="en-US" altLang="ja-JP" sz="1600" dirty="0"/>
              <a:t>Option </a:t>
            </a:r>
            <a:r>
              <a:rPr lang="en-US" altLang="ja-JP" sz="1600" dirty="0" smtClean="0"/>
              <a:t>2 : </a:t>
            </a:r>
            <a:r>
              <a:rPr lang="en-US" altLang="ja-JP" sz="1600" dirty="0"/>
              <a:t>UE declared value can be modified during UE development period.</a:t>
            </a:r>
          </a:p>
          <a:p>
            <a:pPr marL="792000" lvl="2" indent="0">
              <a:buNone/>
            </a:pPr>
            <a:endParaRPr lang="en-US" altLang="ja-JP" sz="1600" dirty="0" smtClean="0"/>
          </a:p>
          <a:p>
            <a:pPr marL="457200" lvl="1" indent="-342900">
              <a:buClr>
                <a:schemeClr val="accent1"/>
              </a:buClr>
              <a:buFont typeface="+mj-lt"/>
              <a:buAutoNum type="arabicPeriod" startAt="2"/>
            </a:pPr>
            <a:r>
              <a:rPr lang="en-US" altLang="ja-JP" sz="1600" b="1" dirty="0" smtClean="0"/>
              <a:t>Definition of Verdict</a:t>
            </a:r>
          </a:p>
          <a:p>
            <a:pPr marL="792000" lvl="2" indent="0">
              <a:buNone/>
            </a:pPr>
            <a:r>
              <a:rPr kumimoji="1" lang="en-US" altLang="ja-JP" sz="1600" dirty="0" smtClean="0"/>
              <a:t>Whether testing all FR2 bands at the same time with same TE is required?</a:t>
            </a:r>
          </a:p>
          <a:p>
            <a:pPr marL="72000" indent="0">
              <a:buNone/>
            </a:pPr>
            <a:endParaRPr lang="en-US" altLang="ja-JP" sz="1600" dirty="0"/>
          </a:p>
          <a:p>
            <a:pPr marL="414900" indent="-342900">
              <a:buFont typeface="+mj-lt"/>
              <a:buAutoNum type="arabicPeriod" startAt="3"/>
            </a:pPr>
            <a:r>
              <a:rPr lang="en-US" altLang="ja-JP" sz="1600" b="1" dirty="0"/>
              <a:t>MU, TT, SNR estimation</a:t>
            </a:r>
          </a:p>
          <a:p>
            <a:pPr marL="432000" lvl="1" indent="0">
              <a:buNone/>
            </a:pPr>
            <a:r>
              <a:rPr lang="en-US" altLang="ja-JP" sz="1600" dirty="0"/>
              <a:t> </a:t>
            </a:r>
            <a:r>
              <a:rPr lang="en-US" altLang="ja-JP" sz="1600" dirty="0" smtClean="0"/>
              <a:t> 3-1 Whether </a:t>
            </a:r>
            <a:r>
              <a:rPr lang="en-US" altLang="ja-JP" sz="1600" dirty="0"/>
              <a:t>MU</a:t>
            </a:r>
            <a:r>
              <a:rPr lang="en-US" altLang="ja-JP" sz="1600" baseline="-25000" dirty="0"/>
              <a:t>MB</a:t>
            </a:r>
            <a:r>
              <a:rPr lang="en-US" altLang="ja-JP" sz="1600" dirty="0"/>
              <a:t> = </a:t>
            </a:r>
            <a:r>
              <a:rPr lang="en-US" altLang="ja-JP" sz="1600" dirty="0" smtClean="0"/>
              <a:t>MU</a:t>
            </a:r>
            <a:r>
              <a:rPr lang="en-US" altLang="ja-JP" sz="1600" baseline="-25000" dirty="0" smtClean="0"/>
              <a:t>SB</a:t>
            </a:r>
            <a:r>
              <a:rPr lang="en-US" altLang="ja-JP" sz="1600" dirty="0"/>
              <a:t> </a:t>
            </a:r>
            <a:r>
              <a:rPr lang="en-US" altLang="ja-JP" sz="1600" dirty="0" smtClean="0"/>
              <a:t>for each TC.</a:t>
            </a:r>
          </a:p>
          <a:p>
            <a:pPr marL="432000" lvl="1" indent="0">
              <a:buNone/>
            </a:pPr>
            <a:r>
              <a:rPr lang="en-US" altLang="ja-JP" sz="1600" dirty="0"/>
              <a:t> </a:t>
            </a:r>
            <a:r>
              <a:rPr lang="en-US" altLang="ja-JP" sz="1600" dirty="0" smtClean="0"/>
              <a:t> 3-2 Whether TT</a:t>
            </a:r>
            <a:r>
              <a:rPr lang="en-US" altLang="ja-JP" sz="1600" baseline="-25000" dirty="0" smtClean="0"/>
              <a:t>MB</a:t>
            </a:r>
            <a:r>
              <a:rPr lang="en-US" altLang="ja-JP" sz="1600" dirty="0" smtClean="0"/>
              <a:t> </a:t>
            </a:r>
            <a:r>
              <a:rPr lang="en-US" altLang="ja-JP" sz="1600" dirty="0"/>
              <a:t>= TT</a:t>
            </a:r>
            <a:r>
              <a:rPr lang="en-US" altLang="ja-JP" sz="1600" baseline="-25000" dirty="0"/>
              <a:t>SB</a:t>
            </a:r>
            <a:r>
              <a:rPr lang="en-US" altLang="ja-JP" sz="1600" dirty="0"/>
              <a:t> for each TC.</a:t>
            </a:r>
          </a:p>
          <a:p>
            <a:pPr marL="432000" lvl="1" indent="0">
              <a:buNone/>
            </a:pPr>
            <a:r>
              <a:rPr lang="en-US" altLang="ja-JP" sz="1600" dirty="0" smtClean="0"/>
              <a:t>  3-3 Whether </a:t>
            </a:r>
            <a:r>
              <a:rPr lang="en-US" altLang="ja-JP" sz="1600" dirty="0"/>
              <a:t>SNR </a:t>
            </a:r>
            <a:r>
              <a:rPr lang="en-US" altLang="ja-JP" sz="1600" dirty="0" smtClean="0"/>
              <a:t>estimation is required for MB TCs (or estimation of SB can be </a:t>
            </a:r>
            <a:r>
              <a:rPr lang="en-US" altLang="ja-JP" sz="1600" dirty="0" err="1" smtClean="0"/>
              <a:t>resued</a:t>
            </a:r>
            <a:r>
              <a:rPr lang="en-US" altLang="ja-JP" sz="1600" dirty="0" smtClean="0"/>
              <a:t> to MB TCs)</a:t>
            </a:r>
            <a:endParaRPr lang="en-US" altLang="ja-JP" sz="1600" dirty="0"/>
          </a:p>
          <a:p>
            <a:pPr marL="414900" indent="-342900">
              <a:buFont typeface="+mj-lt"/>
              <a:buAutoNum type="arabicPeriod" startAt="3"/>
            </a:pPr>
            <a:endParaRPr kumimoji="1" lang="en-US" altLang="ja-JP" sz="1600" dirty="0"/>
          </a:p>
          <a:p>
            <a:pPr marL="414900" indent="-342900">
              <a:buFont typeface="+mj-lt"/>
              <a:buAutoNum type="arabicPeriod" startAt="3"/>
            </a:pPr>
            <a:r>
              <a:rPr kumimoji="1" lang="en-US" altLang="ja-JP" sz="1600" b="1" dirty="0"/>
              <a:t>Impact on certification bodies</a:t>
            </a:r>
          </a:p>
          <a:p>
            <a:pPr marL="774900" lvl="1" indent="-342900">
              <a:buFont typeface="+mj-lt"/>
              <a:buAutoNum type="arabicPeriod"/>
            </a:pPr>
            <a:r>
              <a:rPr lang="en-US" altLang="ja-JP" sz="1600" dirty="0"/>
              <a:t>After completion of RAN5 work, we will send LS to certification bodies (e.g. GCF CAG, PTCRB).</a:t>
            </a:r>
            <a:endParaRPr kumimoji="1" lang="ja-JP" altLang="en-US" sz="1600" dirty="0"/>
          </a:p>
        </p:txBody>
      </p:sp>
    </p:spTree>
    <p:extLst>
      <p:ext uri="{BB962C8B-B14F-4D97-AF65-F5344CB8AC3E}">
        <p14:creationId xmlns:p14="http://schemas.microsoft.com/office/powerpoint/2010/main" val="221501338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="" xmlns:a16="http://schemas.microsoft.com/office/drawing/2014/main" id="{13F0019F-3EE5-48FB-A2BF-6A41253E40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Remaining issues </a:t>
            </a:r>
            <a:r>
              <a:rPr kumimoji="1" lang="en-US" altLang="ja-JP" dirty="0" smtClean="0"/>
              <a:t>[2/3</a:t>
            </a:r>
            <a:r>
              <a:rPr kumimoji="1" lang="en-US" altLang="ja-JP" dirty="0"/>
              <a:t>]</a:t>
            </a:r>
            <a:endParaRPr kumimoji="1" lang="ja-JP" altLang="en-US" dirty="0"/>
          </a:p>
        </p:txBody>
      </p:sp>
      <p:sp>
        <p:nvSpPr>
          <p:cNvPr id="3" name="スライド番号プレースホルダー 2">
            <a:extLst>
              <a:ext uri="{FF2B5EF4-FFF2-40B4-BE49-F238E27FC236}">
                <a16:creationId xmlns="" xmlns:a16="http://schemas.microsoft.com/office/drawing/2014/main" id="{2C87D95B-40B8-4C4A-B467-5C107752B3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2427A9-8496-45DB-9A35-9C4B5578787E}" type="slidenum">
              <a:rPr lang="ja-JP" altLang="en-US" smtClean="0"/>
              <a:pPr/>
              <a:t>4</a:t>
            </a:fld>
            <a:endParaRPr lang="ja-JP" altLang="en-US"/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="" xmlns:a16="http://schemas.microsoft.com/office/drawing/2014/main" id="{505304BF-1EBF-48B3-8B09-BE504D71410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414900" indent="-342900">
              <a:buFont typeface="+mj-lt"/>
              <a:buAutoNum type="arabicPeriod" startAt="4"/>
            </a:pPr>
            <a:r>
              <a:rPr kumimoji="1" lang="en-US" altLang="ja-JP" sz="1600" b="1" dirty="0" err="1" smtClean="0"/>
              <a:t>Spe</a:t>
            </a:r>
            <a:r>
              <a:rPr kumimoji="1" lang="en-US" altLang="ja-JP" sz="1600" b="1" dirty="0" smtClean="0"/>
              <a:t> structure</a:t>
            </a:r>
            <a:endParaRPr lang="en-US" altLang="ja-JP" sz="1600" b="1" dirty="0"/>
          </a:p>
          <a:p>
            <a:pPr marL="72000" indent="0">
              <a:buNone/>
            </a:pPr>
            <a:r>
              <a:rPr lang="en-US" altLang="ja-JP" sz="1600" b="1" dirty="0" smtClean="0"/>
              <a:t>	</a:t>
            </a:r>
            <a:r>
              <a:rPr lang="en-US" altLang="ja-JP" sz="1600" dirty="0" smtClean="0"/>
              <a:t>4-1 Test applicability for each TC (TC without MB relaxation and TC with MB relaxation)</a:t>
            </a:r>
          </a:p>
          <a:p>
            <a:pPr marL="72000" indent="0">
              <a:buNone/>
            </a:pPr>
            <a:r>
              <a:rPr lang="en-US" altLang="ja-JP" sz="1600" dirty="0"/>
              <a:t>	</a:t>
            </a:r>
            <a:r>
              <a:rPr lang="en-US" altLang="ja-JP" sz="1600" dirty="0" smtClean="0"/>
              <a:t>4-2 Test procedure for MB should </a:t>
            </a:r>
            <a:r>
              <a:rPr lang="en-US" altLang="ja-JP" sz="1600" dirty="0"/>
              <a:t>be updated. Whether following points to be captured in the procedure.</a:t>
            </a:r>
          </a:p>
          <a:p>
            <a:pPr marL="72000" indent="0">
              <a:buNone/>
            </a:pPr>
            <a:r>
              <a:rPr lang="en-US" altLang="ja-JP" sz="1600" dirty="0" smtClean="0"/>
              <a:t>		1</a:t>
            </a:r>
            <a:r>
              <a:rPr lang="en-US" altLang="ja-JP" sz="1600" dirty="0"/>
              <a:t>) Process of UE </a:t>
            </a:r>
            <a:r>
              <a:rPr lang="en-US" altLang="ja-JP" sz="1600" dirty="0" smtClean="0"/>
              <a:t>declaration</a:t>
            </a:r>
          </a:p>
          <a:p>
            <a:pPr marL="72000" indent="0">
              <a:buNone/>
            </a:pPr>
            <a:r>
              <a:rPr lang="en-US" altLang="ja-JP" sz="1600" dirty="0"/>
              <a:t>	</a:t>
            </a:r>
            <a:r>
              <a:rPr lang="en-US" altLang="ja-JP" sz="1600" dirty="0" smtClean="0"/>
              <a:t>	2</a:t>
            </a:r>
            <a:r>
              <a:rPr lang="en-US" altLang="ja-JP" sz="1600" dirty="0"/>
              <a:t>) Process of implementing declared value into </a:t>
            </a:r>
            <a:r>
              <a:rPr lang="en-US" altLang="ja-JP" sz="1600" dirty="0" smtClean="0"/>
              <a:t>TE</a:t>
            </a:r>
          </a:p>
          <a:p>
            <a:pPr marL="72000" indent="0">
              <a:buNone/>
            </a:pPr>
            <a:r>
              <a:rPr lang="en-US" altLang="ja-JP" sz="1600" dirty="0"/>
              <a:t>	</a:t>
            </a:r>
            <a:r>
              <a:rPr lang="en-US" altLang="ja-JP" sz="1600" dirty="0" smtClean="0"/>
              <a:t>	3</a:t>
            </a:r>
            <a:r>
              <a:rPr lang="en-US" altLang="ja-JP" sz="1600" dirty="0"/>
              <a:t>) </a:t>
            </a:r>
            <a:r>
              <a:rPr lang="en-US" altLang="ja-JP" sz="1600" dirty="0" smtClean="0"/>
              <a:t>Other</a:t>
            </a:r>
          </a:p>
          <a:p>
            <a:pPr marL="72000" indent="0">
              <a:buNone/>
            </a:pPr>
            <a:r>
              <a:rPr lang="en-US" altLang="ja-JP" sz="1600" dirty="0"/>
              <a:t>	4-3 Description of test requirement</a:t>
            </a:r>
          </a:p>
          <a:p>
            <a:pPr marL="72000" indent="0">
              <a:buNone/>
            </a:pPr>
            <a:r>
              <a:rPr lang="en-US" altLang="ja-JP" sz="1600" dirty="0" smtClean="0"/>
              <a:t>		How </a:t>
            </a:r>
            <a:r>
              <a:rPr lang="en-US" altLang="ja-JP" sz="1600" dirty="0"/>
              <a:t>to apply MB relaxation into test requirement. (e.g. 22.4 – TT – MB</a:t>
            </a:r>
            <a:r>
              <a:rPr lang="en-US" altLang="ja-JP" sz="1600" dirty="0" smtClean="0"/>
              <a:t>)?</a:t>
            </a:r>
          </a:p>
          <a:p>
            <a:pPr marL="72000" indent="0">
              <a:buNone/>
            </a:pPr>
            <a:r>
              <a:rPr lang="en-US" altLang="ja-JP" sz="1600" dirty="0"/>
              <a:t>	4-4 TCs, Annex F (TS 38.521-2), TCs (TS 38.521-3), and applicability spec (TS 38.522) should be updated accordingly</a:t>
            </a:r>
            <a:r>
              <a:rPr lang="en-US" altLang="ja-JP" sz="1600" dirty="0" smtClean="0"/>
              <a:t>.</a:t>
            </a:r>
          </a:p>
          <a:p>
            <a:pPr marL="894960" indent="0">
              <a:buNone/>
            </a:pPr>
            <a:r>
              <a:rPr lang="en-US" altLang="ja-JP" sz="1600" dirty="0"/>
              <a:t>	</a:t>
            </a:r>
            <a:r>
              <a:rPr lang="en-US" altLang="ja-JP" sz="1600" dirty="0" smtClean="0"/>
              <a:t>4-5 Whether additional TCs for MB relaxation are required except for TCs captured in the latest WP - MOP (EIRP, TRP, SC), MPR, A-MPR, configured output power, [ACLR?]…</a:t>
            </a:r>
          </a:p>
          <a:p>
            <a:pPr marL="414900" indent="-342900">
              <a:buFont typeface="+mj-lt"/>
              <a:buAutoNum type="arabicPeriod" startAt="5"/>
            </a:pPr>
            <a:r>
              <a:rPr lang="en-US" altLang="ja-JP" sz="1600" b="1" dirty="0" smtClean="0"/>
              <a:t>TE Implementation</a:t>
            </a:r>
          </a:p>
          <a:p>
            <a:pPr marL="72000" indent="0">
              <a:buNone/>
            </a:pPr>
            <a:r>
              <a:rPr lang="en-US" altLang="ja-JP" sz="1600" dirty="0"/>
              <a:t>	5-1 Whether should discuss this topic in RAN5 (or this topic should be TE implementation matter</a:t>
            </a:r>
            <a:r>
              <a:rPr lang="en-US" altLang="ja-JP" sz="1600" dirty="0" smtClean="0"/>
              <a:t>.)</a:t>
            </a:r>
          </a:p>
          <a:p>
            <a:pPr marL="72000" indent="0">
              <a:buNone/>
            </a:pPr>
            <a:r>
              <a:rPr lang="en-US" altLang="ja-JP" sz="1600" dirty="0"/>
              <a:t>	5-2 Necessity to capture supporting FR2 bands and declared relaxation value for all FR2 bands.</a:t>
            </a:r>
          </a:p>
          <a:p>
            <a:pPr marL="1352160" indent="0">
              <a:buNone/>
            </a:pPr>
            <a:r>
              <a:rPr lang="en-US" altLang="ja-JP" sz="1600" dirty="0" smtClean="0"/>
              <a:t>[</a:t>
            </a:r>
            <a:r>
              <a:rPr lang="en-US" altLang="ja-JP" sz="1600" dirty="0"/>
              <a:t>E.g.] UE supports 3 FR2 bands (n257, n260, n261), and conduct n257 testing.</a:t>
            </a:r>
          </a:p>
          <a:p>
            <a:pPr marL="1352160" indent="0">
              <a:buNone/>
            </a:pPr>
            <a:r>
              <a:rPr lang="en-US" altLang="ja-JP" sz="1600" dirty="0"/>
              <a:t>TC : MOP (Spherical Coverage, MB FR2 bands)</a:t>
            </a:r>
          </a:p>
          <a:p>
            <a:pPr marL="1352160" indent="0">
              <a:buNone/>
            </a:pPr>
            <a:r>
              <a:rPr lang="en-US" altLang="ja-JP" sz="1600" dirty="0"/>
              <a:t>Verdict : PASS (Band n257)</a:t>
            </a:r>
          </a:p>
          <a:p>
            <a:pPr marL="1352160" indent="0">
              <a:buNone/>
            </a:pPr>
            <a:r>
              <a:rPr lang="en-US" altLang="ja-JP" sz="1600" dirty="0"/>
              <a:t>Declared relaxation value : 0.3 dB (n257), 0.1 dB (n260), 1.0dB (n261</a:t>
            </a:r>
            <a:r>
              <a:rPr lang="en-US" altLang="ja-JP" sz="1600" dirty="0" smtClean="0"/>
              <a:t>)</a:t>
            </a:r>
            <a:endParaRPr kumimoji="1" lang="en-US" altLang="ja-JP" sz="1600" dirty="0"/>
          </a:p>
          <a:p>
            <a:pPr marL="414900" indent="-342900">
              <a:buFont typeface="+mj-lt"/>
              <a:buAutoNum type="arabicPeriod" startAt="6"/>
            </a:pPr>
            <a:r>
              <a:rPr lang="en-US" altLang="ja-JP" sz="1600" dirty="0" smtClean="0"/>
              <a:t>Certification/Validation</a:t>
            </a:r>
            <a:endParaRPr lang="en-US" altLang="ja-JP" sz="1600" dirty="0"/>
          </a:p>
          <a:p>
            <a:pPr marL="72000" indent="0">
              <a:buNone/>
            </a:pPr>
            <a:r>
              <a:rPr lang="en-US" altLang="ja-JP" sz="1600" dirty="0"/>
              <a:t>	6-1 After completion of RAN5 work, it is required to send LS to certification bodies (e.g. GCF CAG, PTCRB).</a:t>
            </a:r>
          </a:p>
        </p:txBody>
      </p:sp>
    </p:spTree>
    <p:extLst>
      <p:ext uri="{BB962C8B-B14F-4D97-AF65-F5344CB8AC3E}">
        <p14:creationId xmlns:p14="http://schemas.microsoft.com/office/powerpoint/2010/main" val="76294945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="" xmlns:a16="http://schemas.microsoft.com/office/drawing/2014/main" id="{8C3E64A2-AD2D-4A31-8B5C-86FAD72E48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Spec structure</a:t>
            </a:r>
            <a:endParaRPr kumimoji="1" lang="ja-JP" altLang="en-US" dirty="0"/>
          </a:p>
        </p:txBody>
      </p:sp>
      <p:sp>
        <p:nvSpPr>
          <p:cNvPr id="3" name="スライド番号プレースホルダー 2">
            <a:extLst>
              <a:ext uri="{FF2B5EF4-FFF2-40B4-BE49-F238E27FC236}">
                <a16:creationId xmlns="" xmlns:a16="http://schemas.microsoft.com/office/drawing/2014/main" id="{74DE4176-2246-4ADA-B444-F560A571EA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2427A9-8496-45DB-9A35-9C4B5578787E}" type="slidenum">
              <a:rPr lang="ja-JP" altLang="en-US" smtClean="0"/>
              <a:pPr/>
              <a:t>5</a:t>
            </a:fld>
            <a:endParaRPr lang="ja-JP" altLang="en-US"/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="" xmlns:a16="http://schemas.microsoft.com/office/drawing/2014/main" id="{5AB69789-CA15-4FA3-8AA0-DAC853F5296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kumimoji="1" lang="en-US" altLang="ja-JP" sz="1600" b="1" dirty="0"/>
              <a:t>TCs of transmit power to be divided </a:t>
            </a:r>
            <a:r>
              <a:rPr lang="en-US" altLang="ja-JP" sz="1600" b="1" dirty="0"/>
              <a:t>as below based on the latest WP of TS 38.521-2.</a:t>
            </a:r>
          </a:p>
          <a:p>
            <a:pPr lvl="1"/>
            <a:r>
              <a:rPr lang="en-US" altLang="ja-JP" sz="1600" dirty="0"/>
              <a:t>Contents of TRP (6.2.1.1) and TRP (6.2_1.1.1) are completely same since there is no MB relaxation.</a:t>
            </a:r>
          </a:p>
          <a:p>
            <a:pPr lvl="1"/>
            <a:endParaRPr lang="en-US" altLang="ja-JP" sz="1600" dirty="0"/>
          </a:p>
          <a:p>
            <a:pPr lvl="2"/>
            <a:r>
              <a:rPr lang="en-US" altLang="ja-JP" sz="1600" dirty="0"/>
              <a:t>6.2.1.1		 : UE maximum output power - EIRP and TRP</a:t>
            </a:r>
            <a:endParaRPr kumimoji="1" lang="en-US" altLang="ja-JP" sz="1600" dirty="0"/>
          </a:p>
          <a:p>
            <a:pPr lvl="2"/>
            <a:r>
              <a:rPr lang="en-US" altLang="ja-JP" sz="1600" dirty="0"/>
              <a:t>6.2.1.2		 : UE maximum output power - Spherical coverage</a:t>
            </a:r>
            <a:endParaRPr kumimoji="1" lang="en-US" altLang="ja-JP" sz="1600" dirty="0"/>
          </a:p>
          <a:p>
            <a:pPr lvl="2"/>
            <a:r>
              <a:rPr lang="en-US" altLang="ja-JP" sz="1600" dirty="0"/>
              <a:t>6.2.2		 : UE maximum output power reduction</a:t>
            </a:r>
          </a:p>
          <a:p>
            <a:pPr lvl="2"/>
            <a:r>
              <a:rPr lang="en-US" altLang="ja-JP" sz="1600" dirty="0"/>
              <a:t>6.2.3		 : UE maximum output power with additional requirements</a:t>
            </a:r>
            <a:endParaRPr kumimoji="1" lang="en-US" altLang="ja-JP" sz="1600" dirty="0"/>
          </a:p>
          <a:p>
            <a:pPr lvl="2"/>
            <a:r>
              <a:rPr lang="en-US" altLang="ja-JP" sz="1600" dirty="0"/>
              <a:t>6.2.4		 : Configured transmitted power</a:t>
            </a:r>
          </a:p>
          <a:p>
            <a:pPr lvl="2"/>
            <a:endParaRPr lang="en-US" altLang="ja-JP" sz="1600" dirty="0"/>
          </a:p>
          <a:p>
            <a:pPr lvl="2"/>
            <a:r>
              <a:rPr lang="en-US" altLang="ja-JP" sz="1600" dirty="0"/>
              <a:t>6.2_1.1.1	 : UE maximum output power - EIRP and TRP with multi-band relaxation</a:t>
            </a:r>
          </a:p>
          <a:p>
            <a:pPr lvl="2"/>
            <a:r>
              <a:rPr lang="en-US" altLang="ja-JP" sz="1600" dirty="0"/>
              <a:t>6.2_1.1.2	 : UE maximum output power - Spherical coverage with multi-band relaxation</a:t>
            </a:r>
          </a:p>
          <a:p>
            <a:pPr lvl="2"/>
            <a:r>
              <a:rPr lang="en-US" altLang="ja-JP" sz="1600" dirty="0"/>
              <a:t>6.2_1.2		 : UE maximum output power reduction with multi-band relaxation</a:t>
            </a:r>
          </a:p>
          <a:p>
            <a:pPr lvl="2"/>
            <a:r>
              <a:rPr lang="en-US" altLang="ja-JP" sz="1600" dirty="0"/>
              <a:t>6.2_1.3		 : UE maximum output power with additional requirements with multi-band relaxation</a:t>
            </a:r>
          </a:p>
          <a:p>
            <a:pPr lvl="2"/>
            <a:r>
              <a:rPr lang="en-US" altLang="ja-JP" sz="1600" dirty="0"/>
              <a:t>6.2_1.4		 : Configured transmitted power with multi-band relaxation</a:t>
            </a:r>
          </a:p>
          <a:p>
            <a:endParaRPr kumimoji="1"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303513650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ユーザー定義 3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01797"/>
      </a:accent1>
      <a:accent2>
        <a:srgbClr val="C61B2E"/>
      </a:accent2>
      <a:accent3>
        <a:srgbClr val="A5A5A5"/>
      </a:accent3>
      <a:accent4>
        <a:srgbClr val="E6B74D"/>
      </a:accent4>
      <a:accent5>
        <a:srgbClr val="ED7D31"/>
      </a:accent5>
      <a:accent6>
        <a:srgbClr val="70AD47"/>
      </a:accent6>
      <a:hlink>
        <a:srgbClr val="0563C1"/>
      </a:hlink>
      <a:folHlink>
        <a:srgbClr val="954F72"/>
      </a:folHlink>
    </a:clrScheme>
    <a:fontScheme name="ユーザー定義 1">
      <a:majorFont>
        <a:latin typeface="メイリオ"/>
        <a:ea typeface="メイリオ"/>
        <a:cs typeface=""/>
      </a:majorFont>
      <a:minorFont>
        <a:latin typeface="メイリオ"/>
        <a:ea typeface="メイリオ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1131</TotalTime>
  <Words>277</Words>
  <Application>Microsoft Macintosh PowerPoint</Application>
  <PresentationFormat>Widescreen</PresentationFormat>
  <Paragraphs>78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2" baseType="lpstr">
      <vt:lpstr>Calibri</vt:lpstr>
      <vt:lpstr>ＭＳ Ｐゴシック</vt:lpstr>
      <vt:lpstr>Segoe UI</vt:lpstr>
      <vt:lpstr>Wingdings</vt:lpstr>
      <vt:lpstr>メイリオ</vt:lpstr>
      <vt:lpstr>Arial</vt:lpstr>
      <vt:lpstr>Office テーマ</vt:lpstr>
      <vt:lpstr>NR FR2 WF on MB relaxation</vt:lpstr>
      <vt:lpstr>Agreements / Assumptions</vt:lpstr>
      <vt:lpstr>Remaining issues [1/3]</vt:lpstr>
      <vt:lpstr>Remaining issues [2/3]</vt:lpstr>
      <vt:lpstr>Spec structure</vt:lpstr>
    </vt:vector>
  </TitlesOfParts>
  <LinksUpToDate>false</LinksUpToDate>
  <SharedDoc>false</SharedDoc>
  <HyperlinksChanged>false</HyperlinksChanged>
  <AppVersion>15.0023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[a</dc:title>
  <cp:lastModifiedBy>Microsoft Office User</cp:lastModifiedBy>
  <cp:revision>83</cp:revision>
  <dcterms:created xsi:type="dcterms:W3CDTF">2017-03-26T05:24:29Z</dcterms:created>
  <dcterms:modified xsi:type="dcterms:W3CDTF">2019-05-03T20:54:54Z</dcterms:modified>
</cp:coreProperties>
</file>