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48" r:id="rId1"/>
    <p:sldMasterId id="2147484154" r:id="rId2"/>
  </p:sldMasterIdLst>
  <p:notesMasterIdLst>
    <p:notesMasterId r:id="rId7"/>
  </p:notesMasterIdLst>
  <p:handoutMasterIdLst>
    <p:handoutMasterId r:id="rId8"/>
  </p:handoutMasterIdLst>
  <p:sldIdLst>
    <p:sldId id="573" r:id="rId3"/>
    <p:sldId id="962" r:id="rId4"/>
    <p:sldId id="963" r:id="rId5"/>
    <p:sldId id="94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78" autoAdjust="0"/>
    <p:restoredTop sz="95840" autoAdjust="0"/>
  </p:normalViewPr>
  <p:slideViewPr>
    <p:cSldViewPr snapToGrid="0">
      <p:cViewPr varScale="1">
        <p:scale>
          <a:sx n="114" d="100"/>
          <a:sy n="114" d="100"/>
        </p:scale>
        <p:origin x="912" y="14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265245" y="2057851"/>
            <a:ext cx="7939371" cy="710194"/>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383349" y="1475515"/>
            <a:ext cx="7821267"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245" y="596621"/>
            <a:ext cx="7939371"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391788" y="3614954"/>
            <a:ext cx="2795277"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67" name="Group 66"/>
          <p:cNvGrpSpPr/>
          <p:nvPr userDrawn="1"/>
        </p:nvGrpSpPr>
        <p:grpSpPr>
          <a:xfrm>
            <a:off x="5474097" y="4564076"/>
            <a:ext cx="1469335"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0" name="bIg Eye"/>
          <p:cNvGrpSpPr/>
          <p:nvPr userDrawn="1"/>
        </p:nvGrpSpPr>
        <p:grpSpPr>
          <a:xfrm>
            <a:off x="5839245" y="4670214"/>
            <a:ext cx="105876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73" name="Line to bugle"/>
          <p:cNvSpPr>
            <a:spLocks noChangeArrowheads="1"/>
          </p:cNvSpPr>
          <p:nvPr userDrawn="1"/>
        </p:nvSpPr>
        <p:spPr bwMode="auto">
          <a:xfrm>
            <a:off x="5302877" y="5806285"/>
            <a:ext cx="26208"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4" name="Bugle"/>
          <p:cNvSpPr>
            <a:spLocks/>
          </p:cNvSpPr>
          <p:nvPr userDrawn="1"/>
        </p:nvSpPr>
        <p:spPr bwMode="auto">
          <a:xfrm>
            <a:off x="4949958" y="6260975"/>
            <a:ext cx="653425"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75" name="Arrow round wheel 2"/>
          <p:cNvGrpSpPr/>
          <p:nvPr userDrawn="1"/>
        </p:nvGrpSpPr>
        <p:grpSpPr>
          <a:xfrm>
            <a:off x="4235382" y="5405319"/>
            <a:ext cx="1081473"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8" name="Wheel connector"/>
          <p:cNvGrpSpPr/>
          <p:nvPr userDrawn="1"/>
        </p:nvGrpSpPr>
        <p:grpSpPr>
          <a:xfrm>
            <a:off x="4820669" y="5246767"/>
            <a:ext cx="1235219"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1" name="Arrow around wheel 1"/>
          <p:cNvGrpSpPr/>
          <p:nvPr userDrawn="1"/>
        </p:nvGrpSpPr>
        <p:grpSpPr>
          <a:xfrm>
            <a:off x="4527153" y="5077732"/>
            <a:ext cx="690116"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4" name="Big Wheel 1"/>
          <p:cNvGrpSpPr/>
          <p:nvPr userDrawn="1"/>
        </p:nvGrpSpPr>
        <p:grpSpPr>
          <a:xfrm>
            <a:off x="4637222" y="5198284"/>
            <a:ext cx="601012"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28" name="Small Wheel 1"/>
          <p:cNvGrpSpPr/>
          <p:nvPr userDrawn="1"/>
        </p:nvGrpSpPr>
        <p:grpSpPr>
          <a:xfrm>
            <a:off x="5722189" y="5765664"/>
            <a:ext cx="429793"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140"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sp useBgFill="1">
        <p:nvSpPr>
          <p:cNvPr id="141"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142" name="Yellow Arrow 2"/>
          <p:cNvGrpSpPr/>
          <p:nvPr userDrawn="1"/>
        </p:nvGrpSpPr>
        <p:grpSpPr>
          <a:xfrm>
            <a:off x="7370701" y="5186512"/>
            <a:ext cx="2136233"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6" name="Combined White Arrows"/>
          <p:cNvGrpSpPr/>
          <p:nvPr userDrawn="1"/>
        </p:nvGrpSpPr>
        <p:grpSpPr>
          <a:xfrm>
            <a:off x="7168528" y="4901343"/>
            <a:ext cx="2664451"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55" name="spaceman"/>
          <p:cNvGrpSpPr/>
          <p:nvPr userDrawn="1"/>
        </p:nvGrpSpPr>
        <p:grpSpPr>
          <a:xfrm rot="21402827">
            <a:off x="10481146" y="3979770"/>
            <a:ext cx="1303244"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160" name="Straight Connector 159"/>
          <p:cNvCxnSpPr/>
          <p:nvPr userDrawn="1"/>
        </p:nvCxnSpPr>
        <p:spPr>
          <a:xfrm flipV="1">
            <a:off x="7885917" y="5312230"/>
            <a:ext cx="2841243"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80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87" y="3125721"/>
            <a:ext cx="7622920" cy="749436"/>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382090" y="2564016"/>
            <a:ext cx="7549716"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7422" y="381000"/>
            <a:ext cx="2867535" cy="1607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0" name="Freeform 6"/>
          <p:cNvSpPr>
            <a:spLocks noChangeAspect="1" noEditPoints="1"/>
          </p:cNvSpPr>
          <p:nvPr userDrawn="1"/>
        </p:nvSpPr>
        <p:spPr bwMode="auto">
          <a:xfrm>
            <a:off x="9961115" y="1323234"/>
            <a:ext cx="513672"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1" name="Freeform 7"/>
          <p:cNvSpPr>
            <a:spLocks noChangeAspect="1" noEditPoints="1"/>
          </p:cNvSpPr>
          <p:nvPr userDrawn="1"/>
        </p:nvSpPr>
        <p:spPr bwMode="auto">
          <a:xfrm>
            <a:off x="9519621" y="816263"/>
            <a:ext cx="562595"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2" name="Freeform 8"/>
          <p:cNvSpPr>
            <a:spLocks noChangeAspect="1" noEditPoints="1"/>
          </p:cNvSpPr>
          <p:nvPr userDrawn="1"/>
        </p:nvSpPr>
        <p:spPr bwMode="auto">
          <a:xfrm>
            <a:off x="9216041" y="526885"/>
            <a:ext cx="513672"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3" name="Freeform 9"/>
          <p:cNvSpPr>
            <a:spLocks noChangeAspect="1"/>
          </p:cNvSpPr>
          <p:nvPr userDrawn="1"/>
        </p:nvSpPr>
        <p:spPr bwMode="auto">
          <a:xfrm>
            <a:off x="9859773" y="382418"/>
            <a:ext cx="444055"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4" name="Freeform 10"/>
          <p:cNvSpPr>
            <a:spLocks noChangeAspect="1"/>
          </p:cNvSpPr>
          <p:nvPr userDrawn="1"/>
        </p:nvSpPr>
        <p:spPr bwMode="auto">
          <a:xfrm>
            <a:off x="8996063" y="1078781"/>
            <a:ext cx="588939"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5" name="Freeform 11"/>
          <p:cNvSpPr>
            <a:spLocks noChangeAspect="1" noEditPoints="1"/>
          </p:cNvSpPr>
          <p:nvPr userDrawn="1"/>
        </p:nvSpPr>
        <p:spPr bwMode="auto">
          <a:xfrm>
            <a:off x="10195043" y="743820"/>
            <a:ext cx="502384"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6" name="Freeform 12"/>
          <p:cNvSpPr>
            <a:spLocks noChangeAspect="1"/>
          </p:cNvSpPr>
          <p:nvPr userDrawn="1"/>
        </p:nvSpPr>
        <p:spPr bwMode="auto">
          <a:xfrm>
            <a:off x="10335358" y="1345528"/>
            <a:ext cx="406423"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7" name="Freeform 13"/>
          <p:cNvSpPr>
            <a:spLocks noChangeAspect="1" noEditPoints="1"/>
          </p:cNvSpPr>
          <p:nvPr userDrawn="1"/>
        </p:nvSpPr>
        <p:spPr bwMode="auto">
          <a:xfrm>
            <a:off x="10080092" y="1106423"/>
            <a:ext cx="1732941"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grpSp>
        <p:nvGrpSpPr>
          <p:cNvPr id="28" name="Group 27"/>
          <p:cNvGrpSpPr>
            <a:grpSpLocks noChangeAspect="1"/>
          </p:cNvGrpSpPr>
          <p:nvPr userDrawn="1"/>
        </p:nvGrpSpPr>
        <p:grpSpPr>
          <a:xfrm>
            <a:off x="377973" y="6485653"/>
            <a:ext cx="1370407"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07472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3/13/2019</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746987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3/13/2019</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46330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7"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729470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295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1" y="748160"/>
            <a:ext cx="11432977"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7" y="1934893"/>
            <a:ext cx="11432977"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4" y="6525738"/>
            <a:ext cx="215444"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7031184"/>
      </p:ext>
    </p:extLst>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7777957" cy="1461939"/>
          </a:xfrm>
        </p:spPr>
        <p:txBody>
          <a:bodyPr/>
          <a:lstStyle/>
          <a:p>
            <a:r>
              <a:rPr lang="en-US" sz="3200" dirty="0"/>
              <a:t>Feature List for SA Option 2 Test Cases (FR1 Bands) – Priorities for RAN5#83</a:t>
            </a:r>
            <a:br>
              <a:rPr lang="en-US" sz="3200" dirty="0"/>
            </a:br>
            <a:br>
              <a:rPr lang="en-US" sz="3200" dirty="0"/>
            </a:br>
            <a:br>
              <a:rPr lang="en-US" sz="3200" dirty="0"/>
            </a:br>
            <a:r>
              <a:rPr lang="en-US" sz="3200" dirty="0"/>
              <a:t>Athens, Greece, RAN5#82</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Feb 27, 2019</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Rectangle 1">
            <a:extLst>
              <a:ext uri="{FF2B5EF4-FFF2-40B4-BE49-F238E27FC236}">
                <a16:creationId xmlns:a16="http://schemas.microsoft.com/office/drawing/2014/main" id="{6F28B261-BD57-4212-BEFB-73F5EC1A0EAA}"/>
              </a:ext>
            </a:extLst>
          </p:cNvPr>
          <p:cNvSpPr/>
          <p:nvPr/>
        </p:nvSpPr>
        <p:spPr>
          <a:xfrm>
            <a:off x="5851742" y="936970"/>
            <a:ext cx="1326004" cy="369332"/>
          </a:xfrm>
          <a:prstGeom prst="rect">
            <a:avLst/>
          </a:prstGeom>
        </p:spPr>
        <p:txBody>
          <a:bodyPr wrap="none">
            <a:spAutoFit/>
          </a:bodyPr>
          <a:lstStyle/>
          <a:p>
            <a:r>
              <a:rPr lang="en-US" dirty="0"/>
              <a:t>R5-19</a:t>
            </a:r>
            <a:r>
              <a:rPr lang="en-GB" dirty="0"/>
              <a:t>2869</a:t>
            </a:r>
            <a:endParaRPr lang="en-US" dirty="0"/>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77071"/>
            <a:ext cx="11210239" cy="429028"/>
          </a:xfrm>
        </p:spPr>
        <p:txBody>
          <a:bodyPr/>
          <a:lstStyle/>
          <a:p>
            <a:r>
              <a:rPr lang="en-US" dirty="0"/>
              <a:t>Feature List for SA Option 2 Test Cases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528301"/>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2" name="Table 1">
            <a:extLst>
              <a:ext uri="{FF2B5EF4-FFF2-40B4-BE49-F238E27FC236}">
                <a16:creationId xmlns:a16="http://schemas.microsoft.com/office/drawing/2014/main" id="{144590AF-F624-4B94-85A9-A9EC33F8BDE9}"/>
              </a:ext>
            </a:extLst>
          </p:cNvPr>
          <p:cNvGraphicFramePr>
            <a:graphicFrameLocks noGrp="1"/>
          </p:cNvGraphicFramePr>
          <p:nvPr>
            <p:extLst>
              <p:ext uri="{D42A27DB-BD31-4B8C-83A1-F6EECF244321}">
                <p14:modId xmlns:p14="http://schemas.microsoft.com/office/powerpoint/2010/main" val="4285157739"/>
              </p:ext>
            </p:extLst>
          </p:nvPr>
        </p:nvGraphicFramePr>
        <p:xfrm>
          <a:off x="247291" y="654052"/>
          <a:ext cx="11697419" cy="5918850"/>
        </p:xfrm>
        <a:graphic>
          <a:graphicData uri="http://schemas.openxmlformats.org/drawingml/2006/table">
            <a:tbl>
              <a:tblPr firstRow="1" firstCol="1" bandRow="1">
                <a:tableStyleId>{5C22544A-7EE6-4342-B048-85BDC9FD1C3A}</a:tableStyleId>
              </a:tblPr>
              <a:tblGrid>
                <a:gridCol w="1949570">
                  <a:extLst>
                    <a:ext uri="{9D8B030D-6E8A-4147-A177-3AD203B41FA5}">
                      <a16:colId xmlns:a16="http://schemas.microsoft.com/office/drawing/2014/main" val="2036172985"/>
                    </a:ext>
                  </a:extLst>
                </a:gridCol>
                <a:gridCol w="1949570">
                  <a:extLst>
                    <a:ext uri="{9D8B030D-6E8A-4147-A177-3AD203B41FA5}">
                      <a16:colId xmlns:a16="http://schemas.microsoft.com/office/drawing/2014/main" val="2282034424"/>
                    </a:ext>
                  </a:extLst>
                </a:gridCol>
                <a:gridCol w="798173">
                  <a:extLst>
                    <a:ext uri="{9D8B030D-6E8A-4147-A177-3AD203B41FA5}">
                      <a16:colId xmlns:a16="http://schemas.microsoft.com/office/drawing/2014/main" val="3057277001"/>
                    </a:ext>
                  </a:extLst>
                </a:gridCol>
                <a:gridCol w="1621660">
                  <a:extLst>
                    <a:ext uri="{9D8B030D-6E8A-4147-A177-3AD203B41FA5}">
                      <a16:colId xmlns:a16="http://schemas.microsoft.com/office/drawing/2014/main" val="1067787889"/>
                    </a:ext>
                  </a:extLst>
                </a:gridCol>
                <a:gridCol w="2455817">
                  <a:extLst>
                    <a:ext uri="{9D8B030D-6E8A-4147-A177-3AD203B41FA5}">
                      <a16:colId xmlns:a16="http://schemas.microsoft.com/office/drawing/2014/main" val="2793168409"/>
                    </a:ext>
                  </a:extLst>
                </a:gridCol>
                <a:gridCol w="2922629">
                  <a:extLst>
                    <a:ext uri="{9D8B030D-6E8A-4147-A177-3AD203B41FA5}">
                      <a16:colId xmlns:a16="http://schemas.microsoft.com/office/drawing/2014/main" val="4274619994"/>
                    </a:ext>
                  </a:extLst>
                </a:gridCol>
              </a:tblGrid>
              <a:tr h="410735">
                <a:tc>
                  <a:txBody>
                    <a:bodyPr/>
                    <a:lstStyle/>
                    <a:p>
                      <a:pPr marL="0" marR="0" algn="just">
                        <a:spcBef>
                          <a:spcPts val="0"/>
                        </a:spcBef>
                        <a:spcAft>
                          <a:spcPts val="0"/>
                        </a:spcAft>
                      </a:pPr>
                      <a:r>
                        <a:rPr lang="en-US" sz="1000" dirty="0">
                          <a:effectLst/>
                        </a:rPr>
                        <a:t>Feature</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Work Plan Area\ Core Spec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Priority</a:t>
                      </a:r>
                    </a:p>
                    <a:p>
                      <a:pPr marL="0" marR="0" algn="just">
                        <a:spcBef>
                          <a:spcPts val="0"/>
                        </a:spcBef>
                        <a:spcAft>
                          <a:spcPts val="0"/>
                        </a:spcAft>
                      </a:pPr>
                      <a:r>
                        <a:rPr lang="en-US" sz="1000">
                          <a:effectLst/>
                        </a:rPr>
                        <a:t>(1, 2 or 3)</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Status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Open items\Issues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Action for RAN5#83</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32132">
                <a:tc>
                  <a:txBody>
                    <a:bodyPr/>
                    <a:lstStyle/>
                    <a:p>
                      <a:pPr marL="0" marR="0" algn="just">
                        <a:spcBef>
                          <a:spcPts val="0"/>
                        </a:spcBef>
                        <a:spcAft>
                          <a:spcPts val="0"/>
                        </a:spcAft>
                      </a:pPr>
                      <a:r>
                        <a:rPr lang="en-US" sz="1000" dirty="0">
                          <a:effectLst/>
                        </a:rPr>
                        <a:t>NR Voice service fallback to E-UTRAN (EPS Fallback)</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Multilayer/ Test Environment</a:t>
                      </a: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IMS Reg, MO &amp; MT Calls</a:t>
                      </a:r>
                    </a:p>
                    <a:p>
                      <a:pPr marL="0" marR="0" algn="just">
                        <a:spcBef>
                          <a:spcPts val="0"/>
                        </a:spcBef>
                        <a:spcAft>
                          <a:spcPts val="0"/>
                        </a:spcAft>
                      </a:pPr>
                      <a:r>
                        <a:rPr lang="en-US" sz="1000" dirty="0">
                          <a:effectLst/>
                        </a:rPr>
                        <a:t>Multi PDU </a:t>
                      </a:r>
                    </a:p>
                    <a:p>
                      <a:pPr marL="0" marR="0" algn="just">
                        <a:spcBef>
                          <a:spcPts val="0"/>
                        </a:spcBef>
                        <a:spcAft>
                          <a:spcPts val="0"/>
                        </a:spcAft>
                      </a:pPr>
                      <a:r>
                        <a:rPr lang="en-US" sz="1000" dirty="0">
                          <a:effectLst/>
                        </a:rPr>
                        <a:t>Scope out handling of Multi PDU to E-UTRA</a:t>
                      </a:r>
                    </a:p>
                    <a:p>
                      <a:pPr marL="0" marR="0" algn="just">
                        <a:spcBef>
                          <a:spcPts val="0"/>
                        </a:spcBef>
                        <a:spcAft>
                          <a:spcPts val="0"/>
                        </a:spcAft>
                      </a:pPr>
                      <a:r>
                        <a:rPr lang="en-US" sz="1000" dirty="0">
                          <a:effectLst/>
                        </a:rPr>
                        <a:t>TC needs to be added\updated in Multilayer WP</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226572">
                <a:tc>
                  <a:txBody>
                    <a:bodyPr/>
                    <a:lstStyle/>
                    <a:p>
                      <a:pPr marL="0" marR="0" algn="just">
                        <a:spcBef>
                          <a:spcPts val="0"/>
                        </a:spcBef>
                        <a:spcAft>
                          <a:spcPts val="0"/>
                        </a:spcAft>
                      </a:pPr>
                      <a:r>
                        <a:rPr lang="en-US" sz="1000">
                          <a:effectLst/>
                        </a:rPr>
                        <a:t>SMS over NAS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5GC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90%</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Definition of SMS PDU’s FFS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Resolve the editor’s note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889197182"/>
                  </a:ext>
                </a:extLst>
              </a:tr>
              <a:tr h="453143">
                <a:tc>
                  <a:txBody>
                    <a:bodyPr/>
                    <a:lstStyle/>
                    <a:p>
                      <a:pPr marL="0" marR="0" algn="just">
                        <a:spcBef>
                          <a:spcPts val="0"/>
                        </a:spcBef>
                        <a:spcAft>
                          <a:spcPts val="0"/>
                        </a:spcAft>
                      </a:pPr>
                      <a:r>
                        <a:rPr lang="en-US" sz="1000" dirty="0">
                          <a:effectLst/>
                        </a:rPr>
                        <a:t>SMS over IP</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accent2">
                        <a:lumMod val="50000"/>
                      </a:schemeClr>
                    </a:solidFill>
                  </a:tcPr>
                </a:tc>
                <a:tc>
                  <a:txBody>
                    <a:bodyPr/>
                    <a:lstStyle/>
                    <a:p>
                      <a:pPr marL="0" marR="0" algn="just">
                        <a:spcBef>
                          <a:spcPts val="0"/>
                        </a:spcBef>
                        <a:spcAft>
                          <a:spcPts val="0"/>
                        </a:spcAft>
                      </a:pPr>
                      <a:r>
                        <a:rPr lang="en-US" sz="1000" dirty="0">
                          <a:effectLst/>
                        </a:rPr>
                        <a:t>IMS 5GS </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accent1">
                        <a:lumMod val="40000"/>
                        <a:lumOff val="60000"/>
                      </a:schemeClr>
                    </a:solidFill>
                  </a:tcPr>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accent1">
                        <a:lumMod val="40000"/>
                        <a:lumOff val="60000"/>
                      </a:schemeClr>
                    </a:solidFill>
                  </a:tcPr>
                </a:tc>
                <a:tc>
                  <a:txBody>
                    <a:bodyPr/>
                    <a:lstStyle/>
                    <a:p>
                      <a:pPr marL="0" marR="0" algn="just">
                        <a:spcBef>
                          <a:spcPts val="0"/>
                        </a:spcBef>
                        <a:spcAft>
                          <a:spcPts val="0"/>
                        </a:spcAft>
                      </a:pPr>
                      <a:r>
                        <a:rPr lang="en-US" sz="1000" dirty="0">
                          <a:effectLst/>
                        </a:rPr>
                        <a:t>WP not created</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accent1">
                        <a:lumMod val="40000"/>
                        <a:lumOff val="60000"/>
                      </a:schemeClr>
                    </a:solidFill>
                  </a:tcPr>
                </a:tc>
                <a:tc>
                  <a:txBody>
                    <a:bodyPr/>
                    <a:lstStyle/>
                    <a:p>
                      <a:pPr marL="0" marR="0" algn="just">
                        <a:spcBef>
                          <a:spcPts val="0"/>
                        </a:spcBef>
                        <a:spcAft>
                          <a:spcPts val="0"/>
                        </a:spcAft>
                      </a:pPr>
                      <a:r>
                        <a:rPr lang="en-US" sz="1000" dirty="0">
                          <a:effectLst/>
                        </a:rPr>
                        <a:t> Dependent on GSMA NG114 profile, ETA – Oct 19.</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accent1">
                        <a:lumMod val="40000"/>
                        <a:lumOff val="60000"/>
                      </a:schemeClr>
                    </a:solidFill>
                  </a:tcPr>
                </a:tc>
                <a:tc>
                  <a:txBody>
                    <a:bodyPr/>
                    <a:lstStyle/>
                    <a:p>
                      <a:pPr marL="0" marR="0" algn="just">
                        <a:spcBef>
                          <a:spcPts val="0"/>
                        </a:spcBef>
                        <a:spcAft>
                          <a:spcPts val="0"/>
                        </a:spcAft>
                      </a:pPr>
                      <a:r>
                        <a:rPr lang="en-US" sz="1000" dirty="0">
                          <a:effectLst/>
                          <a:latin typeface="+mj-lt"/>
                          <a:ea typeface="Calibri" panose="020F0502020204030204" pitchFamily="34" charset="0"/>
                        </a:rPr>
                        <a:t>Move it higher priority if SMS over IP can be done without NG114 profile</a:t>
                      </a:r>
                    </a:p>
                  </a:txBody>
                  <a:tcPr marL="47355" marR="47355" marT="0" marB="0">
                    <a:solidFill>
                      <a:schemeClr val="accent1">
                        <a:lumMod val="40000"/>
                        <a:lumOff val="60000"/>
                      </a:schemeClr>
                    </a:solidFill>
                  </a:tcPr>
                </a:tc>
                <a:extLst>
                  <a:ext uri="{0D108BD9-81ED-4DB2-BD59-A6C34878D82A}">
                    <a16:rowId xmlns:a16="http://schemas.microsoft.com/office/drawing/2014/main" val="173371463"/>
                  </a:ext>
                </a:extLst>
              </a:tr>
              <a:tr h="621421">
                <a:tc>
                  <a:txBody>
                    <a:bodyPr/>
                    <a:lstStyle/>
                    <a:p>
                      <a:pPr marL="0" marR="0" algn="just">
                        <a:spcBef>
                          <a:spcPts val="0"/>
                        </a:spcBef>
                        <a:spcAft>
                          <a:spcPts val="0"/>
                        </a:spcAft>
                      </a:pPr>
                      <a:r>
                        <a:rPr lang="en-US" sz="1000">
                          <a:effectLst/>
                        </a:rPr>
                        <a:t>Inter-RAT between NR and LTE, for both Idle Mode, RRC connected state, NAS;</a:t>
                      </a:r>
                    </a:p>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RRC</a:t>
                      </a:r>
                    </a:p>
                    <a:p>
                      <a:pPr marL="0" marR="0" algn="just">
                        <a:spcBef>
                          <a:spcPts val="0"/>
                        </a:spcBef>
                        <a:spcAft>
                          <a:spcPts val="0"/>
                        </a:spcAft>
                      </a:pPr>
                      <a:r>
                        <a:rPr lang="en-US" sz="1000" dirty="0">
                          <a:effectLst/>
                        </a:rPr>
                        <a:t>Idle Mode</a:t>
                      </a:r>
                    </a:p>
                    <a:p>
                      <a:pPr marL="0" marR="0" algn="just">
                        <a:spcBef>
                          <a:spcPts val="0"/>
                        </a:spcBef>
                        <a:spcAft>
                          <a:spcPts val="0"/>
                        </a:spcAft>
                      </a:pPr>
                      <a:r>
                        <a:rPr lang="en-US" sz="1000" dirty="0">
                          <a:effectLst/>
                        </a:rPr>
                        <a:t>5GC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RRC WP Updates</a:t>
                      </a:r>
                    </a:p>
                  </a:txBody>
                  <a:tcPr marL="47355" marR="47355" marT="0" marB="0"/>
                </a:tc>
                <a:tc>
                  <a:txBody>
                    <a:bodyPr/>
                    <a:lstStyle/>
                    <a:p>
                      <a:pPr marL="0" marR="0" algn="just">
                        <a:spcBef>
                          <a:spcPts val="0"/>
                        </a:spcBef>
                        <a:spcAft>
                          <a:spcPts val="0"/>
                        </a:spcAft>
                      </a:pPr>
                      <a:r>
                        <a:rPr lang="en-US" sz="1000" dirty="0">
                          <a:effectLst/>
                        </a:rPr>
                        <a:t>RRC – Relevant TC scoped </a:t>
                      </a:r>
                    </a:p>
                    <a:p>
                      <a:pPr marL="0" marR="0" algn="just">
                        <a:spcBef>
                          <a:spcPts val="0"/>
                        </a:spcBef>
                        <a:spcAft>
                          <a:spcPts val="0"/>
                        </a:spcAft>
                      </a:pPr>
                      <a:r>
                        <a:rPr lang="en-US" sz="1000" dirty="0">
                          <a:effectLst/>
                        </a:rPr>
                        <a:t>Idle – Relevant TC scoped, assigned </a:t>
                      </a:r>
                    </a:p>
                    <a:p>
                      <a:pPr marL="0" marR="0" algn="just">
                        <a:spcBef>
                          <a:spcPts val="0"/>
                        </a:spcBef>
                        <a:spcAft>
                          <a:spcPts val="0"/>
                        </a:spcAft>
                      </a:pPr>
                      <a:r>
                        <a:rPr lang="en-US" sz="1000" dirty="0">
                          <a:effectLst/>
                        </a:rPr>
                        <a:t>5GC -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136224387"/>
                  </a:ext>
                </a:extLst>
              </a:tr>
              <a:tr h="466066">
                <a:tc>
                  <a:txBody>
                    <a:bodyPr/>
                    <a:lstStyle/>
                    <a:p>
                      <a:pPr marL="0" marR="0" algn="just">
                        <a:spcBef>
                          <a:spcPts val="0"/>
                        </a:spcBef>
                        <a:spcAft>
                          <a:spcPts val="0"/>
                        </a:spcAft>
                      </a:pPr>
                      <a:r>
                        <a:rPr lang="en-US" sz="1000" dirty="0">
                          <a:effectLst/>
                        </a:rPr>
                        <a:t>NR-NR Measurements and Handover (Intra and Inter Frequency)</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995353115"/>
                  </a:ext>
                </a:extLst>
              </a:tr>
              <a:tr h="339857">
                <a:tc>
                  <a:txBody>
                    <a:bodyPr/>
                    <a:lstStyle/>
                    <a:p>
                      <a:pPr marL="0" marR="0" algn="just">
                        <a:spcBef>
                          <a:spcPts val="0"/>
                        </a:spcBef>
                        <a:spcAft>
                          <a:spcPts val="0"/>
                        </a:spcAft>
                      </a:pPr>
                      <a:r>
                        <a:rPr lang="en-US" sz="1000">
                          <a:effectLst/>
                        </a:rPr>
                        <a:t>NR-NR Measurements and Handover Inter-band)</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701918793"/>
                  </a:ext>
                </a:extLst>
              </a:tr>
              <a:tr h="621421">
                <a:tc>
                  <a:txBody>
                    <a:bodyPr/>
                    <a:lstStyle/>
                    <a:p>
                      <a:pPr marL="0" marR="0" algn="just">
                        <a:spcBef>
                          <a:spcPts val="0"/>
                        </a:spcBef>
                        <a:spcAft>
                          <a:spcPts val="0"/>
                        </a:spcAft>
                      </a:pPr>
                      <a:r>
                        <a:rPr lang="en-US" sz="1000" dirty="0">
                          <a:effectLst/>
                        </a:rPr>
                        <a:t>FR1 CA</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RRC, L2, Test Environment</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Need FR1 1 CC Bands and Freq Tables ( Ericsson to own this Action Item)</a:t>
                      </a:r>
                    </a:p>
                    <a:p>
                      <a:pPr marL="0" marR="0" algn="just">
                        <a:spcBef>
                          <a:spcPts val="0"/>
                        </a:spcBef>
                        <a:spcAft>
                          <a:spcPts val="0"/>
                        </a:spcAft>
                      </a:pPr>
                      <a:r>
                        <a:rPr lang="en-US" sz="1000" dirty="0">
                          <a:effectLst/>
                        </a:rPr>
                        <a:t>Test Cases to be submitted in RAN5#83</a:t>
                      </a: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841378652"/>
                  </a:ext>
                </a:extLst>
              </a:tr>
              <a:tr h="466066">
                <a:tc>
                  <a:txBody>
                    <a:bodyPr/>
                    <a:lstStyle/>
                    <a:p>
                      <a:pPr marL="0" marR="0" algn="just">
                        <a:spcBef>
                          <a:spcPts val="0"/>
                        </a:spcBef>
                        <a:spcAft>
                          <a:spcPts val="0"/>
                        </a:spcAft>
                      </a:pPr>
                      <a:r>
                        <a:rPr lang="en-US" sz="1000">
                          <a:effectLst/>
                        </a:rPr>
                        <a:t>VoNR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IMS 5GS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2</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not created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Scoped yet</a:t>
                      </a:r>
                    </a:p>
                    <a:p>
                      <a:pPr marL="0" marR="0" algn="just">
                        <a:spcBef>
                          <a:spcPts val="0"/>
                        </a:spcBef>
                        <a:spcAft>
                          <a:spcPts val="0"/>
                        </a:spcAft>
                      </a:pPr>
                      <a:r>
                        <a:rPr lang="en-US" sz="1000" dirty="0">
                          <a:effectLst/>
                        </a:rPr>
                        <a:t>Dependency on GSMA NG114 Profile; A draft version might be available in April-19</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Dependent on GSMA NG114 Profile which needs to be defined for </a:t>
                      </a:r>
                      <a:r>
                        <a:rPr lang="en-US" sz="1000" dirty="0" err="1">
                          <a:effectLst/>
                        </a:rPr>
                        <a:t>VoNR</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089517153"/>
                  </a:ext>
                </a:extLst>
              </a:tr>
              <a:tr h="621421">
                <a:tc>
                  <a:txBody>
                    <a:bodyPr/>
                    <a:lstStyle/>
                    <a:p>
                      <a:pPr marL="0" marR="0" algn="just">
                        <a:spcBef>
                          <a:spcPts val="0"/>
                        </a:spcBef>
                        <a:spcAft>
                          <a:spcPts val="0"/>
                        </a:spcAft>
                      </a:pPr>
                      <a:r>
                        <a:rPr lang="en-US" sz="1000">
                          <a:effectLst/>
                        </a:rPr>
                        <a:t>Emergency Services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Multilayer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Not scoped yet</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50720002"/>
                  </a:ext>
                </a:extLst>
              </a:tr>
              <a:tr h="310711">
                <a:tc>
                  <a:txBody>
                    <a:bodyPr/>
                    <a:lstStyle/>
                    <a:p>
                      <a:pPr marL="0" marR="0" algn="just">
                        <a:spcBef>
                          <a:spcPts val="0"/>
                        </a:spcBef>
                        <a:spcAft>
                          <a:spcPts val="0"/>
                        </a:spcAft>
                      </a:pPr>
                      <a:r>
                        <a:rPr lang="en-US" sz="1000" dirty="0">
                          <a:effectLst/>
                        </a:rPr>
                        <a:t>5GC Single Registration (with N26 interworking)</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All WP assumes single registration</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243502319"/>
                  </a:ext>
                </a:extLst>
              </a:tr>
              <a:tr h="449305">
                <a:tc>
                  <a:txBody>
                    <a:bodyPr/>
                    <a:lstStyle/>
                    <a:p>
                      <a:pPr marL="0" marR="0" algn="just">
                        <a:spcBef>
                          <a:spcPts val="0"/>
                        </a:spcBef>
                        <a:spcAft>
                          <a:spcPts val="0"/>
                        </a:spcAft>
                      </a:pPr>
                      <a:r>
                        <a:rPr lang="en-US" sz="1000">
                          <a:effectLst/>
                        </a:rPr>
                        <a:t>5GC Dual Registration</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Impact all areas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3</a:t>
                      </a: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a initial deployment priority</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506315993"/>
                  </a:ext>
                </a:extLst>
              </a:tr>
            </a:tbl>
          </a:graphicData>
        </a:graphic>
      </p:graphicFrame>
      <p:sp>
        <p:nvSpPr>
          <p:cNvPr id="6" name="Title 11">
            <a:extLst>
              <a:ext uri="{FF2B5EF4-FFF2-40B4-BE49-F238E27FC236}">
                <a16:creationId xmlns:a16="http://schemas.microsoft.com/office/drawing/2014/main" id="{3E9428A9-E68D-4E5E-AE8D-3A037B342B81}"/>
              </a:ext>
            </a:extLst>
          </p:cNvPr>
          <p:cNvSpPr txBox="1">
            <a:spLocks/>
          </p:cNvSpPr>
          <p:nvPr/>
        </p:nvSpPr>
        <p:spPr>
          <a:xfrm>
            <a:off x="247290" y="6372828"/>
            <a:ext cx="11210239"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1000" b="1" dirty="0">
                <a:solidFill>
                  <a:srgbClr val="FF0000"/>
                </a:solidFill>
              </a:rPr>
              <a:t>Note - The scope of this document is to capture protocol\signaling related features and their priorities as requested by Operators</a:t>
            </a:r>
          </a:p>
        </p:txBody>
      </p:sp>
    </p:spTree>
    <p:extLst>
      <p:ext uri="{BB962C8B-B14F-4D97-AF65-F5344CB8AC3E}">
        <p14:creationId xmlns:p14="http://schemas.microsoft.com/office/powerpoint/2010/main" val="14875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206461"/>
            <a:ext cx="11210239" cy="429028"/>
          </a:xfrm>
        </p:spPr>
        <p:txBody>
          <a:bodyPr/>
          <a:lstStyle/>
          <a:p>
            <a:r>
              <a:rPr lang="en-US" dirty="0"/>
              <a:t>Feature List for SA Option 2 Test Cases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692195"/>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EE53E0D9-977D-4DBB-B824-39BE4E0756AC}"/>
              </a:ext>
            </a:extLst>
          </p:cNvPr>
          <p:cNvGraphicFramePr>
            <a:graphicFrameLocks noGrp="1"/>
          </p:cNvGraphicFramePr>
          <p:nvPr>
            <p:extLst>
              <p:ext uri="{D42A27DB-BD31-4B8C-83A1-F6EECF244321}">
                <p14:modId xmlns:p14="http://schemas.microsoft.com/office/powerpoint/2010/main" val="673537964"/>
              </p:ext>
            </p:extLst>
          </p:nvPr>
        </p:nvGraphicFramePr>
        <p:xfrm>
          <a:off x="509588" y="898750"/>
          <a:ext cx="10555491" cy="4465425"/>
        </p:xfrm>
        <a:graphic>
          <a:graphicData uri="http://schemas.openxmlformats.org/drawingml/2006/table">
            <a:tbl>
              <a:tblPr firstRow="1" firstCol="1" bandRow="1">
                <a:tableStyleId>{5C22544A-7EE6-4342-B048-85BDC9FD1C3A}</a:tableStyleId>
              </a:tblPr>
              <a:tblGrid>
                <a:gridCol w="1759248">
                  <a:extLst>
                    <a:ext uri="{9D8B030D-6E8A-4147-A177-3AD203B41FA5}">
                      <a16:colId xmlns:a16="http://schemas.microsoft.com/office/drawing/2014/main" val="2036172985"/>
                    </a:ext>
                  </a:extLst>
                </a:gridCol>
                <a:gridCol w="1759248">
                  <a:extLst>
                    <a:ext uri="{9D8B030D-6E8A-4147-A177-3AD203B41FA5}">
                      <a16:colId xmlns:a16="http://schemas.microsoft.com/office/drawing/2014/main" val="2282034424"/>
                    </a:ext>
                  </a:extLst>
                </a:gridCol>
                <a:gridCol w="720254">
                  <a:extLst>
                    <a:ext uri="{9D8B030D-6E8A-4147-A177-3AD203B41FA5}">
                      <a16:colId xmlns:a16="http://schemas.microsoft.com/office/drawing/2014/main" val="3057277001"/>
                    </a:ext>
                  </a:extLst>
                </a:gridCol>
                <a:gridCol w="2423582">
                  <a:extLst>
                    <a:ext uri="{9D8B030D-6E8A-4147-A177-3AD203B41FA5}">
                      <a16:colId xmlns:a16="http://schemas.microsoft.com/office/drawing/2014/main" val="1067787889"/>
                    </a:ext>
                  </a:extLst>
                </a:gridCol>
                <a:gridCol w="2133911">
                  <a:extLst>
                    <a:ext uri="{9D8B030D-6E8A-4147-A177-3AD203B41FA5}">
                      <a16:colId xmlns:a16="http://schemas.microsoft.com/office/drawing/2014/main" val="2793168409"/>
                    </a:ext>
                  </a:extLst>
                </a:gridCol>
                <a:gridCol w="1759248">
                  <a:extLst>
                    <a:ext uri="{9D8B030D-6E8A-4147-A177-3AD203B41FA5}">
                      <a16:colId xmlns:a16="http://schemas.microsoft.com/office/drawing/2014/main" val="4274619994"/>
                    </a:ext>
                  </a:extLst>
                </a:gridCol>
              </a:tblGrid>
              <a:tr h="491365">
                <a:tc>
                  <a:txBody>
                    <a:bodyPr/>
                    <a:lstStyle/>
                    <a:p>
                      <a:pPr marL="0" marR="0" algn="just">
                        <a:spcBef>
                          <a:spcPts val="0"/>
                        </a:spcBef>
                        <a:spcAft>
                          <a:spcPts val="0"/>
                        </a:spcAft>
                      </a:pPr>
                      <a:r>
                        <a:rPr lang="en-US" sz="1000" dirty="0">
                          <a:effectLst/>
                          <a:latin typeface="+mj-lt"/>
                        </a:rPr>
                        <a:t>Feature</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Work Plan Area\ Core Spec</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Priority</a:t>
                      </a:r>
                    </a:p>
                    <a:p>
                      <a:pPr marL="0" marR="0" algn="just">
                        <a:spcBef>
                          <a:spcPts val="0"/>
                        </a:spcBef>
                        <a:spcAft>
                          <a:spcPts val="0"/>
                        </a:spcAft>
                      </a:pPr>
                      <a:r>
                        <a:rPr lang="en-US" sz="1000" dirty="0">
                          <a:effectLst/>
                          <a:latin typeface="+mj-lt"/>
                        </a:rPr>
                        <a:t>(1, 2 or 3)</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Status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Open items\Issues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Action for RAN5#83</a:t>
                      </a:r>
                      <a:endParaRPr lang="en-US" sz="1000">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Mobility Management Feature</a:t>
                      </a:r>
                    </a:p>
                    <a:p>
                      <a:pPr marL="0" marR="0" algn="just">
                        <a:spcBef>
                          <a:spcPts val="0"/>
                        </a:spcBef>
                        <a:spcAft>
                          <a:spcPts val="0"/>
                        </a:spcAft>
                      </a:pPr>
                      <a:r>
                        <a:rPr lang="en-US" sz="1000" dirty="0">
                          <a:effectLst/>
                          <a:latin typeface="+mj-lt"/>
                          <a:ea typeface="Calibri" panose="020F0502020204030204" pitchFamily="34" charset="0"/>
                        </a:rPr>
                        <a:t>(Please refer to 5GC WP and identify priority-1 TC)</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rPr>
                        <a:t> CMCC Priority Received (attached)</a:t>
                      </a:r>
                      <a:endParaRPr lang="en-US" sz="1000" dirty="0">
                        <a:solidFill>
                          <a:schemeClr val="tx1"/>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Session Management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latin typeface="+mj-lt"/>
                          <a:ea typeface="Calibri" panose="020F0502020204030204" pitchFamily="34" charset="0"/>
                        </a:rPr>
                        <a:t>(Please refer to 5GC WP and identify priority-1 TC)</a:t>
                      </a:r>
                    </a:p>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kern="1200" dirty="0">
                          <a:solidFill>
                            <a:schemeClr val="tx1"/>
                          </a:solidFill>
                          <a:effectLst/>
                          <a:latin typeface="+mn-lt"/>
                          <a:ea typeface="+mn-ea"/>
                          <a:cs typeface="+mn-cs"/>
                        </a:rPr>
                        <a:t>CMCC Priority Received (attached)</a:t>
                      </a:r>
                      <a:endParaRPr lang="en-US" sz="1000" dirty="0">
                        <a:solidFill>
                          <a:schemeClr val="tx1"/>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14308207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Authentication</a:t>
                      </a:r>
                    </a:p>
                    <a:p>
                      <a:pPr marL="0" marR="0" algn="just">
                        <a:spcBef>
                          <a:spcPts val="0"/>
                        </a:spcBef>
                        <a:spcAft>
                          <a:spcPts val="0"/>
                        </a:spcAft>
                      </a:pPr>
                      <a:endParaRPr lang="en-US" sz="1000" dirty="0">
                        <a:effectLst/>
                        <a:latin typeface="+mj-lt"/>
                        <a:ea typeface="Calibri" panose="020F0502020204030204" pitchFamily="34" charset="0"/>
                      </a:endParaRPr>
                    </a:p>
                    <a:p>
                      <a:pPr marL="0" marR="0" algn="just">
                        <a:spcBef>
                          <a:spcPts val="0"/>
                        </a:spcBef>
                        <a:spcAft>
                          <a:spcPts val="0"/>
                        </a:spcAft>
                      </a:pPr>
                      <a:r>
                        <a:rPr lang="en-US" sz="1000" dirty="0">
                          <a:effectLst/>
                          <a:latin typeface="+mj-lt"/>
                          <a:ea typeface="Calibri" panose="020F0502020204030204" pitchFamily="34" charset="0"/>
                        </a:rPr>
                        <a:t>(5G AKA or EAP-AKA)</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EAP-AKA will be considered post RAN5#83</a:t>
                      </a: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ea typeface="Calibri" panose="020F0502020204030204" pitchFamily="34" charset="0"/>
                        </a:rPr>
                        <a:t>5G AKA is prioritized for current TTCN Implementation</a:t>
                      </a:r>
                    </a:p>
                  </a:txBody>
                  <a:tcPr marL="47355" marR="47355" marT="0" marB="0"/>
                </a:tc>
                <a:extLst>
                  <a:ext uri="{0D108BD9-81ED-4DB2-BD59-A6C34878D82A}">
                    <a16:rowId xmlns:a16="http://schemas.microsoft.com/office/drawing/2014/main" val="3879814087"/>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Support of Multi-PDU</a:t>
                      </a:r>
                    </a:p>
                  </a:txBody>
                  <a:tcPr marL="47355" marR="47355" marT="0" marB="0"/>
                </a:tc>
                <a:tc>
                  <a:txBody>
                    <a:bodyPr/>
                    <a:lstStyle/>
                    <a:p>
                      <a:pPr marL="0" marR="0" algn="just">
                        <a:spcBef>
                          <a:spcPts val="0"/>
                        </a:spcBef>
                        <a:spcAft>
                          <a:spcPts val="0"/>
                        </a:spcAft>
                      </a:pPr>
                      <a:r>
                        <a:rPr lang="en-US" sz="1000" dirty="0">
                          <a:effectLst/>
                          <a:latin typeface="+mj-lt"/>
                        </a:rPr>
                        <a:t>All</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Multi-PDU related preambles are complete, however, several test case prose needs to be updated to reflect this new procedure.</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Test case prose and other procedures needs to be updated.</a:t>
                      </a: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ea typeface="Calibri" panose="020F0502020204030204" pitchFamily="34" charset="0"/>
                        </a:rPr>
                        <a:t>Voice and Data PDU sessions will be required.</a:t>
                      </a:r>
                    </a:p>
                  </a:txBody>
                  <a:tcPr marL="47355" marR="47355" marT="0" marB="0"/>
                </a:tc>
                <a:extLst>
                  <a:ext uri="{0D108BD9-81ED-4DB2-BD59-A6C34878D82A}">
                    <a16:rowId xmlns:a16="http://schemas.microsoft.com/office/drawing/2014/main" val="1301399604"/>
                  </a:ext>
                </a:extLst>
              </a:tr>
            </a:tbl>
          </a:graphicData>
        </a:graphic>
      </p:graphicFrame>
      <p:sp>
        <p:nvSpPr>
          <p:cNvPr id="7" name="Title 11">
            <a:extLst>
              <a:ext uri="{FF2B5EF4-FFF2-40B4-BE49-F238E27FC236}">
                <a16:creationId xmlns:a16="http://schemas.microsoft.com/office/drawing/2014/main" id="{A662128F-CD63-4B91-8C53-FC1FE4D2E832}"/>
              </a:ext>
            </a:extLst>
          </p:cNvPr>
          <p:cNvSpPr txBox="1">
            <a:spLocks/>
          </p:cNvSpPr>
          <p:nvPr/>
        </p:nvSpPr>
        <p:spPr>
          <a:xfrm>
            <a:off x="247290" y="6372828"/>
            <a:ext cx="11210239"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1000" b="1" dirty="0">
                <a:solidFill>
                  <a:srgbClr val="FF0000"/>
                </a:solidFill>
              </a:rPr>
              <a:t>Note - The scope of this document is to capture protocol\signaling related features and their priorities as requested by Operators</a:t>
            </a:r>
          </a:p>
        </p:txBody>
      </p:sp>
    </p:spTree>
    <p:extLst>
      <p:ext uri="{BB962C8B-B14F-4D97-AF65-F5344CB8AC3E}">
        <p14:creationId xmlns:p14="http://schemas.microsoft.com/office/powerpoint/2010/main" val="169612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4913</TotalTime>
  <Words>469</Words>
  <Application>Microsoft Office PowerPoint</Application>
  <PresentationFormat>Widescreen</PresentationFormat>
  <Paragraphs>123</Paragraphs>
  <Slides>4</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vt:i4>
      </vt:variant>
    </vt:vector>
  </HeadingPairs>
  <TitlesOfParts>
    <vt:vector size="15" baseType="lpstr">
      <vt:lpstr>Arial</vt:lpstr>
      <vt:lpstr>Calibre Regular</vt:lpstr>
      <vt:lpstr>Calibri</vt:lpstr>
      <vt:lpstr>Century Gothic</vt:lpstr>
      <vt:lpstr>Courier New</vt:lpstr>
      <vt:lpstr>Microsoft Sans Serif</vt:lpstr>
      <vt:lpstr>Qualcomm Office Bold</vt:lpstr>
      <vt:lpstr>Qualcomm Office Regular</vt:lpstr>
      <vt:lpstr>Qualcomm Regular</vt:lpstr>
      <vt:lpstr>Qualcomm</vt:lpstr>
      <vt:lpstr>QualcommPPT_temp_internalonly_100713</vt:lpstr>
      <vt:lpstr>Feature List for SA Option 2 Test Cases (FR1 Bands) – Priorities for RAN5#83   Athens, Greece, RAN5#82</vt:lpstr>
      <vt:lpstr>Feature List for SA Option 2 Test Cases (FR1 Bands) </vt:lpstr>
      <vt:lpstr>Feature List for SA Option 2 Test Cases (FR1 Bands)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Yogesh Tugnawat</dc:creator>
  <cp:lastModifiedBy>Yogesh Tugnawat</cp:lastModifiedBy>
  <cp:revision>109</cp:revision>
  <dcterms:created xsi:type="dcterms:W3CDTF">2018-02-14T19:02:51Z</dcterms:created>
  <dcterms:modified xsi:type="dcterms:W3CDTF">2019-03-13T23:43:03Z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-1072737491</vt:i4>
  </property>
  <property fmtid="{D5CDD505-2E9C-101B-9397-08002B2CF9AE}" pid="4" name="_EmailSubject">
    <vt:lpwstr>Review Sprint 5G Test Strategy - Internal-2</vt:lpwstr>
  </property>
  <property fmtid="{D5CDD505-2E9C-101B-9397-08002B2CF9AE}" pid="5" name="_AuthorEmail">
    <vt:lpwstr>vmarwah@qti.qualcomm.com</vt:lpwstr>
  </property>
  <property fmtid="{D5CDD505-2E9C-101B-9397-08002B2CF9AE}" pid="6" name="_AuthorEmailDisplayName">
    <vt:lpwstr>Vijay Marwah</vt:lpwstr>
  </property>
  <property fmtid="{D5CDD505-2E9C-101B-9397-08002B2CF9AE}" pid="7" name="_PreviousAdHocReviewCycleID">
    <vt:i4>-1243511628</vt:i4>
  </property>
</Properties>
</file>