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56" r:id="rId5"/>
    <p:sldId id="269" r:id="rId6"/>
    <p:sldId id="275" r:id="rId7"/>
    <p:sldId id="276" r:id="rId8"/>
    <p:sldId id="277" r:id="rId9"/>
    <p:sldId id="279" r:id="rId10"/>
    <p:sldId id="280" r:id="rId11"/>
    <p:sldId id="278" r:id="rId12"/>
    <p:sldId id="282" r:id="rId13"/>
    <p:sldId id="274" r:id="rId14"/>
    <p:sldId id="272" r:id="rId15"/>
  </p:sldIdLst>
  <p:sldSz cx="9144000" cy="6858000" type="screen4x3"/>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lores Fernandez" initials="FF" lastIdx="1" clrIdx="0">
    <p:extLst>
      <p:ext uri="{19B8F6BF-5375-455C-9EA6-DF929625EA0E}">
        <p15:presenceInfo xmlns:p15="http://schemas.microsoft.com/office/powerpoint/2012/main" userId="S-1-5-21-1876727327-1672651232-3010941439-2979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1380" y="6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BD62D-525C-46FB-96F7-05F05FDBA4D5}" type="datetimeFigureOut">
              <a:rPr lang="en-US" smtClean="0"/>
              <a:t>2/28/2019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5F81F4-C1B7-4D23-95E4-320230F0897B}" type="slidenum">
              <a:rPr lang="en-US" smtClean="0"/>
              <a:t>‹#›</a:t>
            </a:fld>
            <a:endParaRPr lang="en-US"/>
          </a:p>
        </p:txBody>
      </p:sp>
    </p:spTree>
    <p:extLst>
      <p:ext uri="{BB962C8B-B14F-4D97-AF65-F5344CB8AC3E}">
        <p14:creationId xmlns:p14="http://schemas.microsoft.com/office/powerpoint/2010/main" val="2149440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14:m>
                  <m:oMathPara xmlns:m="http://schemas.openxmlformats.org/officeDocument/2006/math">
                    <m:oMathParaPr>
                      <m:jc m:val="centerGroup"/>
                    </m:oMathParaPr>
                    <m:oMath xmlns:m="http://schemas.openxmlformats.org/officeDocument/2006/math">
                      <a:fld id="{83993831-4E1E-441D-8B56-B91C93C3D2B4}" type="mathplaceholder">
                        <a:rPr kumimoji="1" lang="ja-JP" altLang="en-US" i="1" smtClean="0">
                          <a:latin typeface="Cambria Math"/>
                        </a:rPr>
                        <a:t>Type equation here.</a:t>
                      </a:fld>
                    </m:oMath>
                  </m:oMathPara>
                </a14:m>
                <a:endParaRPr kumimoji="1" lang="ja-JP" altLang="en-US" dirty="0"/>
              </a:p>
            </p:txBody>
          </p:sp>
        </mc:Choice>
        <mc:Fallback xmlns="">
          <p:sp>
            <p:nvSpPr>
              <p:cNvPr id="3" name="Notes Placeholder 2"/>
              <p:cNvSpPr>
                <a:spLocks noGrp="1"/>
              </p:cNvSpPr>
              <p:nvPr>
                <p:ph type="body" idx="1"/>
              </p:nvPr>
            </p:nvSpPr>
            <p:spPr/>
            <p:txBody>
              <a:bodyPr/>
              <a:lstStyle/>
              <a:p>
                <a:r>
                  <a:rPr kumimoji="1" lang="ja-JP" altLang="en-US" i="0" smtClean="0">
                    <a:latin typeface="Cambria Math"/>
                  </a:rPr>
                  <a:t>"Type equation here."</a:t>
                </a:r>
                <a:endParaRPr kumimoji="1" lang="ja-JP" altLang="en-US" dirty="0"/>
              </a:p>
            </p:txBody>
          </p:sp>
        </mc:Fallback>
      </mc:AlternateContent>
      <p:sp>
        <p:nvSpPr>
          <p:cNvPr id="4" name="Slide Number Placeholder 3"/>
          <p:cNvSpPr>
            <a:spLocks noGrp="1"/>
          </p:cNvSpPr>
          <p:nvPr>
            <p:ph type="sldNum" sz="quarter" idx="10"/>
          </p:nvPr>
        </p:nvSpPr>
        <p:spPr/>
        <p:txBody>
          <a:bodyPr/>
          <a:lstStyle/>
          <a:p>
            <a:fld id="{E9D85478-6261-462F-A852-CFD55181D3E8}" type="slidenum">
              <a:rPr kumimoji="1" lang="ja-JP" altLang="en-US" smtClean="0"/>
              <a:t>8</a:t>
            </a:fld>
            <a:endParaRPr kumimoji="1" lang="ja-JP" altLang="en-US"/>
          </a:p>
        </p:txBody>
      </p:sp>
    </p:spTree>
    <p:extLst>
      <p:ext uri="{BB962C8B-B14F-4D97-AF65-F5344CB8AC3E}">
        <p14:creationId xmlns:p14="http://schemas.microsoft.com/office/powerpoint/2010/main" val="1473364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A99F139-AEE3-42FF-925E-CB9AF7C85392}"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513937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A99F139-AEE3-42FF-925E-CB9AF7C85392}"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3641182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A99F139-AEE3-42FF-925E-CB9AF7C85392}"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3857324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A99F139-AEE3-42FF-925E-CB9AF7C85392}"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533474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99F139-AEE3-42FF-925E-CB9AF7C85392}"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213923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A99F139-AEE3-42FF-925E-CB9AF7C85392}" type="datetimeFigureOut">
              <a:rPr lang="en-US" smtClean="0"/>
              <a:t>2/28/2019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2222485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A99F139-AEE3-42FF-925E-CB9AF7C85392}" type="datetimeFigureOut">
              <a:rPr lang="en-US" smtClean="0"/>
              <a:t>2/28/2019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272500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A99F139-AEE3-42FF-925E-CB9AF7C85392}" type="datetimeFigureOut">
              <a:rPr lang="en-US" smtClean="0"/>
              <a:t>2/28/2019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4192258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99F139-AEE3-42FF-925E-CB9AF7C85392}" type="datetimeFigureOut">
              <a:rPr lang="en-US" smtClean="0"/>
              <a:t>2/28/2019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253822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99F139-AEE3-42FF-925E-CB9AF7C85392}" type="datetimeFigureOut">
              <a:rPr lang="en-US" smtClean="0"/>
              <a:t>2/28/2019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345654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99F139-AEE3-42FF-925E-CB9AF7C85392}" type="datetimeFigureOut">
              <a:rPr lang="en-US" smtClean="0"/>
              <a:t>2/28/2019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22553162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99F139-AEE3-42FF-925E-CB9AF7C85392}" type="datetimeFigureOut">
              <a:rPr lang="en-US" smtClean="0"/>
              <a:t>2/28/2019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5094A2-F9F3-425D-BDE1-5CF568D5205F}" type="slidenum">
              <a:rPr lang="en-US" smtClean="0"/>
              <a:t>‹#›</a:t>
            </a:fld>
            <a:endParaRPr lang="en-US"/>
          </a:p>
        </p:txBody>
      </p:sp>
    </p:spTree>
    <p:extLst>
      <p:ext uri="{BB962C8B-B14F-4D97-AF65-F5344CB8AC3E}">
        <p14:creationId xmlns:p14="http://schemas.microsoft.com/office/powerpoint/2010/main" val="736146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hyperlink" Target="https://portal.etsi.org/webapp/MeetingCalendar/MeetingDetails.asp?m_id=35450" TargetMode="Externa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hyperlink" Target="https://portal.etsi.org/webapp/MeetingCalendar/MeetingDetails.asp?m_id=32853" TargetMode="Externa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WF on Noise Impact on RF Measurements for FR2</a:t>
            </a:r>
          </a:p>
        </p:txBody>
      </p:sp>
      <p:sp>
        <p:nvSpPr>
          <p:cNvPr id="3" name="Subtitle 2"/>
          <p:cNvSpPr>
            <a:spLocks noGrp="1"/>
          </p:cNvSpPr>
          <p:nvPr>
            <p:ph type="subTitle" idx="1"/>
          </p:nvPr>
        </p:nvSpPr>
        <p:spPr/>
        <p:txBody>
          <a:bodyPr>
            <a:normAutofit/>
          </a:bodyPr>
          <a:lstStyle/>
          <a:p>
            <a:r>
              <a:rPr lang="en-US" dirty="0">
                <a:solidFill>
                  <a:schemeClr val="tx1"/>
                </a:solidFill>
              </a:rPr>
              <a:t>Keysight Technologies, Anritsu, Rohde &amp; Schwarz </a:t>
            </a:r>
            <a:endParaRPr lang="en-US" dirty="0">
              <a:solidFill>
                <a:schemeClr val="tx1"/>
              </a:solidFill>
              <a:highlight>
                <a:srgbClr val="FFFF00"/>
              </a:highlight>
            </a:endParaRPr>
          </a:p>
        </p:txBody>
      </p:sp>
      <p:sp>
        <p:nvSpPr>
          <p:cNvPr id="5" name="Rectangle 4">
            <a:extLst>
              <a:ext uri="{FF2B5EF4-FFF2-40B4-BE49-F238E27FC236}">
                <a16:creationId xmlns:a16="http://schemas.microsoft.com/office/drawing/2014/main" id="{CEFE6177-A5A0-4814-9D30-81F89B294E43}"/>
              </a:ext>
            </a:extLst>
          </p:cNvPr>
          <p:cNvSpPr/>
          <p:nvPr/>
        </p:nvSpPr>
        <p:spPr>
          <a:xfrm>
            <a:off x="359229" y="330565"/>
            <a:ext cx="8343900" cy="646331"/>
          </a:xfrm>
          <a:prstGeom prst="rect">
            <a:avLst/>
          </a:prstGeom>
        </p:spPr>
        <p:txBody>
          <a:bodyPr wrap="square">
            <a:spAutoFit/>
          </a:bodyPr>
          <a:lstStyle/>
          <a:p>
            <a:pPr>
              <a:tabLst>
                <a:tab pos="1260475" algn="l"/>
                <a:tab pos="5029200" algn="l"/>
              </a:tabLst>
            </a:pPr>
            <a:r>
              <a:rPr lang="en-US" b="1" dirty="0">
                <a:latin typeface="Arial" panose="020B0604020202020204" pitchFamily="34" charset="0"/>
                <a:ea typeface="Malgun Gothic" panose="020B0503020000020004" pitchFamily="34" charset="-127"/>
              </a:rPr>
              <a:t>3GPP TSG-RAN5 Meeting #82			R5-192663</a:t>
            </a:r>
            <a:r>
              <a:rPr lang="en-US" dirty="0"/>
              <a:t> </a:t>
            </a:r>
            <a:br>
              <a:rPr lang="en-US" b="1" dirty="0">
                <a:latin typeface="Arial" panose="020B0604020202020204" pitchFamily="34" charset="0"/>
                <a:ea typeface="Malgun Gothic" panose="020B0503020000020004" pitchFamily="34" charset="-127"/>
              </a:rPr>
            </a:br>
            <a:r>
              <a:rPr lang="en-GB" b="1" dirty="0">
                <a:latin typeface="Arial" panose="020B0604020202020204" pitchFamily="34" charset="0"/>
                <a:ea typeface="Malgun Gothic" panose="020B0503020000020004" pitchFamily="34" charset="-127"/>
              </a:rPr>
              <a:t>Athens, Greece, 25 Feb - 1 Mar 2019</a:t>
            </a:r>
            <a:endParaRPr lang="en-US" sz="1200" dirty="0">
              <a:effectLst/>
              <a:latin typeface="Times New Roman" panose="02020603050405020304" pitchFamily="18" charset="0"/>
              <a:ea typeface="Malgun Gothic" panose="020B0503020000020004" pitchFamily="34" charset="-127"/>
            </a:endParaRPr>
          </a:p>
        </p:txBody>
      </p:sp>
      <p:sp>
        <p:nvSpPr>
          <p:cNvPr id="9"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14933567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73718-E81B-49D6-97B7-36737ABA2B53}"/>
              </a:ext>
            </a:extLst>
          </p:cNvPr>
          <p:cNvSpPr>
            <a:spLocks noGrp="1"/>
          </p:cNvSpPr>
          <p:nvPr>
            <p:ph type="title"/>
          </p:nvPr>
        </p:nvSpPr>
        <p:spPr/>
        <p:txBody>
          <a:bodyPr>
            <a:normAutofit fontScale="90000"/>
          </a:bodyPr>
          <a:lstStyle/>
          <a:p>
            <a:r>
              <a:rPr lang="en-US" dirty="0"/>
              <a:t>WF on noise impact and test feasibility</a:t>
            </a:r>
          </a:p>
        </p:txBody>
      </p:sp>
      <p:sp>
        <p:nvSpPr>
          <p:cNvPr id="3" name="Content Placeholder 2">
            <a:extLst>
              <a:ext uri="{FF2B5EF4-FFF2-40B4-BE49-F238E27FC236}">
                <a16:creationId xmlns:a16="http://schemas.microsoft.com/office/drawing/2014/main" id="{1FD1C4F2-BC1D-46BC-B148-2E4FA42768DA}"/>
              </a:ext>
            </a:extLst>
          </p:cNvPr>
          <p:cNvSpPr>
            <a:spLocks noGrp="1"/>
          </p:cNvSpPr>
          <p:nvPr>
            <p:ph idx="1"/>
          </p:nvPr>
        </p:nvSpPr>
        <p:spPr/>
        <p:txBody>
          <a:bodyPr>
            <a:normAutofit fontScale="92500" lnSpcReduction="10000"/>
          </a:bodyPr>
          <a:lstStyle/>
          <a:p>
            <a:pPr marL="342900" lvl="1" indent="-342900">
              <a:buFont typeface="Arial" panose="020B0604020202020204" pitchFamily="34" charset="0"/>
              <a:buChar char="•"/>
            </a:pPr>
            <a:r>
              <a:rPr lang="en-US" sz="2400" dirty="0"/>
              <a:t>Maximum Output Power (EIRP spherical coverage):</a:t>
            </a:r>
          </a:p>
          <a:p>
            <a:pPr marL="742950" lvl="2" indent="-342900"/>
            <a:r>
              <a:rPr lang="en-US" sz="2000" dirty="0"/>
              <a:t>UE vendors to provide an acceptable assumption for the CDF curve by </a:t>
            </a:r>
            <a:r>
              <a:rPr lang="en-US" dirty="0">
                <a:hlinkClick r:id="rId3">
                  <a:extLst>
                    <a:ext uri="{A12FA001-AC4F-418D-AE19-62706E023703}">
                      <ahyp:hlinkClr xmlns:ahyp="http://schemas.microsoft.com/office/drawing/2018/hyperlinkcolor" val="tx"/>
                    </a:ext>
                  </a:extLst>
                </a:hlinkClick>
              </a:rPr>
              <a:t>RAN5#5-5G-NR </a:t>
            </a:r>
            <a:r>
              <a:rPr lang="en-US" dirty="0" err="1">
                <a:hlinkClick r:id="rId3">
                  <a:extLst>
                    <a:ext uri="{A12FA001-AC4F-418D-AE19-62706E023703}">
                      <ahyp:hlinkClr xmlns:ahyp="http://schemas.microsoft.com/office/drawing/2018/hyperlinkcolor" val="tx"/>
                    </a:ext>
                  </a:extLst>
                </a:hlinkClick>
              </a:rPr>
              <a:t>Adhoc</a:t>
            </a:r>
            <a:endParaRPr lang="en-US" dirty="0"/>
          </a:p>
          <a:p>
            <a:pPr marL="742950" lvl="2" indent="-342900"/>
            <a:r>
              <a:rPr lang="en-US" sz="2000" dirty="0"/>
              <a:t>TE vendors to provide simulations on influence of noise for EIRP spherical coverage based on above assumption by </a:t>
            </a:r>
            <a:r>
              <a:rPr lang="en-US" dirty="0">
                <a:hlinkClick r:id="rId4">
                  <a:extLst>
                    <a:ext uri="{A12FA001-AC4F-418D-AE19-62706E023703}">
                      <ahyp:hlinkClr xmlns:ahyp="http://schemas.microsoft.com/office/drawing/2018/hyperlinkcolor" val="tx"/>
                    </a:ext>
                  </a:extLst>
                </a:hlinkClick>
              </a:rPr>
              <a:t>RAN5#83</a:t>
            </a:r>
            <a:endParaRPr lang="en-US" dirty="0"/>
          </a:p>
          <a:p>
            <a:pPr marL="742950" lvl="2" indent="-342900"/>
            <a:r>
              <a:rPr lang="en-US" sz="2000" dirty="0"/>
              <a:t>Consider split on channel BW and max EIRP to keep  the influence of noise acceptable for some cases</a:t>
            </a:r>
          </a:p>
          <a:p>
            <a:pPr marL="342900" lvl="1" indent="-342900">
              <a:buFont typeface="Arial" panose="020B0604020202020204" pitchFamily="34" charset="0"/>
              <a:buChar char="•"/>
            </a:pPr>
            <a:r>
              <a:rPr lang="en-US" sz="2400" dirty="0"/>
              <a:t>Complete analysis of other P1 and P2 test cases by </a:t>
            </a:r>
            <a:r>
              <a:rPr lang="en-US" sz="2400" dirty="0">
                <a:hlinkClick r:id="rId3">
                  <a:extLst>
                    <a:ext uri="{A12FA001-AC4F-418D-AE19-62706E023703}">
                      <ahyp:hlinkClr xmlns:ahyp="http://schemas.microsoft.com/office/drawing/2018/hyperlinkcolor" val="tx"/>
                    </a:ext>
                  </a:extLst>
                </a:hlinkClick>
              </a:rPr>
              <a:t>RAN5#5-5G-NR </a:t>
            </a:r>
            <a:r>
              <a:rPr lang="en-US" sz="2400" dirty="0" err="1">
                <a:hlinkClick r:id="rId3">
                  <a:extLst>
                    <a:ext uri="{A12FA001-AC4F-418D-AE19-62706E023703}">
                      <ahyp:hlinkClr xmlns:ahyp="http://schemas.microsoft.com/office/drawing/2018/hyperlinkcolor" val="tx"/>
                    </a:ext>
                  </a:extLst>
                </a:hlinkClick>
              </a:rPr>
              <a:t>Adhoc</a:t>
            </a:r>
            <a:endParaRPr lang="en-US" sz="2400" dirty="0"/>
          </a:p>
          <a:p>
            <a:pPr marL="342900" lvl="1" indent="-342900">
              <a:buFont typeface="Arial" panose="020B0604020202020204" pitchFamily="34" charset="0"/>
              <a:buChar char="•"/>
            </a:pPr>
            <a:r>
              <a:rPr lang="en-US" altLang="ja-JP" sz="2400" dirty="0"/>
              <a:t>Industry input requested on:</a:t>
            </a:r>
          </a:p>
          <a:p>
            <a:pPr marL="742950" lvl="2" indent="-342900"/>
            <a:r>
              <a:rPr lang="en-US" altLang="ja-JP" sz="2000" dirty="0"/>
              <a:t>Slide 5 Option 1: Acceptable limit for max EIRP in test requirements (X)</a:t>
            </a:r>
          </a:p>
          <a:p>
            <a:pPr marL="742950" lvl="2" indent="-342900"/>
            <a:r>
              <a:rPr lang="en-US" altLang="ja-JP" sz="2000" dirty="0"/>
              <a:t>Slide 5 Option 2: Require a manufacturer declaration on max EIRP</a:t>
            </a:r>
          </a:p>
          <a:p>
            <a:pPr marL="742950" lvl="2" indent="-342900"/>
            <a:r>
              <a:rPr lang="en-US" altLang="ja-JP" sz="2000" dirty="0"/>
              <a:t>Slide 6: Whether to test transmit OFF Power with relaxation or not to test. </a:t>
            </a:r>
            <a:endParaRPr lang="en-US" altLang="ja-JP" sz="2400" dirty="0">
              <a:solidFill>
                <a:srgbClr val="FF0000"/>
              </a:solidFill>
            </a:endParaRPr>
          </a:p>
          <a:p>
            <a:pPr marL="342900" lvl="1" indent="-342900">
              <a:buFont typeface="Arial" panose="020B0604020202020204" pitchFamily="34" charset="0"/>
              <a:buChar char="•"/>
            </a:pPr>
            <a:endParaRPr lang="en-US" sz="2400" dirty="0"/>
          </a:p>
          <a:p>
            <a:pPr marL="342900" lvl="1" indent="-342900"/>
            <a:endParaRPr lang="en-US" sz="2400" dirty="0"/>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2084309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D4741-0C37-45B3-B330-56B9EA3DA467}"/>
              </a:ext>
            </a:extLst>
          </p:cNvPr>
          <p:cNvSpPr>
            <a:spLocks noGrp="1"/>
          </p:cNvSpPr>
          <p:nvPr>
            <p:ph type="title"/>
          </p:nvPr>
        </p:nvSpPr>
        <p:spPr/>
        <p:txBody>
          <a:bodyPr/>
          <a:lstStyle/>
          <a:p>
            <a:r>
              <a:rPr lang="en-US" dirty="0"/>
              <a:t>References</a:t>
            </a:r>
          </a:p>
        </p:txBody>
      </p:sp>
      <p:graphicFrame>
        <p:nvGraphicFramePr>
          <p:cNvPr id="4" name="Table 3">
            <a:extLst>
              <a:ext uri="{FF2B5EF4-FFF2-40B4-BE49-F238E27FC236}">
                <a16:creationId xmlns:a16="http://schemas.microsoft.com/office/drawing/2014/main" id="{7607C951-1D42-4CE5-98F1-79D0750EB735}"/>
              </a:ext>
            </a:extLst>
          </p:cNvPr>
          <p:cNvGraphicFramePr>
            <a:graphicFrameLocks noGrp="1"/>
          </p:cNvGraphicFramePr>
          <p:nvPr>
            <p:extLst>
              <p:ext uri="{D42A27DB-BD31-4B8C-83A1-F6EECF244321}">
                <p14:modId xmlns:p14="http://schemas.microsoft.com/office/powerpoint/2010/main" val="3624159741"/>
              </p:ext>
            </p:extLst>
          </p:nvPr>
        </p:nvGraphicFramePr>
        <p:xfrm>
          <a:off x="599440" y="1397000"/>
          <a:ext cx="8087360" cy="3312160"/>
        </p:xfrm>
        <a:graphic>
          <a:graphicData uri="http://schemas.openxmlformats.org/drawingml/2006/table">
            <a:tbl>
              <a:tblPr>
                <a:tableStyleId>{5C22544A-7EE6-4342-B048-85BDC9FD1C3A}</a:tableStyleId>
              </a:tblPr>
              <a:tblGrid>
                <a:gridCol w="700905">
                  <a:extLst>
                    <a:ext uri="{9D8B030D-6E8A-4147-A177-3AD203B41FA5}">
                      <a16:colId xmlns:a16="http://schemas.microsoft.com/office/drawing/2014/main" val="675047537"/>
                    </a:ext>
                  </a:extLst>
                </a:gridCol>
                <a:gridCol w="7386455">
                  <a:extLst>
                    <a:ext uri="{9D8B030D-6E8A-4147-A177-3AD203B41FA5}">
                      <a16:colId xmlns:a16="http://schemas.microsoft.com/office/drawing/2014/main" val="326197248"/>
                    </a:ext>
                  </a:extLst>
                </a:gridCol>
              </a:tblGrid>
              <a:tr h="370840">
                <a:tc>
                  <a:txBody>
                    <a:bodyPr/>
                    <a:lstStyle/>
                    <a:p>
                      <a:r>
                        <a:rPr lang="en-US" dirty="0"/>
                        <a:t>[1]</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R5-191794, “SNR estimation update for FR2 priority 1 and 2 </a:t>
                      </a:r>
                      <a:r>
                        <a:rPr lang="en-US" dirty="0" err="1"/>
                        <a:t>TRx</a:t>
                      </a:r>
                      <a:r>
                        <a:rPr lang="en-US" dirty="0"/>
                        <a:t> TCs”, Anritsu, 3GPP TSG-RAN5 Meeting#82, Athens, Feb 2019</a:t>
                      </a:r>
                    </a:p>
                    <a:p>
                      <a:endParaRPr lang="en-US" dirty="0"/>
                    </a:p>
                  </a:txBody>
                  <a:tcPr>
                    <a:noFill/>
                  </a:tcPr>
                </a:tc>
                <a:extLst>
                  <a:ext uri="{0D108BD9-81ED-4DB2-BD59-A6C34878D82A}">
                    <a16:rowId xmlns:a16="http://schemas.microsoft.com/office/drawing/2014/main" val="3482655387"/>
                  </a:ext>
                </a:extLst>
              </a:tr>
              <a:tr h="370840">
                <a:tc>
                  <a:txBody>
                    <a:bodyPr/>
                    <a:lstStyle/>
                    <a:p>
                      <a:r>
                        <a:rPr lang="en-US" dirty="0"/>
                        <a:t>[2]</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R5-192125, “On the SNR for FR2 </a:t>
                      </a:r>
                      <a:r>
                        <a:rPr lang="en-US" dirty="0" err="1"/>
                        <a:t>TRx</a:t>
                      </a:r>
                      <a:r>
                        <a:rPr lang="en-US" dirty="0"/>
                        <a:t> test cases”, Rohde &amp; Schwarz, 3GPP TSG-RAN5 Meeting#82, Athens, Feb 2019</a:t>
                      </a:r>
                    </a:p>
                    <a:p>
                      <a:endParaRPr lang="en-US" dirty="0"/>
                    </a:p>
                  </a:txBody>
                  <a:tcPr>
                    <a:noFill/>
                  </a:tcPr>
                </a:tc>
                <a:extLst>
                  <a:ext uri="{0D108BD9-81ED-4DB2-BD59-A6C34878D82A}">
                    <a16:rowId xmlns:a16="http://schemas.microsoft.com/office/drawing/2014/main" val="362753507"/>
                  </a:ext>
                </a:extLst>
              </a:tr>
              <a:tr h="370840">
                <a:tc>
                  <a:txBody>
                    <a:bodyPr/>
                    <a:lstStyle/>
                    <a:p>
                      <a:endParaRPr lang="en-US"/>
                    </a:p>
                  </a:txBody>
                  <a:tcPr>
                    <a:noFill/>
                  </a:tcPr>
                </a:tc>
                <a:tc>
                  <a:txBody>
                    <a:bodyPr/>
                    <a:lstStyle/>
                    <a:p>
                      <a:endParaRPr lang="en-US"/>
                    </a:p>
                  </a:txBody>
                  <a:tcPr>
                    <a:noFill/>
                  </a:tcPr>
                </a:tc>
                <a:extLst>
                  <a:ext uri="{0D108BD9-81ED-4DB2-BD59-A6C34878D82A}">
                    <a16:rowId xmlns:a16="http://schemas.microsoft.com/office/drawing/2014/main" val="2280964010"/>
                  </a:ext>
                </a:extLst>
              </a:tr>
              <a:tr h="370840">
                <a:tc>
                  <a:txBody>
                    <a:bodyPr/>
                    <a:lstStyle/>
                    <a:p>
                      <a:endParaRPr lang="en-US"/>
                    </a:p>
                  </a:txBody>
                  <a:tcPr>
                    <a:noFill/>
                  </a:tcPr>
                </a:tc>
                <a:tc>
                  <a:txBody>
                    <a:bodyPr/>
                    <a:lstStyle/>
                    <a:p>
                      <a:endParaRPr lang="en-US"/>
                    </a:p>
                  </a:txBody>
                  <a:tcPr>
                    <a:noFill/>
                  </a:tcPr>
                </a:tc>
                <a:extLst>
                  <a:ext uri="{0D108BD9-81ED-4DB2-BD59-A6C34878D82A}">
                    <a16:rowId xmlns:a16="http://schemas.microsoft.com/office/drawing/2014/main" val="4027803534"/>
                  </a:ext>
                </a:extLst>
              </a:tr>
              <a:tr h="370840">
                <a:tc>
                  <a:txBody>
                    <a:bodyPr/>
                    <a:lstStyle/>
                    <a:p>
                      <a:endParaRPr lang="en-US"/>
                    </a:p>
                  </a:txBody>
                  <a:tcPr>
                    <a:noFill/>
                  </a:tcPr>
                </a:tc>
                <a:tc>
                  <a:txBody>
                    <a:bodyPr/>
                    <a:lstStyle/>
                    <a:p>
                      <a:endParaRPr lang="en-US"/>
                    </a:p>
                  </a:txBody>
                  <a:tcPr>
                    <a:noFill/>
                  </a:tcPr>
                </a:tc>
                <a:extLst>
                  <a:ext uri="{0D108BD9-81ED-4DB2-BD59-A6C34878D82A}">
                    <a16:rowId xmlns:a16="http://schemas.microsoft.com/office/drawing/2014/main" val="424677899"/>
                  </a:ext>
                </a:extLst>
              </a:tr>
              <a:tr h="370840">
                <a:tc>
                  <a:txBody>
                    <a:bodyPr/>
                    <a:lstStyle/>
                    <a:p>
                      <a:endParaRPr lang="en-US"/>
                    </a:p>
                  </a:txBody>
                  <a:tcPr>
                    <a:noFill/>
                  </a:tcPr>
                </a:tc>
                <a:tc>
                  <a:txBody>
                    <a:bodyPr/>
                    <a:lstStyle/>
                    <a:p>
                      <a:endParaRPr lang="en-US" dirty="0"/>
                    </a:p>
                  </a:txBody>
                  <a:tcPr>
                    <a:noFill/>
                  </a:tcPr>
                </a:tc>
                <a:extLst>
                  <a:ext uri="{0D108BD9-81ED-4DB2-BD59-A6C34878D82A}">
                    <a16:rowId xmlns:a16="http://schemas.microsoft.com/office/drawing/2014/main" val="1944218104"/>
                  </a:ext>
                </a:extLst>
              </a:tr>
            </a:tbl>
          </a:graphicData>
        </a:graphic>
      </p:graphicFrame>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1865187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73718-E81B-49D6-97B7-36737ABA2B53}"/>
              </a:ext>
            </a:extLst>
          </p:cNvPr>
          <p:cNvSpPr>
            <a:spLocks noGrp="1"/>
          </p:cNvSpPr>
          <p:nvPr>
            <p:ph type="title"/>
          </p:nvPr>
        </p:nvSpPr>
        <p:spPr/>
        <p:txBody>
          <a:bodyPr>
            <a:normAutofit/>
          </a:bodyPr>
          <a:lstStyle/>
          <a:p>
            <a:r>
              <a:rPr lang="en-US" dirty="0"/>
              <a:t>Background</a:t>
            </a:r>
          </a:p>
        </p:txBody>
      </p:sp>
      <p:sp>
        <p:nvSpPr>
          <p:cNvPr id="3" name="Content Placeholder 2">
            <a:extLst>
              <a:ext uri="{FF2B5EF4-FFF2-40B4-BE49-F238E27FC236}">
                <a16:creationId xmlns:a16="http://schemas.microsoft.com/office/drawing/2014/main" id="{1FD1C4F2-BC1D-46BC-B148-2E4FA42768DA}"/>
              </a:ext>
            </a:extLst>
          </p:cNvPr>
          <p:cNvSpPr>
            <a:spLocks noGrp="1"/>
          </p:cNvSpPr>
          <p:nvPr>
            <p:ph idx="1"/>
          </p:nvPr>
        </p:nvSpPr>
        <p:spPr/>
        <p:txBody>
          <a:bodyPr>
            <a:normAutofit/>
          </a:bodyPr>
          <a:lstStyle/>
          <a:p>
            <a:pPr marL="342900" lvl="1" indent="-342900">
              <a:buFont typeface="Arial" panose="020B0604020202020204" pitchFamily="34" charset="0"/>
              <a:buChar char="•"/>
            </a:pPr>
            <a:r>
              <a:rPr lang="en-US" sz="2400" dirty="0"/>
              <a:t>RAN5 have been discussing feasibility of RF core requirements for several meetings already.</a:t>
            </a:r>
          </a:p>
          <a:p>
            <a:pPr marL="342900" lvl="1" indent="-342900">
              <a:buFont typeface="Arial" panose="020B0604020202020204" pitchFamily="34" charset="0"/>
              <a:buChar char="•"/>
            </a:pPr>
            <a:r>
              <a:rPr lang="en-US" sz="2400" dirty="0"/>
              <a:t>Whether a relaxation on test requirements is required to make the test feasible or a tradeoff on MU is needed is  being analyzed in a case-by-case base by TE vendors.</a:t>
            </a:r>
          </a:p>
          <a:p>
            <a:pPr marL="342900" lvl="1" indent="-342900">
              <a:buFont typeface="Arial" panose="020B0604020202020204" pitchFamily="34" charset="0"/>
              <a:buChar char="•"/>
            </a:pPr>
            <a:r>
              <a:rPr lang="en-US" sz="2400" dirty="0"/>
              <a:t>The impact on MU is related to the systematic error due to Influence of noise in each measurement.</a:t>
            </a:r>
          </a:p>
          <a:p>
            <a:pPr marL="342900" lvl="1" indent="-342900">
              <a:buFont typeface="Arial" panose="020B0604020202020204" pitchFamily="34" charset="0"/>
              <a:buChar char="•"/>
            </a:pPr>
            <a:r>
              <a:rPr lang="en-US" sz="2400" dirty="0"/>
              <a:t>In RAN5#82, 2 papers were presented [1], [2]</a:t>
            </a:r>
          </a:p>
          <a:p>
            <a:pPr marL="342900" lvl="1" indent="-342900">
              <a:buFont typeface="Arial" panose="020B0604020202020204" pitchFamily="34" charset="0"/>
              <a:buChar char="•"/>
            </a:pPr>
            <a:r>
              <a:rPr lang="en-US" sz="2400" dirty="0"/>
              <a:t>During RAN5#82 off-line discussions, the influence of noise for EIRP spherical coverage was discussed.</a:t>
            </a:r>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43428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EABC9-9D39-4E2A-9EF4-81C4854DF215}"/>
              </a:ext>
            </a:extLst>
          </p:cNvPr>
          <p:cNvSpPr>
            <a:spLocks noGrp="1"/>
          </p:cNvSpPr>
          <p:nvPr>
            <p:ph type="title"/>
          </p:nvPr>
        </p:nvSpPr>
        <p:spPr/>
        <p:txBody>
          <a:bodyPr>
            <a:normAutofit/>
          </a:bodyPr>
          <a:lstStyle/>
          <a:p>
            <a:r>
              <a:rPr lang="en-US" dirty="0"/>
              <a:t>RAN5#82 discussions</a:t>
            </a:r>
          </a:p>
        </p:txBody>
      </p:sp>
      <p:sp>
        <p:nvSpPr>
          <p:cNvPr id="3" name="Content Placeholder 2">
            <a:extLst>
              <a:ext uri="{FF2B5EF4-FFF2-40B4-BE49-F238E27FC236}">
                <a16:creationId xmlns:a16="http://schemas.microsoft.com/office/drawing/2014/main" id="{2339A793-6504-445F-B277-D6A3B1620331}"/>
              </a:ext>
            </a:extLst>
          </p:cNvPr>
          <p:cNvSpPr>
            <a:spLocks noGrp="1"/>
          </p:cNvSpPr>
          <p:nvPr>
            <p:ph idx="1"/>
          </p:nvPr>
        </p:nvSpPr>
        <p:spPr/>
        <p:txBody>
          <a:bodyPr>
            <a:normAutofit fontScale="92500" lnSpcReduction="10000"/>
          </a:bodyPr>
          <a:lstStyle/>
          <a:p>
            <a:pPr marL="0" indent="0">
              <a:buNone/>
            </a:pPr>
            <a:r>
              <a:rPr lang="en-US" dirty="0"/>
              <a:t>Several aspects were discussed regarding influence of noise MU factor:</a:t>
            </a:r>
          </a:p>
          <a:p>
            <a:r>
              <a:rPr lang="en-US" dirty="0"/>
              <a:t>How the influence of noise for EIRP spherical coverage should be calculated</a:t>
            </a:r>
          </a:p>
          <a:p>
            <a:r>
              <a:rPr lang="en-US" dirty="0"/>
              <a:t>Influence of noise floor reduction for given use cases</a:t>
            </a:r>
          </a:p>
          <a:p>
            <a:r>
              <a:rPr lang="en-US" dirty="0"/>
              <a:t>Whether testing Tx off power with relaxation or not testing it due to high relaxation needed</a:t>
            </a:r>
          </a:p>
          <a:p>
            <a:r>
              <a:rPr lang="en-US" dirty="0"/>
              <a:t>Assumptions for ACLR influence of noise analysis</a:t>
            </a:r>
          </a:p>
          <a:p>
            <a:pPr marL="0" indent="0">
              <a:buNone/>
            </a:pPr>
            <a:endParaRPr lang="en-US" dirty="0"/>
          </a:p>
          <a:p>
            <a:endParaRPr lang="en-US" dirty="0"/>
          </a:p>
          <a:p>
            <a:pPr marL="0" indent="0">
              <a:buNone/>
            </a:pPr>
            <a:endParaRPr lang="en-US" dirty="0"/>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24846528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EABC9-9D39-4E2A-9EF4-81C4854DF215}"/>
              </a:ext>
            </a:extLst>
          </p:cNvPr>
          <p:cNvSpPr>
            <a:spLocks noGrp="1"/>
          </p:cNvSpPr>
          <p:nvPr>
            <p:ph type="title"/>
          </p:nvPr>
        </p:nvSpPr>
        <p:spPr/>
        <p:txBody>
          <a:bodyPr>
            <a:normAutofit fontScale="90000"/>
          </a:bodyPr>
          <a:lstStyle/>
          <a:p>
            <a:r>
              <a:rPr lang="en-US" dirty="0"/>
              <a:t>EIRP spherical coverage- Calculation of influence of noise</a:t>
            </a:r>
          </a:p>
        </p:txBody>
      </p:sp>
      <p:sp>
        <p:nvSpPr>
          <p:cNvPr id="3" name="Content Placeholder 2">
            <a:extLst>
              <a:ext uri="{FF2B5EF4-FFF2-40B4-BE49-F238E27FC236}">
                <a16:creationId xmlns:a16="http://schemas.microsoft.com/office/drawing/2014/main" id="{2339A793-6504-445F-B277-D6A3B1620331}"/>
              </a:ext>
            </a:extLst>
          </p:cNvPr>
          <p:cNvSpPr>
            <a:spLocks noGrp="1"/>
          </p:cNvSpPr>
          <p:nvPr>
            <p:ph idx="1"/>
          </p:nvPr>
        </p:nvSpPr>
        <p:spPr/>
        <p:txBody>
          <a:bodyPr>
            <a:normAutofit fontScale="77500" lnSpcReduction="20000"/>
          </a:bodyPr>
          <a:lstStyle/>
          <a:p>
            <a:r>
              <a:rPr lang="en-US" dirty="0"/>
              <a:t>Values provided by TE vendors so far were related to the SNR inferred at the EIRP spherical coverage limit for a given band.</a:t>
            </a:r>
          </a:p>
          <a:p>
            <a:pPr lvl="2"/>
            <a:endParaRPr lang="en-US" dirty="0"/>
          </a:p>
          <a:p>
            <a:r>
              <a:rPr lang="en-US" dirty="0"/>
              <a:t>Above approach could be improved if the influence of noise is taken into account for each measurement included in the spherical coverage test and then the appropriate analysis is done according to the statistics used to calculate the EIRP spherical coverage instead of considering only the SNR at the EIRP spherical coverage limit</a:t>
            </a:r>
          </a:p>
          <a:p>
            <a:pPr lvl="1">
              <a:spcBef>
                <a:spcPts val="600"/>
              </a:spcBef>
            </a:pPr>
            <a:r>
              <a:rPr lang="en-US" dirty="0"/>
              <a:t>There is a dependency with UE CDF curve as the influence of noise will be higher on low EIRP values than in high EIRP ones.</a:t>
            </a:r>
          </a:p>
          <a:p>
            <a:pPr lvl="1">
              <a:spcBef>
                <a:spcPts val="600"/>
              </a:spcBef>
            </a:pPr>
            <a:r>
              <a:rPr lang="en-US" dirty="0"/>
              <a:t>Some assumptions are needed from UE vendors if simulations are needed based on this improved approach</a:t>
            </a:r>
          </a:p>
          <a:p>
            <a:endParaRPr lang="en-US" dirty="0"/>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1947569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EABC9-9D39-4E2A-9EF4-81C4854DF215}"/>
              </a:ext>
            </a:extLst>
          </p:cNvPr>
          <p:cNvSpPr>
            <a:spLocks noGrp="1"/>
          </p:cNvSpPr>
          <p:nvPr>
            <p:ph type="title"/>
          </p:nvPr>
        </p:nvSpPr>
        <p:spPr/>
        <p:txBody>
          <a:bodyPr>
            <a:normAutofit fontScale="90000"/>
          </a:bodyPr>
          <a:lstStyle/>
          <a:p>
            <a:r>
              <a:rPr lang="en-US" dirty="0"/>
              <a:t>Influence of noise floor reduction for given use cases</a:t>
            </a:r>
          </a:p>
        </p:txBody>
      </p:sp>
      <p:sp>
        <p:nvSpPr>
          <p:cNvPr id="3" name="Content Placeholder 2">
            <a:extLst>
              <a:ext uri="{FF2B5EF4-FFF2-40B4-BE49-F238E27FC236}">
                <a16:creationId xmlns:a16="http://schemas.microsoft.com/office/drawing/2014/main" id="{2339A793-6504-445F-B277-D6A3B1620331}"/>
              </a:ext>
            </a:extLst>
          </p:cNvPr>
          <p:cNvSpPr>
            <a:spLocks noGrp="1"/>
          </p:cNvSpPr>
          <p:nvPr>
            <p:ph idx="1"/>
          </p:nvPr>
        </p:nvSpPr>
        <p:spPr>
          <a:xfrm>
            <a:off x="457200" y="1600200"/>
            <a:ext cx="8432800" cy="5146040"/>
          </a:xfrm>
        </p:spPr>
        <p:txBody>
          <a:bodyPr>
            <a:normAutofit fontScale="92500" lnSpcReduction="20000"/>
          </a:bodyPr>
          <a:lstStyle/>
          <a:p>
            <a:pPr>
              <a:spcBef>
                <a:spcPts val="600"/>
              </a:spcBef>
            </a:pPr>
            <a:r>
              <a:rPr lang="en-US" sz="2400" dirty="0"/>
              <a:t>TE design requires a low noise amplifier  (LNA) to allow the measurement of low EIRP/TRP values.</a:t>
            </a:r>
          </a:p>
          <a:p>
            <a:pPr>
              <a:spcBef>
                <a:spcPts val="600"/>
              </a:spcBef>
            </a:pPr>
            <a:r>
              <a:rPr lang="en-US" sz="2400" dirty="0"/>
              <a:t>Current core requirements define a max EIRP for a PC3 device of 43 dBm.</a:t>
            </a:r>
          </a:p>
          <a:p>
            <a:pPr>
              <a:spcBef>
                <a:spcPts val="600"/>
              </a:spcBef>
            </a:pPr>
            <a:r>
              <a:rPr lang="en-US" sz="2400" dirty="0"/>
              <a:t>Depending on TE design, there is a risk that LNA gets into compression mode if UL max EIRP is above a given level (X), what causes the MU increase significantly.</a:t>
            </a:r>
          </a:p>
          <a:p>
            <a:pPr>
              <a:spcBef>
                <a:spcPts val="600"/>
              </a:spcBef>
            </a:pPr>
            <a:r>
              <a:rPr lang="en-US" sz="2400" dirty="0"/>
              <a:t>Once the final influence of noise is calculated, if influence of noise is too high, several options should be considered:</a:t>
            </a:r>
          </a:p>
          <a:p>
            <a:pPr lvl="1">
              <a:spcBef>
                <a:spcPts val="600"/>
              </a:spcBef>
            </a:pPr>
            <a:r>
              <a:rPr lang="en-US" sz="2100" dirty="0"/>
              <a:t>Additionally split influence of noise per channel bandwidth value</a:t>
            </a:r>
          </a:p>
          <a:p>
            <a:pPr lvl="1">
              <a:spcBef>
                <a:spcPts val="600"/>
              </a:spcBef>
            </a:pPr>
            <a:r>
              <a:rPr lang="en-US" sz="2100" dirty="0"/>
              <a:t>Additionally split influence of noise per UL max EIRP value. Three options are currently under study on how to consider this max EIRP split:</a:t>
            </a:r>
          </a:p>
          <a:p>
            <a:pPr lvl="2">
              <a:spcBef>
                <a:spcPts val="600"/>
              </a:spcBef>
            </a:pPr>
            <a:r>
              <a:rPr lang="en-US" sz="2100" dirty="0"/>
              <a:t>Option 1: Limit max EIRP value to X in test requirements</a:t>
            </a:r>
          </a:p>
          <a:p>
            <a:pPr lvl="2">
              <a:spcBef>
                <a:spcPts val="600"/>
              </a:spcBef>
            </a:pPr>
            <a:r>
              <a:rPr lang="en-US" sz="2100" dirty="0"/>
              <a:t>Option 2: Require a manufacturer declaration on max EIRP</a:t>
            </a:r>
          </a:p>
          <a:p>
            <a:pPr lvl="2">
              <a:spcBef>
                <a:spcPts val="600"/>
              </a:spcBef>
            </a:pPr>
            <a:r>
              <a:rPr lang="en-US" sz="2100" dirty="0"/>
              <a:t>Option 3: Perform a pre-test to double check LNA is not saturated</a:t>
            </a:r>
          </a:p>
          <a:p>
            <a:pPr lvl="3">
              <a:spcBef>
                <a:spcPts val="600"/>
              </a:spcBef>
            </a:pPr>
            <a:r>
              <a:rPr lang="en-US" sz="2100" dirty="0"/>
              <a:t>Issue: this pre-test would be also affected by MU</a:t>
            </a:r>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4164641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B5D8C-0015-4D8F-B601-8E63616FAC1B}"/>
              </a:ext>
            </a:extLst>
          </p:cNvPr>
          <p:cNvSpPr>
            <a:spLocks noGrp="1"/>
          </p:cNvSpPr>
          <p:nvPr>
            <p:ph type="title"/>
          </p:nvPr>
        </p:nvSpPr>
        <p:spPr/>
        <p:txBody>
          <a:bodyPr/>
          <a:lstStyle/>
          <a:p>
            <a:r>
              <a:rPr lang="en-US" dirty="0"/>
              <a:t>Tx off power testing</a:t>
            </a:r>
          </a:p>
        </p:txBody>
      </p:sp>
      <p:sp>
        <p:nvSpPr>
          <p:cNvPr id="3" name="Content Placeholder 2">
            <a:extLst>
              <a:ext uri="{FF2B5EF4-FFF2-40B4-BE49-F238E27FC236}">
                <a16:creationId xmlns:a16="http://schemas.microsoft.com/office/drawing/2014/main" id="{EC1A1F14-6596-48E4-B640-67AF0FEA37E2}"/>
              </a:ext>
            </a:extLst>
          </p:cNvPr>
          <p:cNvSpPr>
            <a:spLocks noGrp="1"/>
          </p:cNvSpPr>
          <p:nvPr>
            <p:ph idx="1"/>
          </p:nvPr>
        </p:nvSpPr>
        <p:spPr>
          <a:xfrm>
            <a:off x="457200" y="1315720"/>
            <a:ext cx="8229600" cy="4525963"/>
          </a:xfrm>
        </p:spPr>
        <p:txBody>
          <a:bodyPr>
            <a:normAutofit/>
          </a:bodyPr>
          <a:lstStyle/>
          <a:p>
            <a:r>
              <a:rPr lang="en-US" sz="1800" dirty="0"/>
              <a:t>According to [1] and [2], different results have been obtained for SNR for TX off power.</a:t>
            </a:r>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r>
              <a:rPr lang="en-US" sz="1800" dirty="0"/>
              <a:t>Two options have been proposed:</a:t>
            </a:r>
          </a:p>
          <a:p>
            <a:pPr lvl="1"/>
            <a:r>
              <a:rPr lang="en-US" sz="1600" dirty="0"/>
              <a:t>Option 1: Test Tx OFF power with relaxation</a:t>
            </a:r>
          </a:p>
          <a:p>
            <a:pPr lvl="1"/>
            <a:r>
              <a:rPr lang="en-US" sz="1600" dirty="0"/>
              <a:t>Option 2: Not to test Tx Off power</a:t>
            </a:r>
          </a:p>
        </p:txBody>
      </p:sp>
      <p:graphicFrame>
        <p:nvGraphicFramePr>
          <p:cNvPr id="4" name="Table 3">
            <a:extLst>
              <a:ext uri="{FF2B5EF4-FFF2-40B4-BE49-F238E27FC236}">
                <a16:creationId xmlns:a16="http://schemas.microsoft.com/office/drawing/2014/main" id="{D7EE321F-D781-4469-905A-CBAD5B56D0CF}"/>
              </a:ext>
            </a:extLst>
          </p:cNvPr>
          <p:cNvGraphicFramePr>
            <a:graphicFrameLocks noGrp="1"/>
          </p:cNvGraphicFramePr>
          <p:nvPr>
            <p:extLst>
              <p:ext uri="{D42A27DB-BD31-4B8C-83A1-F6EECF244321}">
                <p14:modId xmlns:p14="http://schemas.microsoft.com/office/powerpoint/2010/main" val="623015043"/>
              </p:ext>
            </p:extLst>
          </p:nvPr>
        </p:nvGraphicFramePr>
        <p:xfrm>
          <a:off x="975360" y="2071772"/>
          <a:ext cx="7640319" cy="2377440"/>
        </p:xfrm>
        <a:graphic>
          <a:graphicData uri="http://schemas.openxmlformats.org/drawingml/2006/table">
            <a:tbl>
              <a:tblPr firstRow="1" firstCol="1" bandRow="1">
                <a:tableStyleId>{5C22544A-7EE6-4342-B048-85BDC9FD1C3A}</a:tableStyleId>
              </a:tblPr>
              <a:tblGrid>
                <a:gridCol w="886158">
                  <a:extLst>
                    <a:ext uri="{9D8B030D-6E8A-4147-A177-3AD203B41FA5}">
                      <a16:colId xmlns:a16="http://schemas.microsoft.com/office/drawing/2014/main" val="219095818"/>
                    </a:ext>
                  </a:extLst>
                </a:gridCol>
                <a:gridCol w="1176579">
                  <a:extLst>
                    <a:ext uri="{9D8B030D-6E8A-4147-A177-3AD203B41FA5}">
                      <a16:colId xmlns:a16="http://schemas.microsoft.com/office/drawing/2014/main" val="955867556"/>
                    </a:ext>
                  </a:extLst>
                </a:gridCol>
                <a:gridCol w="729777">
                  <a:extLst>
                    <a:ext uri="{9D8B030D-6E8A-4147-A177-3AD203B41FA5}">
                      <a16:colId xmlns:a16="http://schemas.microsoft.com/office/drawing/2014/main" val="3738935597"/>
                    </a:ext>
                  </a:extLst>
                </a:gridCol>
                <a:gridCol w="744671">
                  <a:extLst>
                    <a:ext uri="{9D8B030D-6E8A-4147-A177-3AD203B41FA5}">
                      <a16:colId xmlns:a16="http://schemas.microsoft.com/office/drawing/2014/main" val="3204169746"/>
                    </a:ext>
                  </a:extLst>
                </a:gridCol>
                <a:gridCol w="565949">
                  <a:extLst>
                    <a:ext uri="{9D8B030D-6E8A-4147-A177-3AD203B41FA5}">
                      <a16:colId xmlns:a16="http://schemas.microsoft.com/office/drawing/2014/main" val="4286797457"/>
                    </a:ext>
                  </a:extLst>
                </a:gridCol>
                <a:gridCol w="774458">
                  <a:extLst>
                    <a:ext uri="{9D8B030D-6E8A-4147-A177-3AD203B41FA5}">
                      <a16:colId xmlns:a16="http://schemas.microsoft.com/office/drawing/2014/main" val="3630593879"/>
                    </a:ext>
                  </a:extLst>
                </a:gridCol>
                <a:gridCol w="707437">
                  <a:extLst>
                    <a:ext uri="{9D8B030D-6E8A-4147-A177-3AD203B41FA5}">
                      <a16:colId xmlns:a16="http://schemas.microsoft.com/office/drawing/2014/main" val="357495155"/>
                    </a:ext>
                  </a:extLst>
                </a:gridCol>
                <a:gridCol w="707437">
                  <a:extLst>
                    <a:ext uri="{9D8B030D-6E8A-4147-A177-3AD203B41FA5}">
                      <a16:colId xmlns:a16="http://schemas.microsoft.com/office/drawing/2014/main" val="2150908449"/>
                    </a:ext>
                  </a:extLst>
                </a:gridCol>
                <a:gridCol w="528716">
                  <a:extLst>
                    <a:ext uri="{9D8B030D-6E8A-4147-A177-3AD203B41FA5}">
                      <a16:colId xmlns:a16="http://schemas.microsoft.com/office/drawing/2014/main" val="288535041"/>
                    </a:ext>
                  </a:extLst>
                </a:gridCol>
                <a:gridCol w="819137">
                  <a:extLst>
                    <a:ext uri="{9D8B030D-6E8A-4147-A177-3AD203B41FA5}">
                      <a16:colId xmlns:a16="http://schemas.microsoft.com/office/drawing/2014/main" val="736716707"/>
                    </a:ext>
                  </a:extLst>
                </a:gridCol>
              </a:tblGrid>
              <a:tr h="94043">
                <a:tc>
                  <a:txBody>
                    <a:bodyPr/>
                    <a:lstStyle/>
                    <a:p>
                      <a:pPr marL="0" marR="0">
                        <a:spcBef>
                          <a:spcPts val="0"/>
                        </a:spcBef>
                        <a:spcAft>
                          <a:spcPts val="0"/>
                        </a:spcAft>
                      </a:pPr>
                      <a:r>
                        <a:rPr lang="zh-CN" sz="1600" dirty="0">
                          <a:solidFill>
                            <a:schemeClr val="tx1"/>
                          </a:solidFill>
                          <a:effectLst/>
                        </a:rPr>
                        <a:t>　</a:t>
                      </a:r>
                      <a:endParaRPr lang="en-US" sz="1600" dirty="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zh-CN" sz="1600">
                          <a:solidFill>
                            <a:schemeClr val="tx1"/>
                          </a:solidFill>
                          <a:effectLst/>
                        </a:rPr>
                        <a:t>　</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marL="0" marR="0" algn="ctr">
                        <a:spcBef>
                          <a:spcPts val="0"/>
                        </a:spcBef>
                        <a:spcAft>
                          <a:spcPts val="0"/>
                        </a:spcAft>
                      </a:pPr>
                      <a:r>
                        <a:rPr lang="en-US" sz="1400">
                          <a:solidFill>
                            <a:schemeClr val="tx1"/>
                          </a:solidFill>
                          <a:effectLst/>
                        </a:rPr>
                        <a:t>Anritsu R5-191794</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marL="0" marR="0" algn="ctr">
                        <a:spcBef>
                          <a:spcPts val="0"/>
                        </a:spcBef>
                        <a:spcAft>
                          <a:spcPts val="0"/>
                        </a:spcAft>
                      </a:pPr>
                      <a:r>
                        <a:rPr lang="en-US" sz="1400">
                          <a:solidFill>
                            <a:schemeClr val="tx1"/>
                          </a:solidFill>
                          <a:effectLst/>
                        </a:rPr>
                        <a:t>R&amp;S R5-192125</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04799533"/>
                  </a:ext>
                </a:extLst>
              </a:tr>
              <a:tr h="237583">
                <a:tc>
                  <a:txBody>
                    <a:bodyPr/>
                    <a:lstStyle/>
                    <a:p>
                      <a:pPr marL="0" marR="0">
                        <a:spcBef>
                          <a:spcPts val="0"/>
                        </a:spcBef>
                        <a:spcAft>
                          <a:spcPts val="0"/>
                        </a:spcAft>
                      </a:pPr>
                      <a:r>
                        <a:rPr lang="en-US" sz="1400">
                          <a:solidFill>
                            <a:schemeClr val="tx1"/>
                          </a:solidFill>
                          <a:effectLst/>
                        </a:rPr>
                        <a:t>Test case</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400">
                          <a:solidFill>
                            <a:schemeClr val="tx1"/>
                          </a:solidFill>
                          <a:effectLst/>
                        </a:rPr>
                        <a:t>Applicable Frequency Range[GHz]</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400">
                          <a:solidFill>
                            <a:schemeClr val="tx1"/>
                          </a:solidFill>
                          <a:effectLst/>
                        </a:rPr>
                        <a:t>UL signal level [dBm]</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400">
                          <a:solidFill>
                            <a:schemeClr val="tx1"/>
                          </a:solidFill>
                          <a:effectLst/>
                        </a:rPr>
                        <a:t>Estimated SNR for total component [dB]</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400">
                          <a:solidFill>
                            <a:schemeClr val="tx1"/>
                          </a:solidFill>
                          <a:effectLst/>
                        </a:rPr>
                        <a:t>Proposed ΔSNR</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400">
                          <a:solidFill>
                            <a:schemeClr val="tx1"/>
                          </a:solidFill>
                          <a:effectLst/>
                        </a:rPr>
                        <a:t>Proposed relaxation of</a:t>
                      </a:r>
                      <a:br>
                        <a:rPr lang="en-US" sz="1400">
                          <a:solidFill>
                            <a:schemeClr val="tx1"/>
                          </a:solidFill>
                          <a:effectLst/>
                        </a:rPr>
                      </a:br>
                      <a:r>
                        <a:rPr lang="en-US" sz="1400">
                          <a:solidFill>
                            <a:schemeClr val="tx1"/>
                          </a:solidFill>
                          <a:effectLst/>
                        </a:rPr>
                        <a:t>test requirement</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400">
                          <a:solidFill>
                            <a:schemeClr val="tx1"/>
                          </a:solidFill>
                          <a:effectLst/>
                        </a:rPr>
                        <a:t>UL signal level [dBm]</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400">
                          <a:solidFill>
                            <a:schemeClr val="tx1"/>
                          </a:solidFill>
                          <a:effectLst/>
                        </a:rPr>
                        <a:t>Estimated SNR for total component [dB]</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400">
                          <a:solidFill>
                            <a:schemeClr val="tx1"/>
                          </a:solidFill>
                          <a:effectLst/>
                        </a:rPr>
                        <a:t>ΔSNR</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400">
                          <a:solidFill>
                            <a:schemeClr val="tx1"/>
                          </a:solidFill>
                          <a:effectLst/>
                        </a:rPr>
                        <a:t>Proposed relaxation of test requirement</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87962693"/>
                  </a:ext>
                </a:extLst>
              </a:tr>
              <a:tr h="94043">
                <a:tc>
                  <a:txBody>
                    <a:bodyPr/>
                    <a:lstStyle/>
                    <a:p>
                      <a:pPr marL="0" marR="0">
                        <a:spcBef>
                          <a:spcPts val="0"/>
                        </a:spcBef>
                        <a:spcAft>
                          <a:spcPts val="0"/>
                        </a:spcAft>
                      </a:pPr>
                      <a:r>
                        <a:rPr lang="en-US" sz="1400">
                          <a:solidFill>
                            <a:schemeClr val="tx1"/>
                          </a:solidFill>
                          <a:effectLst/>
                        </a:rPr>
                        <a:t>Off power</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1400">
                          <a:solidFill>
                            <a:schemeClr val="tx1"/>
                          </a:solidFill>
                          <a:effectLst/>
                        </a:rPr>
                        <a:t>23.45 GHz ≤ f ≤ 32.125 GHz</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algn="r">
                        <a:spcBef>
                          <a:spcPts val="0"/>
                        </a:spcBef>
                        <a:spcAft>
                          <a:spcPts val="0"/>
                        </a:spcAft>
                      </a:pPr>
                      <a:r>
                        <a:rPr lang="en-US" sz="1400">
                          <a:solidFill>
                            <a:schemeClr val="tx1"/>
                          </a:solidFill>
                          <a:effectLst/>
                        </a:rPr>
                        <a:t>-35dBm/ChBW</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1400">
                          <a:solidFill>
                            <a:schemeClr val="tx1"/>
                          </a:solidFill>
                          <a:effectLst/>
                        </a:rPr>
                        <a:t>-18</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1400">
                          <a:solidFill>
                            <a:schemeClr val="tx1"/>
                          </a:solidFill>
                          <a:effectLst/>
                        </a:rPr>
                        <a:t>0.41</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1400" dirty="0">
                          <a:solidFill>
                            <a:schemeClr val="tx1"/>
                          </a:solidFill>
                          <a:effectLst/>
                        </a:rPr>
                        <a:t>28.0 - </a:t>
                      </a:r>
                      <a:r>
                        <a:rPr lang="en-US" sz="1400" dirty="0" err="1">
                          <a:solidFill>
                            <a:schemeClr val="tx1"/>
                          </a:solidFill>
                          <a:effectLst/>
                          <a:latin typeface="Symbol" panose="05050102010706020507" pitchFamily="18" charset="2"/>
                        </a:rPr>
                        <a:t>D</a:t>
                      </a:r>
                      <a:r>
                        <a:rPr lang="en-US" sz="1400" baseline="-25000" dirty="0" err="1">
                          <a:solidFill>
                            <a:schemeClr val="tx1"/>
                          </a:solidFill>
                          <a:effectLst/>
                        </a:rPr>
                        <a:t>ChBW</a:t>
                      </a:r>
                      <a:endParaRPr lang="en-US" sz="1600" dirty="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marL="0" marR="0" algn="r">
                        <a:spcBef>
                          <a:spcPts val="0"/>
                        </a:spcBef>
                        <a:spcAft>
                          <a:spcPts val="0"/>
                        </a:spcAft>
                      </a:pPr>
                      <a:r>
                        <a:rPr lang="en-US" sz="1400" dirty="0">
                          <a:solidFill>
                            <a:schemeClr val="tx1"/>
                          </a:solidFill>
                          <a:effectLst/>
                        </a:rPr>
                        <a:t>-35dBm/</a:t>
                      </a:r>
                      <a:r>
                        <a:rPr lang="en-US" sz="1400" dirty="0" err="1">
                          <a:solidFill>
                            <a:schemeClr val="tx1"/>
                          </a:solidFill>
                          <a:effectLst/>
                        </a:rPr>
                        <a:t>ChBW</a:t>
                      </a:r>
                      <a:endParaRPr lang="en-US" sz="1600" dirty="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1400">
                          <a:solidFill>
                            <a:schemeClr val="tx1"/>
                          </a:solidFill>
                          <a:effectLst/>
                        </a:rPr>
                        <a:t>-30.9</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1400">
                          <a:solidFill>
                            <a:schemeClr val="tx1"/>
                          </a:solidFill>
                          <a:effectLst/>
                        </a:rPr>
                        <a:t>30.9</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1400" dirty="0">
                          <a:solidFill>
                            <a:schemeClr val="tx1"/>
                          </a:solidFill>
                          <a:effectLst/>
                        </a:rPr>
                        <a:t>do not test</a:t>
                      </a:r>
                      <a:endParaRPr lang="en-US" sz="1600" dirty="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55359127"/>
                  </a:ext>
                </a:extLst>
              </a:tr>
              <a:tr h="0">
                <a:tc>
                  <a:txBody>
                    <a:bodyPr/>
                    <a:lstStyle/>
                    <a:p>
                      <a:pPr marL="0" marR="0">
                        <a:spcBef>
                          <a:spcPts val="0"/>
                        </a:spcBef>
                        <a:spcAft>
                          <a:spcPts val="0"/>
                        </a:spcAft>
                      </a:pPr>
                      <a:r>
                        <a:rPr lang="zh-CN" sz="1400">
                          <a:solidFill>
                            <a:schemeClr val="tx1"/>
                          </a:solidFill>
                          <a:effectLst/>
                        </a:rPr>
                        <a:t>　</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1400">
                          <a:solidFill>
                            <a:schemeClr val="tx1"/>
                          </a:solidFill>
                          <a:effectLst/>
                        </a:rPr>
                        <a:t>32.125 GHz &lt; f ≤ 40.8 GHz</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c>
                  <a:txBody>
                    <a:bodyPr/>
                    <a:lstStyle/>
                    <a:p>
                      <a:pPr marL="0" marR="0" algn="r">
                        <a:spcBef>
                          <a:spcPts val="0"/>
                        </a:spcBef>
                        <a:spcAft>
                          <a:spcPts val="0"/>
                        </a:spcAft>
                      </a:pPr>
                      <a:r>
                        <a:rPr lang="en-US" sz="1400">
                          <a:solidFill>
                            <a:schemeClr val="tx1"/>
                          </a:solidFill>
                          <a:effectLst/>
                        </a:rPr>
                        <a:t>-26.1</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1400">
                          <a:solidFill>
                            <a:schemeClr val="tx1"/>
                          </a:solidFill>
                          <a:effectLst/>
                        </a:rPr>
                        <a:t>0.41</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1400" dirty="0">
                          <a:solidFill>
                            <a:schemeClr val="tx1"/>
                          </a:solidFill>
                          <a:effectLst/>
                        </a:rPr>
                        <a:t>36.1 - </a:t>
                      </a:r>
                      <a:r>
                        <a:rPr lang="en-US" sz="1400" dirty="0" err="1">
                          <a:solidFill>
                            <a:schemeClr val="tx1"/>
                          </a:solidFill>
                          <a:effectLst/>
                          <a:latin typeface="Symbol" panose="05050102010706020507" pitchFamily="18" charset="2"/>
                        </a:rPr>
                        <a:t>D</a:t>
                      </a:r>
                      <a:r>
                        <a:rPr lang="en-US" sz="1400" baseline="-25000" dirty="0" err="1">
                          <a:solidFill>
                            <a:schemeClr val="tx1"/>
                          </a:solidFill>
                          <a:effectLst/>
                        </a:rPr>
                        <a:t>ChBW</a:t>
                      </a:r>
                      <a:endParaRPr lang="en-US" sz="1600" dirty="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tc>
                  <a:txBody>
                    <a:bodyPr/>
                    <a:lstStyle/>
                    <a:p>
                      <a:pPr marL="0" marR="0" algn="r">
                        <a:spcBef>
                          <a:spcPts val="0"/>
                        </a:spcBef>
                        <a:spcAft>
                          <a:spcPts val="0"/>
                        </a:spcAft>
                      </a:pPr>
                      <a:r>
                        <a:rPr lang="en-US" sz="1400">
                          <a:solidFill>
                            <a:schemeClr val="tx1"/>
                          </a:solidFill>
                          <a:effectLst/>
                        </a:rPr>
                        <a:t>-34.7</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1400">
                          <a:solidFill>
                            <a:schemeClr val="tx1"/>
                          </a:solidFill>
                          <a:effectLst/>
                        </a:rPr>
                        <a:t>34.7</a:t>
                      </a:r>
                      <a:endParaRPr lang="en-US" sz="160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r">
                        <a:spcBef>
                          <a:spcPts val="0"/>
                        </a:spcBef>
                        <a:spcAft>
                          <a:spcPts val="0"/>
                        </a:spcAft>
                      </a:pPr>
                      <a:r>
                        <a:rPr lang="en-US" sz="1400" dirty="0">
                          <a:solidFill>
                            <a:schemeClr val="tx1"/>
                          </a:solidFill>
                          <a:effectLst/>
                        </a:rPr>
                        <a:t>do not test</a:t>
                      </a:r>
                      <a:endParaRPr lang="en-US" sz="1600" dirty="0">
                        <a:solidFill>
                          <a:schemeClr val="tx1"/>
                        </a:solidFill>
                        <a:effectLst/>
                        <a:latin typeface="Calibri" panose="020F0502020204030204" pitchFamily="34" charset="0"/>
                        <a:ea typeface="SimSun" panose="02010600030101010101" pitchFamily="2" charset="-122"/>
                      </a:endParaRPr>
                    </a:p>
                  </a:txBody>
                  <a:tcPr marL="32668" marR="326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17527588"/>
                  </a:ext>
                </a:extLst>
              </a:tr>
            </a:tbl>
          </a:graphicData>
        </a:graphic>
      </p:graphicFrame>
      <p:sp>
        <p:nvSpPr>
          <p:cNvPr id="7"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32703861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18B99-C3BC-4F23-9E78-FE8539B741EF}"/>
              </a:ext>
            </a:extLst>
          </p:cNvPr>
          <p:cNvSpPr>
            <a:spLocks noGrp="1"/>
          </p:cNvSpPr>
          <p:nvPr>
            <p:ph type="title"/>
          </p:nvPr>
        </p:nvSpPr>
        <p:spPr/>
        <p:txBody>
          <a:bodyPr>
            <a:normAutofit fontScale="90000"/>
          </a:bodyPr>
          <a:lstStyle/>
          <a:p>
            <a:r>
              <a:rPr lang="en-US" dirty="0"/>
              <a:t>Assumptions on ACLR influence of noise</a:t>
            </a:r>
          </a:p>
        </p:txBody>
      </p:sp>
      <p:sp>
        <p:nvSpPr>
          <p:cNvPr id="4" name="Rectangle 3">
            <a:extLst>
              <a:ext uri="{FF2B5EF4-FFF2-40B4-BE49-F238E27FC236}">
                <a16:creationId xmlns:a16="http://schemas.microsoft.com/office/drawing/2014/main" id="{AFED5B0C-D945-47AC-B526-233CFDB72D97}"/>
              </a:ext>
            </a:extLst>
          </p:cNvPr>
          <p:cNvSpPr/>
          <p:nvPr/>
        </p:nvSpPr>
        <p:spPr>
          <a:xfrm>
            <a:off x="3108960" y="1656080"/>
            <a:ext cx="1511299" cy="21826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a:extLst>
              <a:ext uri="{FF2B5EF4-FFF2-40B4-BE49-F238E27FC236}">
                <a16:creationId xmlns:a16="http://schemas.microsoft.com/office/drawing/2014/main" id="{195A1147-5281-4D29-A73E-2710F46CCEB7}"/>
              </a:ext>
            </a:extLst>
          </p:cNvPr>
          <p:cNvCxnSpPr>
            <a:cxnSpLocks/>
          </p:cNvCxnSpPr>
          <p:nvPr/>
        </p:nvCxnSpPr>
        <p:spPr>
          <a:xfrm>
            <a:off x="4734560" y="1656080"/>
            <a:ext cx="0" cy="149209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CF88AF9-F6A8-4EB3-8090-79DE375EDD5C}"/>
              </a:ext>
            </a:extLst>
          </p:cNvPr>
          <p:cNvSpPr txBox="1"/>
          <p:nvPr/>
        </p:nvSpPr>
        <p:spPr>
          <a:xfrm>
            <a:off x="4734560" y="2271431"/>
            <a:ext cx="1615441" cy="307777"/>
          </a:xfrm>
          <a:prstGeom prst="rect">
            <a:avLst/>
          </a:prstGeom>
          <a:noFill/>
        </p:spPr>
        <p:txBody>
          <a:bodyPr wrap="square" rtlCol="0">
            <a:spAutoFit/>
          </a:bodyPr>
          <a:lstStyle/>
          <a:p>
            <a:r>
              <a:rPr lang="en-US" sz="1400" i="1" dirty="0"/>
              <a:t>ACLR requirement</a:t>
            </a:r>
          </a:p>
        </p:txBody>
      </p:sp>
      <p:sp>
        <p:nvSpPr>
          <p:cNvPr id="11" name="TextBox 10">
            <a:extLst>
              <a:ext uri="{FF2B5EF4-FFF2-40B4-BE49-F238E27FC236}">
                <a16:creationId xmlns:a16="http://schemas.microsoft.com/office/drawing/2014/main" id="{941547F6-FBBE-4FEA-AB53-9D7CD6297053}"/>
              </a:ext>
            </a:extLst>
          </p:cNvPr>
          <p:cNvSpPr txBox="1"/>
          <p:nvPr/>
        </p:nvSpPr>
        <p:spPr>
          <a:xfrm>
            <a:off x="2983242" y="1394687"/>
            <a:ext cx="2489189" cy="307777"/>
          </a:xfrm>
          <a:prstGeom prst="rect">
            <a:avLst/>
          </a:prstGeom>
          <a:noFill/>
        </p:spPr>
        <p:txBody>
          <a:bodyPr wrap="square" rtlCol="0">
            <a:spAutoFit/>
          </a:bodyPr>
          <a:lstStyle/>
          <a:p>
            <a:r>
              <a:rPr lang="en-US" sz="1400" i="1" dirty="0"/>
              <a:t>Wanted channel TRP</a:t>
            </a:r>
          </a:p>
        </p:txBody>
      </p:sp>
      <p:sp>
        <p:nvSpPr>
          <p:cNvPr id="12" name="TextBox 11">
            <a:extLst>
              <a:ext uri="{FF2B5EF4-FFF2-40B4-BE49-F238E27FC236}">
                <a16:creationId xmlns:a16="http://schemas.microsoft.com/office/drawing/2014/main" id="{D4D52562-0C66-4C5E-B789-B4BEBBE12E50}"/>
              </a:ext>
            </a:extLst>
          </p:cNvPr>
          <p:cNvSpPr txBox="1"/>
          <p:nvPr/>
        </p:nvSpPr>
        <p:spPr>
          <a:xfrm>
            <a:off x="4804410" y="2948884"/>
            <a:ext cx="2489189" cy="307777"/>
          </a:xfrm>
          <a:prstGeom prst="rect">
            <a:avLst/>
          </a:prstGeom>
          <a:noFill/>
        </p:spPr>
        <p:txBody>
          <a:bodyPr wrap="square" rtlCol="0">
            <a:spAutoFit/>
          </a:bodyPr>
          <a:lstStyle/>
          <a:p>
            <a:r>
              <a:rPr lang="en-US" sz="1400" i="1" dirty="0"/>
              <a:t>Adjacent channel TRP</a:t>
            </a:r>
          </a:p>
        </p:txBody>
      </p:sp>
      <p:cxnSp>
        <p:nvCxnSpPr>
          <p:cNvPr id="16" name="Straight Arrow Connector 15">
            <a:extLst>
              <a:ext uri="{FF2B5EF4-FFF2-40B4-BE49-F238E27FC236}">
                <a16:creationId xmlns:a16="http://schemas.microsoft.com/office/drawing/2014/main" id="{112E229E-AD5C-4052-80DF-093BAB94406A}"/>
              </a:ext>
            </a:extLst>
          </p:cNvPr>
          <p:cNvCxnSpPr>
            <a:cxnSpLocks/>
          </p:cNvCxnSpPr>
          <p:nvPr/>
        </p:nvCxnSpPr>
        <p:spPr>
          <a:xfrm flipV="1">
            <a:off x="1097280" y="1239520"/>
            <a:ext cx="0" cy="29763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8A91D9A-EEA1-4365-AC2E-C8A883D787F7}"/>
              </a:ext>
            </a:extLst>
          </p:cNvPr>
          <p:cNvSpPr txBox="1"/>
          <p:nvPr/>
        </p:nvSpPr>
        <p:spPr>
          <a:xfrm>
            <a:off x="1127761" y="1210021"/>
            <a:ext cx="1219199" cy="369332"/>
          </a:xfrm>
          <a:prstGeom prst="rect">
            <a:avLst/>
          </a:prstGeom>
          <a:noFill/>
        </p:spPr>
        <p:txBody>
          <a:bodyPr wrap="square" rtlCol="0">
            <a:spAutoFit/>
          </a:bodyPr>
          <a:lstStyle/>
          <a:p>
            <a:r>
              <a:rPr lang="en-US" dirty="0"/>
              <a:t>TRP power</a:t>
            </a:r>
          </a:p>
        </p:txBody>
      </p:sp>
      <p:sp>
        <p:nvSpPr>
          <p:cNvPr id="18" name="TextBox 17">
            <a:extLst>
              <a:ext uri="{FF2B5EF4-FFF2-40B4-BE49-F238E27FC236}">
                <a16:creationId xmlns:a16="http://schemas.microsoft.com/office/drawing/2014/main" id="{11D73AB5-BF38-4B74-9BD6-44E6180B1E29}"/>
              </a:ext>
            </a:extLst>
          </p:cNvPr>
          <p:cNvSpPr txBox="1"/>
          <p:nvPr/>
        </p:nvSpPr>
        <p:spPr>
          <a:xfrm>
            <a:off x="6396974" y="3902993"/>
            <a:ext cx="1219199" cy="369332"/>
          </a:xfrm>
          <a:prstGeom prst="rect">
            <a:avLst/>
          </a:prstGeom>
          <a:noFill/>
        </p:spPr>
        <p:txBody>
          <a:bodyPr wrap="square" rtlCol="0">
            <a:spAutoFit/>
          </a:bodyPr>
          <a:lstStyle/>
          <a:p>
            <a:r>
              <a:rPr lang="en-US" dirty="0"/>
              <a:t>Frequency</a:t>
            </a:r>
          </a:p>
        </p:txBody>
      </p:sp>
      <p:cxnSp>
        <p:nvCxnSpPr>
          <p:cNvPr id="20" name="Straight Arrow Connector 19">
            <a:extLst>
              <a:ext uri="{FF2B5EF4-FFF2-40B4-BE49-F238E27FC236}">
                <a16:creationId xmlns:a16="http://schemas.microsoft.com/office/drawing/2014/main" id="{2629BD91-037D-4B21-93CF-0C781D6D6CAB}"/>
              </a:ext>
            </a:extLst>
          </p:cNvPr>
          <p:cNvCxnSpPr>
            <a:cxnSpLocks/>
          </p:cNvCxnSpPr>
          <p:nvPr/>
        </p:nvCxnSpPr>
        <p:spPr>
          <a:xfrm>
            <a:off x="905516" y="3876300"/>
            <a:ext cx="666113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89C01262-9C34-4032-8D99-C6B11C27D846}"/>
              </a:ext>
            </a:extLst>
          </p:cNvPr>
          <p:cNvSpPr/>
          <p:nvPr/>
        </p:nvSpPr>
        <p:spPr>
          <a:xfrm>
            <a:off x="4640575" y="3229968"/>
            <a:ext cx="1511290" cy="60872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8C3A145A-8978-4F54-882E-FA96689CD041}"/>
              </a:ext>
            </a:extLst>
          </p:cNvPr>
          <p:cNvSpPr/>
          <p:nvPr/>
        </p:nvSpPr>
        <p:spPr>
          <a:xfrm>
            <a:off x="1573531" y="3229967"/>
            <a:ext cx="1511299" cy="60872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D4CA52A2-8AA2-403E-9C59-7C08B055E652}"/>
              </a:ext>
            </a:extLst>
          </p:cNvPr>
          <p:cNvSpPr txBox="1"/>
          <p:nvPr/>
        </p:nvSpPr>
        <p:spPr>
          <a:xfrm>
            <a:off x="304800" y="4489034"/>
            <a:ext cx="8839200" cy="1754326"/>
          </a:xfrm>
          <a:prstGeom prst="rect">
            <a:avLst/>
          </a:prstGeom>
          <a:noFill/>
        </p:spPr>
        <p:txBody>
          <a:bodyPr wrap="square" rtlCol="0">
            <a:spAutoFit/>
          </a:bodyPr>
          <a:lstStyle/>
          <a:p>
            <a:pPr marL="285750" indent="-285750">
              <a:buFont typeface="Arial" panose="020B0604020202020204" pitchFamily="34" charset="0"/>
              <a:buChar char="•"/>
            </a:pPr>
            <a:r>
              <a:rPr lang="en-US" dirty="0"/>
              <a:t>Assumption for min TRP power value on wanted channel shall be:</a:t>
            </a:r>
          </a:p>
          <a:p>
            <a:pPr lvl="1"/>
            <a:r>
              <a:rPr lang="en-US" dirty="0"/>
              <a:t> min EIRP – 16 dB (UE antenna (8x2) directivity)</a:t>
            </a:r>
            <a:endParaRPr lang="en-US" dirty="0">
              <a:sym typeface="Wingdings" panose="05000000000000000000" pitchFamily="2" charset="2"/>
            </a:endParaRPr>
          </a:p>
          <a:p>
            <a:pPr lvl="1"/>
            <a:endParaRPr lang="en-US" dirty="0"/>
          </a:p>
          <a:p>
            <a:pPr marL="285750" indent="-285750">
              <a:buFont typeface="Arial" panose="020B0604020202020204" pitchFamily="34" charset="0"/>
              <a:buChar char="•"/>
            </a:pPr>
            <a:r>
              <a:rPr lang="en-US" dirty="0"/>
              <a:t>Assumption for min TRP power value on adjacent channel shall be:</a:t>
            </a:r>
          </a:p>
          <a:p>
            <a:pPr lvl="1"/>
            <a:r>
              <a:rPr lang="en-US" dirty="0"/>
              <a:t> min EIRP –  16 dB (UE antenna (8x2) directivity) </a:t>
            </a:r>
            <a:r>
              <a:rPr lang="en-US" dirty="0">
                <a:sym typeface="Wingdings" panose="05000000000000000000" pitchFamily="2" charset="2"/>
              </a:rPr>
              <a:t>– ACLR requirement</a:t>
            </a:r>
          </a:p>
          <a:p>
            <a:pPr lvl="1"/>
            <a:endParaRPr lang="en-US" dirty="0"/>
          </a:p>
        </p:txBody>
      </p:sp>
      <p:sp>
        <p:nvSpPr>
          <p:cNvPr id="6"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42035070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2883" y="21795"/>
            <a:ext cx="8229600" cy="694289"/>
          </a:xfrm>
        </p:spPr>
        <p:txBody>
          <a:bodyPr>
            <a:normAutofit fontScale="90000"/>
          </a:bodyPr>
          <a:lstStyle/>
          <a:p>
            <a:r>
              <a:rPr kumimoji="1" lang="en-US" altLang="ja-JP" dirty="0"/>
              <a:t>Agreement and Proposal</a:t>
            </a:r>
            <a:endParaRPr kumimoji="1" lang="ja-JP" altLang="en-US" dirty="0"/>
          </a:p>
        </p:txBody>
      </p:sp>
      <p:graphicFrame>
        <p:nvGraphicFramePr>
          <p:cNvPr id="5" name="Table 4"/>
          <p:cNvGraphicFramePr>
            <a:graphicFrameLocks noGrp="1"/>
          </p:cNvGraphicFramePr>
          <p:nvPr>
            <p:extLst>
              <p:ext uri="{D42A27DB-BD31-4B8C-83A1-F6EECF244321}">
                <p14:modId xmlns:p14="http://schemas.microsoft.com/office/powerpoint/2010/main" val="1709421197"/>
              </p:ext>
            </p:extLst>
          </p:nvPr>
        </p:nvGraphicFramePr>
        <p:xfrm>
          <a:off x="742700" y="1863370"/>
          <a:ext cx="7449966" cy="2127600"/>
        </p:xfrm>
        <a:graphic>
          <a:graphicData uri="http://schemas.openxmlformats.org/drawingml/2006/table">
            <a:tbl>
              <a:tblPr>
                <a:tableStyleId>{2D5ABB26-0587-4C30-8999-92F81FD0307C}</a:tableStyleId>
              </a:tblPr>
              <a:tblGrid>
                <a:gridCol w="1142884">
                  <a:extLst>
                    <a:ext uri="{9D8B030D-6E8A-4147-A177-3AD203B41FA5}">
                      <a16:colId xmlns:a16="http://schemas.microsoft.com/office/drawing/2014/main" val="20000"/>
                    </a:ext>
                  </a:extLst>
                </a:gridCol>
                <a:gridCol w="1410538">
                  <a:extLst>
                    <a:ext uri="{9D8B030D-6E8A-4147-A177-3AD203B41FA5}">
                      <a16:colId xmlns:a16="http://schemas.microsoft.com/office/drawing/2014/main" val="20001"/>
                    </a:ext>
                  </a:extLst>
                </a:gridCol>
                <a:gridCol w="1152128">
                  <a:extLst>
                    <a:ext uri="{9D8B030D-6E8A-4147-A177-3AD203B41FA5}">
                      <a16:colId xmlns:a16="http://schemas.microsoft.com/office/drawing/2014/main" val="20002"/>
                    </a:ext>
                  </a:extLst>
                </a:gridCol>
                <a:gridCol w="1512168">
                  <a:extLst>
                    <a:ext uri="{9D8B030D-6E8A-4147-A177-3AD203B41FA5}">
                      <a16:colId xmlns:a16="http://schemas.microsoft.com/office/drawing/2014/main" val="20003"/>
                    </a:ext>
                  </a:extLst>
                </a:gridCol>
                <a:gridCol w="1080120">
                  <a:extLst>
                    <a:ext uri="{9D8B030D-6E8A-4147-A177-3AD203B41FA5}">
                      <a16:colId xmlns:a16="http://schemas.microsoft.com/office/drawing/2014/main" val="20004"/>
                    </a:ext>
                  </a:extLst>
                </a:gridCol>
                <a:gridCol w="1152128">
                  <a:extLst>
                    <a:ext uri="{9D8B030D-6E8A-4147-A177-3AD203B41FA5}">
                      <a16:colId xmlns:a16="http://schemas.microsoft.com/office/drawing/2014/main" val="20005"/>
                    </a:ext>
                  </a:extLst>
                </a:gridCol>
              </a:tblGrid>
              <a:tr h="210959">
                <a:tc>
                  <a:txBody>
                    <a:bodyPr/>
                    <a:lstStyle/>
                    <a:p>
                      <a:pPr algn="ctr" fontAlgn="ctr"/>
                      <a:r>
                        <a:rPr lang="en-US" sz="900" u="none" strike="noStrike" dirty="0">
                          <a:effectLst/>
                        </a:rPr>
                        <a:t>Test case</a:t>
                      </a:r>
                      <a:endParaRPr lang="en-US" sz="900" b="1"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dirty="0">
                          <a:effectLst/>
                        </a:rPr>
                        <a:t>Applicable Frequency Range[GHz]</a:t>
                      </a:r>
                      <a:endParaRPr lang="en-US" sz="900" b="1"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dirty="0">
                          <a:effectLst/>
                        </a:rPr>
                        <a:t>Assumed </a:t>
                      </a:r>
                    </a:p>
                    <a:p>
                      <a:pPr algn="ctr" fontAlgn="ctr"/>
                      <a:r>
                        <a:rPr lang="en-US" sz="900" u="none" strike="noStrike" dirty="0">
                          <a:effectLst/>
                        </a:rPr>
                        <a:t>UL signal level [</a:t>
                      </a:r>
                      <a:r>
                        <a:rPr lang="en-US" sz="900" u="none" strike="noStrike" dirty="0" err="1">
                          <a:effectLst/>
                        </a:rPr>
                        <a:t>dBm</a:t>
                      </a:r>
                      <a:r>
                        <a:rPr lang="en-US" sz="900" u="none" strike="noStrike" dirty="0">
                          <a:effectLst/>
                        </a:rPr>
                        <a:t>]</a:t>
                      </a:r>
                      <a:endParaRPr lang="en-US" sz="900" b="1"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kumimoji="1" lang="en-US" sz="900" u="none" strike="noStrike" kern="1200" dirty="0">
                          <a:solidFill>
                            <a:schemeClr val="tx1"/>
                          </a:solidFill>
                          <a:effectLst/>
                          <a:latin typeface="+mn-lt"/>
                          <a:ea typeface="+mn-ea"/>
                          <a:cs typeface="+mn-cs"/>
                        </a:rPr>
                        <a:t>Maximum EIRP</a:t>
                      </a:r>
                    </a:p>
                    <a:p>
                      <a:pPr algn="ctr" fontAlgn="ctr"/>
                      <a:r>
                        <a:rPr kumimoji="1" lang="en-US" sz="900" u="none" strike="noStrike" kern="1200" dirty="0" err="1">
                          <a:solidFill>
                            <a:schemeClr val="tx1"/>
                          </a:solidFill>
                          <a:effectLst/>
                          <a:latin typeface="+mn-lt"/>
                          <a:ea typeface="+mn-ea"/>
                          <a:cs typeface="+mn-cs"/>
                        </a:rPr>
                        <a:t>EIRPmax</a:t>
                      </a:r>
                      <a:endParaRPr kumimoji="1" lang="en-US" sz="900" u="none" strike="noStrike" kern="1200" dirty="0">
                        <a:solidFill>
                          <a:schemeClr val="tx1"/>
                        </a:solidFill>
                        <a:effectLst/>
                        <a:latin typeface="+mn-lt"/>
                        <a:ea typeface="+mn-ea"/>
                        <a:cs typeface="+mn-cs"/>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l-GR" sz="900" u="none" strike="noStrike" dirty="0">
                          <a:effectLst/>
                        </a:rPr>
                        <a:t>Δ</a:t>
                      </a:r>
                      <a:r>
                        <a:rPr lang="en-US" sz="900" u="none" strike="noStrike" dirty="0">
                          <a:effectLst/>
                        </a:rPr>
                        <a:t>SNR[dB]</a:t>
                      </a:r>
                    </a:p>
                    <a:p>
                      <a:pPr algn="ctr" fontAlgn="ctr"/>
                      <a:r>
                        <a:rPr kumimoji="1" lang="en-US" sz="900" u="none" strike="noStrike" kern="1200" dirty="0">
                          <a:solidFill>
                            <a:schemeClr val="tx1"/>
                          </a:solidFill>
                          <a:effectLst/>
                          <a:latin typeface="+mn-lt"/>
                          <a:ea typeface="+mn-ea"/>
                          <a:cs typeface="+mn-cs"/>
                        </a:rPr>
                        <a:t>(</a:t>
                      </a:r>
                      <a:r>
                        <a:rPr kumimoji="1" lang="en-US" sz="900" u="none" strike="noStrike" kern="1200" dirty="0" err="1">
                          <a:solidFill>
                            <a:schemeClr val="tx1"/>
                          </a:solidFill>
                          <a:effectLst/>
                          <a:latin typeface="+mn-lt"/>
                          <a:ea typeface="+mn-ea"/>
                          <a:cs typeface="+mn-cs"/>
                        </a:rPr>
                        <a:t>ChBW</a:t>
                      </a:r>
                      <a:r>
                        <a:rPr kumimoji="1" lang="en-US" sz="900" u="none" strike="noStrike" kern="1200" dirty="0">
                          <a:solidFill>
                            <a:schemeClr val="tx1"/>
                          </a:solidFill>
                          <a:effectLst/>
                          <a:latin typeface="+mn-lt"/>
                          <a:ea typeface="+mn-ea"/>
                          <a:cs typeface="+mn-cs"/>
                        </a:rPr>
                        <a:t>=400MHz)</a:t>
                      </a: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dirty="0">
                          <a:effectLst/>
                        </a:rPr>
                        <a:t>Relaxation of</a:t>
                      </a:r>
                      <a:br>
                        <a:rPr lang="en-US" sz="900" u="none" strike="noStrike" dirty="0">
                          <a:effectLst/>
                        </a:rPr>
                      </a:br>
                      <a:r>
                        <a:rPr lang="en-US" sz="900" u="none" strike="noStrike" dirty="0">
                          <a:effectLst/>
                        </a:rPr>
                        <a:t>test requirement [dB]</a:t>
                      </a:r>
                      <a:endParaRPr lang="en-US" sz="900" b="1"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05353">
                <a:tc rowSpan="2">
                  <a:txBody>
                    <a:bodyPr/>
                    <a:lstStyle/>
                    <a:p>
                      <a:pPr algn="l" fontAlgn="ctr"/>
                      <a:r>
                        <a:rPr lang="en-US" sz="900" u="none" strike="noStrike" dirty="0">
                          <a:effectLst/>
                        </a:rPr>
                        <a:t>MOP (Min Peak EIRP, PC3)</a:t>
                      </a:r>
                      <a:endParaRPr lang="en-US" sz="900" b="1" i="0" u="none" strike="noStrike" dirty="0">
                        <a:solidFill>
                          <a:srgbClr val="000000"/>
                        </a:solidFill>
                        <a:effectLst/>
                        <a:latin typeface="Times New Roman"/>
                      </a:endParaRPr>
                    </a:p>
                    <a:p>
                      <a:pPr algn="l" fontAlgn="ctr"/>
                      <a:r>
                        <a:rPr lang="ja-JP" altLang="en-US" sz="900" u="none" strike="noStrike" dirty="0">
                          <a:effectLst/>
                        </a:rPr>
                        <a:t>　</a:t>
                      </a:r>
                      <a:endParaRPr lang="ja-JP" altLang="en-US" sz="900" b="1"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900" u="none" strike="noStrike" dirty="0">
                          <a:effectLst/>
                        </a:rPr>
                        <a:t>23.45GHz ≤ f ≤ 32.125 GHz</a:t>
                      </a:r>
                      <a:endParaRPr lang="en-US"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900" u="none" strike="noStrike" dirty="0">
                          <a:effectLst/>
                        </a:rPr>
                        <a:t>20.7dBm/</a:t>
                      </a:r>
                      <a:r>
                        <a:rPr lang="en-US" sz="900" u="none" strike="noStrike" dirty="0" err="1">
                          <a:effectLst/>
                        </a:rPr>
                        <a:t>ChBW</a:t>
                      </a:r>
                      <a:br>
                        <a:rPr lang="en-US" sz="900" u="none" strike="noStrike" dirty="0">
                          <a:effectLst/>
                        </a:rPr>
                      </a:br>
                      <a:r>
                        <a:rPr lang="en-US" sz="900" u="none" strike="noStrike" dirty="0">
                          <a:effectLst/>
                        </a:rPr>
                        <a:t>(22.4 – 1.7) </a:t>
                      </a:r>
                      <a:endParaRPr lang="en-US"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n-US" altLang="ja-JP" sz="900" u="none" strike="noStrike" baseline="0" dirty="0" err="1">
                          <a:effectLst/>
                        </a:rPr>
                        <a:t>EIRPmax</a:t>
                      </a:r>
                      <a:r>
                        <a:rPr lang="en-US" altLang="ja-JP" sz="900" u="none" strike="noStrike" baseline="0" dirty="0">
                          <a:effectLst/>
                        </a:rPr>
                        <a:t> </a:t>
                      </a:r>
                      <a:r>
                        <a:rPr lang="en-US" altLang="ja-JP" sz="900" u="none" strike="noStrike" dirty="0">
                          <a:effectLst/>
                        </a:rPr>
                        <a:t>≤</a:t>
                      </a:r>
                      <a:r>
                        <a:rPr lang="en-US" altLang="ja-JP" sz="900" u="none" strike="noStrike" baseline="0" dirty="0">
                          <a:effectLst/>
                        </a:rPr>
                        <a:t> 43 </a:t>
                      </a:r>
                      <a:r>
                        <a:rPr lang="en-US" altLang="ja-JP" sz="900" u="none" strike="noStrike" dirty="0" err="1">
                          <a:effectLst/>
                        </a:rPr>
                        <a:t>dBm</a:t>
                      </a:r>
                      <a:endParaRPr lang="en-US" altLang="ja-JP"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n-US" altLang="ja-JP" sz="900" u="none" strike="noStrike" dirty="0">
                          <a:effectLst/>
                        </a:rPr>
                        <a:t>0.1</a:t>
                      </a:r>
                      <a:endParaRPr lang="en-US" altLang="ja-JP"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ja-JP" sz="900" u="none" strike="noStrike" dirty="0">
                          <a:effectLst/>
                        </a:rPr>
                        <a:t>0.0</a:t>
                      </a:r>
                      <a:endParaRPr lang="en-US" altLang="ja-JP"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05353">
                <a:tc vMerge="1">
                  <a:txBody>
                    <a:bodyPr/>
                    <a:lstStyle/>
                    <a:p>
                      <a:pPr algn="l" fontAlgn="ctr"/>
                      <a:endParaRPr lang="ja-JP" altLang="en-US" sz="800" b="1" i="0" u="none" strike="noStrike" dirty="0">
                        <a:solidFill>
                          <a:srgbClr val="000000"/>
                        </a:solidFill>
                        <a:effectLst/>
                        <a:latin typeface="Times New Roman"/>
                      </a:endParaRPr>
                    </a:p>
                  </a:txBody>
                  <a:tcPr marL="7964" marR="7964" marT="79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900" u="none" strike="noStrike" dirty="0">
                          <a:effectLst/>
                        </a:rPr>
                        <a:t>32.125 GHz ≤ f ≤ 40.8 GHz</a:t>
                      </a:r>
                      <a:endParaRPr lang="en-US"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sz="900" u="none" strike="noStrike" dirty="0">
                          <a:effectLst/>
                        </a:rPr>
                        <a:t>18.9dBm/</a:t>
                      </a:r>
                      <a:r>
                        <a:rPr lang="en-US" sz="900" u="none" strike="noStrike" dirty="0" err="1">
                          <a:effectLst/>
                        </a:rPr>
                        <a:t>ChBW</a:t>
                      </a:r>
                      <a:br>
                        <a:rPr lang="en-US" sz="900" u="none" strike="noStrike" dirty="0">
                          <a:effectLst/>
                        </a:rPr>
                      </a:br>
                      <a:r>
                        <a:rPr lang="en-US" sz="900" u="none" strike="noStrike" dirty="0">
                          <a:effectLst/>
                        </a:rPr>
                        <a:t>(20.6 – 1.7)</a:t>
                      </a:r>
                      <a:endParaRPr lang="en-US"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ja-JP" sz="900" u="none" strike="noStrike" baseline="0" dirty="0" err="1">
                          <a:effectLst/>
                        </a:rPr>
                        <a:t>EIRPmax</a:t>
                      </a:r>
                      <a:r>
                        <a:rPr lang="en-US" altLang="ja-JP" sz="900" u="none" strike="noStrike" baseline="0" dirty="0">
                          <a:effectLst/>
                        </a:rPr>
                        <a:t> </a:t>
                      </a:r>
                      <a:r>
                        <a:rPr lang="en-US" altLang="ja-JP" sz="900" u="none" strike="noStrike" dirty="0">
                          <a:effectLst/>
                        </a:rPr>
                        <a:t>≤</a:t>
                      </a:r>
                      <a:r>
                        <a:rPr lang="en-US" altLang="ja-JP" sz="900" u="none" strike="noStrike" baseline="0" dirty="0">
                          <a:effectLst/>
                        </a:rPr>
                        <a:t> 43 </a:t>
                      </a:r>
                      <a:r>
                        <a:rPr lang="en-US" altLang="ja-JP" sz="900" u="none" strike="noStrike" dirty="0" err="1">
                          <a:effectLst/>
                        </a:rPr>
                        <a:t>dBm</a:t>
                      </a:r>
                      <a:endParaRPr lang="en-US" altLang="ja-JP"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ja-JP" sz="900" u="none" strike="noStrike" dirty="0">
                          <a:effectLst/>
                        </a:rPr>
                        <a:t>0.3</a:t>
                      </a:r>
                      <a:endParaRPr lang="en-US" altLang="ja-JP"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ja-JP" sz="900" u="none" strike="noStrike" dirty="0">
                          <a:effectLst/>
                        </a:rPr>
                        <a:t>0.0</a:t>
                      </a:r>
                      <a:endParaRPr lang="en-US" altLang="ja-JP"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0">
                <a:tc rowSpan="4">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u="none" strike="noStrike" dirty="0">
                          <a:effectLst/>
                        </a:rPr>
                        <a:t>MOP </a:t>
                      </a:r>
                      <a:r>
                        <a:rPr lang="en-US" altLang="ja-JP" sz="900" u="none" strike="noStrike" dirty="0">
                          <a:effectLst/>
                        </a:rPr>
                        <a:t>(TRP, PC3)</a:t>
                      </a:r>
                      <a:endParaRPr lang="en-US" altLang="ja-JP" sz="900" b="1" i="0" u="none" strike="noStrike" dirty="0">
                        <a:solidFill>
                          <a:srgbClr val="000000"/>
                        </a:solidFill>
                        <a:effectLst/>
                        <a:latin typeface="Times New Roman"/>
                      </a:endParaRPr>
                    </a:p>
                    <a:p>
                      <a:pPr algn="l" fontAlgn="ctr"/>
                      <a:r>
                        <a:rPr lang="ja-JP" altLang="en-US" sz="900" u="none" strike="noStrike" dirty="0">
                          <a:effectLst/>
                        </a:rPr>
                        <a:t>　</a:t>
                      </a:r>
                      <a:endParaRPr lang="ja-JP" altLang="en-US" sz="900" b="1"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r" fontAlgn="ctr"/>
                      <a:r>
                        <a:rPr lang="en-US" sz="900" u="none" strike="noStrike" dirty="0">
                          <a:effectLst/>
                        </a:rPr>
                        <a:t>23.45GHz ≤ f ≤ 32.125 GHz</a:t>
                      </a:r>
                      <a:endParaRPr lang="en-US"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r" fontAlgn="ctr"/>
                      <a:r>
                        <a:rPr lang="en-US" sz="900" u="none" strike="noStrike" dirty="0">
                          <a:effectLst/>
                        </a:rPr>
                        <a:t>23dBm/</a:t>
                      </a:r>
                      <a:r>
                        <a:rPr lang="en-US" sz="900" u="none" strike="noStrike" dirty="0" err="1">
                          <a:effectLst/>
                        </a:rPr>
                        <a:t>ChBW</a:t>
                      </a:r>
                      <a:r>
                        <a:rPr lang="en-US" sz="900" u="none" strike="noStrike" dirty="0">
                          <a:effectLst/>
                        </a:rPr>
                        <a:t> </a:t>
                      </a:r>
                      <a:endParaRPr lang="en-US"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n-US" altLang="ja-JP" sz="900" u="none" strike="noStrike" baseline="0" dirty="0">
                          <a:effectLst/>
                        </a:rPr>
                        <a:t>[33] </a:t>
                      </a:r>
                      <a:r>
                        <a:rPr lang="en-US" altLang="ja-JP" sz="900" u="none" strike="noStrike" dirty="0" err="1">
                          <a:effectLst/>
                        </a:rPr>
                        <a:t>dBm</a:t>
                      </a:r>
                      <a:r>
                        <a:rPr lang="en-US" altLang="ja-JP" sz="900" u="none" strike="noStrike" dirty="0">
                          <a:effectLst/>
                        </a:rPr>
                        <a:t> &lt; </a:t>
                      </a:r>
                      <a:r>
                        <a:rPr lang="en-US" altLang="ja-JP" sz="900" u="none" strike="noStrike" baseline="0" dirty="0" err="1">
                          <a:effectLst/>
                        </a:rPr>
                        <a:t>EIRPmax</a:t>
                      </a:r>
                      <a:r>
                        <a:rPr lang="en-US" altLang="ja-JP" sz="900" u="none" strike="noStrike" baseline="0" dirty="0">
                          <a:effectLst/>
                        </a:rPr>
                        <a:t> </a:t>
                      </a:r>
                      <a:r>
                        <a:rPr lang="en-US" altLang="ja-JP" sz="900" u="none" strike="noStrike" dirty="0">
                          <a:effectLst/>
                        </a:rPr>
                        <a:t>≤</a:t>
                      </a:r>
                      <a:r>
                        <a:rPr lang="en-US" altLang="ja-JP" sz="900" u="none" strike="noStrike" baseline="0" dirty="0">
                          <a:effectLst/>
                        </a:rPr>
                        <a:t> 43 </a:t>
                      </a:r>
                      <a:r>
                        <a:rPr lang="en-US" altLang="ja-JP" sz="900" u="none" strike="noStrike" dirty="0" err="1">
                          <a:effectLst/>
                        </a:rPr>
                        <a:t>dBm</a:t>
                      </a:r>
                      <a:endParaRPr lang="en-US" altLang="ja-JP"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n-US" altLang="ja-JP" sz="900" u="none" strike="noStrike" dirty="0">
                          <a:effectLst/>
                        </a:rPr>
                        <a:t>TBD</a:t>
                      </a: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ja-JP" sz="900" u="none" strike="noStrike" dirty="0">
                          <a:effectLst/>
                        </a:rPr>
                        <a:t>TBD</a:t>
                      </a:r>
                      <a:endParaRPr lang="en-US" altLang="ja-JP"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0">
                <a:tc vMerge="1">
                  <a:txBody>
                    <a:bodyPr/>
                    <a:lstStyle/>
                    <a:p>
                      <a:endParaRPr kumimoji="1" lang="ja-JP" altLang="en-US"/>
                    </a:p>
                  </a:txBody>
                  <a:tcPr/>
                </a:tc>
                <a:tc vMerge="1">
                  <a:txBody>
                    <a:bodyPr/>
                    <a:lstStyle/>
                    <a:p>
                      <a:pPr algn="r" fontAlgn="ctr"/>
                      <a:endParaRPr lang="en-US" sz="1000" b="0" i="0" u="none" strike="noStrike" dirty="0">
                        <a:solidFill>
                          <a:srgbClr val="000000"/>
                        </a:solidFill>
                        <a:effectLst/>
                        <a:latin typeface="Times New Roman"/>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r" fontAlgn="ctr"/>
                      <a:endParaRPr lang="en-US" sz="1000" b="0" i="0" u="none" strike="noStrike" dirty="0">
                        <a:solidFill>
                          <a:srgbClr val="000000"/>
                        </a:solidFill>
                        <a:effectLst/>
                        <a:latin typeface="Times New Roman"/>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n-US" altLang="ja-JP" sz="900" u="none" strike="noStrike" baseline="0" dirty="0" err="1">
                          <a:effectLst/>
                        </a:rPr>
                        <a:t>EIRPmax</a:t>
                      </a:r>
                      <a:r>
                        <a:rPr lang="en-US" altLang="ja-JP" sz="900" u="none" strike="noStrike" baseline="0" dirty="0">
                          <a:effectLst/>
                        </a:rPr>
                        <a:t> </a:t>
                      </a:r>
                      <a:r>
                        <a:rPr lang="en-US" altLang="ja-JP" sz="900" u="none" strike="noStrike" dirty="0">
                          <a:effectLst/>
                        </a:rPr>
                        <a:t>≤ [33]</a:t>
                      </a:r>
                      <a:r>
                        <a:rPr lang="en-US" altLang="ja-JP" sz="900" u="none" strike="noStrike" baseline="0" dirty="0">
                          <a:effectLst/>
                        </a:rPr>
                        <a:t> </a:t>
                      </a:r>
                      <a:r>
                        <a:rPr lang="en-US" altLang="ja-JP" sz="900" u="none" strike="noStrike" dirty="0" err="1">
                          <a:effectLst/>
                        </a:rPr>
                        <a:t>dBm</a:t>
                      </a:r>
                      <a:endParaRPr lang="en-US" altLang="ja-JP"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n-US" altLang="ja-JP" sz="900" u="none" strike="noStrike" dirty="0">
                          <a:effectLst/>
                        </a:rPr>
                        <a:t>0.1</a:t>
                      </a:r>
                      <a:endParaRPr lang="en-US" altLang="ja-JP"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ja-JP" sz="900" b="0" i="0" u="none" strike="noStrike" dirty="0">
                          <a:solidFill>
                            <a:srgbClr val="000000"/>
                          </a:solidFill>
                          <a:effectLst/>
                          <a:latin typeface="Times New Roman"/>
                        </a:rPr>
                        <a:t>0.0</a:t>
                      </a: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0">
                <a:tc vMerge="1">
                  <a:txBody>
                    <a:bodyPr/>
                    <a:lstStyle/>
                    <a:p>
                      <a:endParaRPr kumimoji="1" lang="ja-JP" altLang="en-US"/>
                    </a:p>
                  </a:txBody>
                  <a:tcPr/>
                </a:tc>
                <a:tc rowSpan="2">
                  <a:txBody>
                    <a:bodyPr/>
                    <a:lstStyle/>
                    <a:p>
                      <a:pPr algn="r" fontAlgn="ctr"/>
                      <a:r>
                        <a:rPr lang="en-US" sz="900" u="none" strike="noStrike" dirty="0">
                          <a:effectLst/>
                        </a:rPr>
                        <a:t>32.125 GHz ≤ f ≤ 40.8 GHz</a:t>
                      </a:r>
                      <a:endParaRPr lang="en-US"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r" fontAlgn="ctr"/>
                      <a:r>
                        <a:rPr lang="en-US" sz="900" u="none" strike="noStrike" dirty="0">
                          <a:effectLst/>
                        </a:rPr>
                        <a:t>23dBm/</a:t>
                      </a:r>
                      <a:r>
                        <a:rPr lang="en-US" sz="900" u="none" strike="noStrike" dirty="0" err="1">
                          <a:effectLst/>
                        </a:rPr>
                        <a:t>ChBW</a:t>
                      </a:r>
                      <a:endParaRPr lang="en-US"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n-US" altLang="ja-JP" sz="900" u="none" strike="noStrike" dirty="0">
                          <a:effectLst/>
                        </a:rPr>
                        <a:t>[33]</a:t>
                      </a:r>
                      <a:r>
                        <a:rPr lang="en-US" altLang="ja-JP" sz="900" u="none" strike="noStrike" baseline="0" dirty="0">
                          <a:effectLst/>
                        </a:rPr>
                        <a:t> </a:t>
                      </a:r>
                      <a:r>
                        <a:rPr lang="en-US" altLang="ja-JP" sz="900" u="none" strike="noStrike" dirty="0" err="1">
                          <a:effectLst/>
                        </a:rPr>
                        <a:t>dBm</a:t>
                      </a:r>
                      <a:r>
                        <a:rPr lang="en-US" altLang="ja-JP" sz="900" u="none" strike="noStrike" dirty="0">
                          <a:effectLst/>
                        </a:rPr>
                        <a:t> &lt; </a:t>
                      </a:r>
                      <a:r>
                        <a:rPr lang="en-US" altLang="ja-JP" sz="900" u="none" strike="noStrike" baseline="0" dirty="0" err="1">
                          <a:effectLst/>
                        </a:rPr>
                        <a:t>EIRPmax</a:t>
                      </a:r>
                      <a:r>
                        <a:rPr lang="en-US" altLang="ja-JP" sz="900" u="none" strike="noStrike" baseline="0" dirty="0">
                          <a:effectLst/>
                        </a:rPr>
                        <a:t> </a:t>
                      </a:r>
                      <a:r>
                        <a:rPr lang="en-US" altLang="ja-JP" sz="900" u="none" strike="noStrike" dirty="0">
                          <a:effectLst/>
                        </a:rPr>
                        <a:t>≤</a:t>
                      </a:r>
                      <a:r>
                        <a:rPr lang="en-US" altLang="ja-JP" sz="900" u="none" strike="noStrike" baseline="0" dirty="0">
                          <a:effectLst/>
                        </a:rPr>
                        <a:t> 43 </a:t>
                      </a:r>
                      <a:r>
                        <a:rPr lang="en-US" altLang="ja-JP" sz="900" u="none" strike="noStrike" dirty="0" err="1">
                          <a:effectLst/>
                        </a:rPr>
                        <a:t>dBm</a:t>
                      </a:r>
                      <a:endParaRPr lang="en-US" altLang="ja-JP"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n-US" altLang="ja-JP" sz="900" u="none" strike="noStrike" dirty="0">
                          <a:effectLst/>
                        </a:rPr>
                        <a:t>TBD</a:t>
                      </a: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n-US" altLang="ja-JP" sz="900" u="none" strike="noStrike" dirty="0">
                          <a:effectLst/>
                        </a:rPr>
                        <a:t>TBD</a:t>
                      </a: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0">
                <a:tc vMerge="1">
                  <a:txBody>
                    <a:bodyPr/>
                    <a:lstStyle/>
                    <a:p>
                      <a:pPr algn="l" fontAlgn="ctr"/>
                      <a:endParaRPr lang="ja-JP" altLang="en-US" sz="1000" b="1" i="0" u="none" strike="noStrike" dirty="0">
                        <a:solidFill>
                          <a:srgbClr val="000000"/>
                        </a:solidFill>
                        <a:effectLst/>
                        <a:latin typeface="Times New Roman"/>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r" fontAlgn="ctr"/>
                      <a:endParaRPr lang="en-US" sz="1000" b="0" i="0" u="none" strike="noStrike" dirty="0">
                        <a:solidFill>
                          <a:srgbClr val="000000"/>
                        </a:solidFill>
                        <a:effectLst/>
                        <a:latin typeface="Times New Roman"/>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r" fontAlgn="ctr"/>
                      <a:endParaRPr lang="en-US" sz="1000" b="0" i="0" u="none" strike="noStrike" dirty="0">
                        <a:solidFill>
                          <a:srgbClr val="000000"/>
                        </a:solidFill>
                        <a:effectLst/>
                        <a:latin typeface="Times New Roman"/>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n-US" altLang="ja-JP" sz="900" u="none" strike="noStrike" baseline="0" dirty="0" err="1">
                          <a:effectLst/>
                        </a:rPr>
                        <a:t>EIRPmax</a:t>
                      </a:r>
                      <a:r>
                        <a:rPr lang="en-US" altLang="ja-JP" sz="900" u="none" strike="noStrike" baseline="0" dirty="0">
                          <a:effectLst/>
                        </a:rPr>
                        <a:t> </a:t>
                      </a:r>
                      <a:r>
                        <a:rPr lang="en-US" altLang="ja-JP" sz="900" u="none" strike="noStrike" dirty="0">
                          <a:effectLst/>
                        </a:rPr>
                        <a:t>≤ [33]</a:t>
                      </a:r>
                      <a:r>
                        <a:rPr lang="en-US" altLang="ja-JP" sz="900" u="none" strike="noStrike" baseline="0" dirty="0">
                          <a:effectLst/>
                        </a:rPr>
                        <a:t> </a:t>
                      </a:r>
                      <a:r>
                        <a:rPr lang="en-US" altLang="ja-JP" sz="900" u="none" strike="noStrike" dirty="0">
                          <a:effectLst/>
                        </a:rPr>
                        <a:t>dBm</a:t>
                      </a:r>
                      <a:endParaRPr lang="en-US" altLang="ja-JP" sz="900" b="0" i="0" u="none" strike="noStrike" dirty="0">
                        <a:solidFill>
                          <a:srgbClr val="000000"/>
                        </a:solidFill>
                        <a:effectLst/>
                        <a:latin typeface="Times New Roman"/>
                      </a:endParaRP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n-US" altLang="ja-JP" sz="900" b="0" i="0" u="none" strike="noStrike" dirty="0">
                          <a:solidFill>
                            <a:srgbClr val="000000"/>
                          </a:solidFill>
                          <a:effectLst/>
                          <a:latin typeface="Symbol"/>
                        </a:rPr>
                        <a:t>0.3</a:t>
                      </a: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en-US" altLang="ja-JP" sz="900" b="0" i="0" u="none" strike="noStrike" dirty="0">
                          <a:solidFill>
                            <a:srgbClr val="000000"/>
                          </a:solidFill>
                          <a:effectLst/>
                          <a:latin typeface="Times New Roman"/>
                        </a:rPr>
                        <a:t>0.0</a:t>
                      </a:r>
                    </a:p>
                  </a:txBody>
                  <a:tcPr marL="72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6" name="TextBox 5"/>
          <p:cNvSpPr txBox="1"/>
          <p:nvPr/>
        </p:nvSpPr>
        <p:spPr>
          <a:xfrm>
            <a:off x="570556" y="1484784"/>
            <a:ext cx="184731" cy="646331"/>
          </a:xfrm>
          <a:prstGeom prst="rect">
            <a:avLst/>
          </a:prstGeom>
          <a:noFill/>
        </p:spPr>
        <p:txBody>
          <a:bodyPr wrap="none" rtlCol="0">
            <a:spAutoFit/>
          </a:bodyPr>
          <a:lstStyle/>
          <a:p>
            <a:endParaRPr lang="en-US" altLang="ja-JP" b="1" i="0" u="none" strike="noStrike" dirty="0">
              <a:solidFill>
                <a:srgbClr val="000000"/>
              </a:solidFill>
              <a:effectLst/>
              <a:latin typeface="Times New Roman"/>
            </a:endParaRPr>
          </a:p>
          <a:p>
            <a:endParaRPr kumimoji="1" lang="ja-JP" altLang="en-US" dirty="0"/>
          </a:p>
        </p:txBody>
      </p:sp>
      <mc:AlternateContent xmlns:mc="http://schemas.openxmlformats.org/markup-compatibility/2006" xmlns:a14="http://schemas.microsoft.com/office/drawing/2010/main">
        <mc:Choice Requires="a14">
          <p:sp>
            <p:nvSpPr>
              <p:cNvPr id="8" name="TextBox 7"/>
              <p:cNvSpPr txBox="1"/>
              <p:nvPr/>
            </p:nvSpPr>
            <p:spPr>
              <a:xfrm>
                <a:off x="662921" y="3990970"/>
                <a:ext cx="6439583" cy="854465"/>
              </a:xfrm>
              <a:prstGeom prst="rect">
                <a:avLst/>
              </a:prstGeom>
              <a:noFill/>
            </p:spPr>
            <p:txBody>
              <a:bodyPr wrap="none" rtlCol="0">
                <a:spAutoFit/>
              </a:bodyPr>
              <a:lstStyle/>
              <a:p>
                <a:r>
                  <a:rPr lang="en-US" altLang="ja-JP" sz="1200" dirty="0">
                    <a:latin typeface="Calibri" panose="020F0502020204030204" pitchFamily="34" charset="0"/>
                    <a:ea typeface="Cambria Math"/>
                    <a:cs typeface="Calibri" panose="020F0502020204030204" pitchFamily="34" charset="0"/>
                  </a:rPr>
                  <a:t>∆SNR[dB] = </a:t>
                </a:r>
                <a14:m>
                  <m:oMath xmlns:m="http://schemas.openxmlformats.org/officeDocument/2006/math">
                    <m:r>
                      <a:rPr kumimoji="1" lang="en-US" altLang="ja-JP" sz="1200" b="0" i="1" smtClean="0">
                        <a:latin typeface="Cambria Math"/>
                        <a:ea typeface="Cambria Math"/>
                      </a:rPr>
                      <m:t>10</m:t>
                    </m:r>
                    <m:func>
                      <m:funcPr>
                        <m:ctrlPr>
                          <a:rPr kumimoji="1" lang="en-US" altLang="ja-JP" sz="1200" i="1" smtClean="0">
                            <a:latin typeface="Cambria Math" panose="02040503050406030204" pitchFamily="18" charset="0"/>
                            <a:ea typeface="Cambria Math"/>
                          </a:rPr>
                        </m:ctrlPr>
                      </m:funcPr>
                      <m:fName>
                        <m:sSub>
                          <m:sSubPr>
                            <m:ctrlPr>
                              <a:rPr kumimoji="1" lang="en-US" altLang="ja-JP" sz="1200" i="1" smtClean="0">
                                <a:latin typeface="Cambria Math" panose="02040503050406030204" pitchFamily="18" charset="0"/>
                                <a:ea typeface="Cambria Math"/>
                              </a:rPr>
                            </m:ctrlPr>
                          </m:sSubPr>
                          <m:e>
                            <m:r>
                              <m:rPr>
                                <m:sty m:val="p"/>
                              </m:rPr>
                              <a:rPr kumimoji="1" lang="en-US" altLang="ja-JP" sz="1200" b="0" i="0" smtClean="0">
                                <a:latin typeface="Cambria Math"/>
                                <a:ea typeface="Cambria Math"/>
                              </a:rPr>
                              <m:t>log</m:t>
                            </m:r>
                          </m:e>
                          <m:sub>
                            <m:r>
                              <a:rPr kumimoji="1" lang="en-US" altLang="ja-JP" sz="1200" b="0" i="1" smtClean="0">
                                <a:latin typeface="Cambria Math"/>
                                <a:ea typeface="Cambria Math"/>
                              </a:rPr>
                              <m:t>10</m:t>
                            </m:r>
                          </m:sub>
                        </m:sSub>
                      </m:fName>
                      <m:e>
                        <m:d>
                          <m:dPr>
                            <m:ctrlPr>
                              <a:rPr kumimoji="1" lang="en-US" altLang="ja-JP" sz="1200" i="1" smtClean="0">
                                <a:latin typeface="Cambria Math" panose="02040503050406030204" pitchFamily="18" charset="0"/>
                                <a:ea typeface="Cambria Math"/>
                              </a:rPr>
                            </m:ctrlPr>
                          </m:dPr>
                          <m:e>
                            <m:r>
                              <a:rPr lang="en-US" altLang="ja-JP" sz="1200" b="0" i="1">
                                <a:latin typeface="Cambria Math"/>
                                <a:ea typeface="Cambria Math"/>
                              </a:rPr>
                              <m:t>1+</m:t>
                            </m:r>
                            <m:sSup>
                              <m:sSupPr>
                                <m:ctrlPr>
                                  <a:rPr lang="en-US" altLang="ja-JP" sz="1200" i="1" smtClean="0">
                                    <a:latin typeface="Cambria Math" panose="02040503050406030204" pitchFamily="18" charset="0"/>
                                    <a:ea typeface="Cambria Math"/>
                                  </a:rPr>
                                </m:ctrlPr>
                              </m:sSupPr>
                              <m:e>
                                <m:r>
                                  <a:rPr lang="en-US" altLang="ja-JP" sz="1200" b="0" i="1" smtClean="0">
                                    <a:latin typeface="Cambria Math"/>
                                    <a:ea typeface="Cambria Math"/>
                                  </a:rPr>
                                  <m:t>10</m:t>
                                </m:r>
                              </m:e>
                              <m:sup>
                                <m:r>
                                  <a:rPr lang="en-US" altLang="ja-JP" sz="1200" b="0" i="1" smtClean="0">
                                    <a:latin typeface="Cambria Math"/>
                                    <a:ea typeface="Cambria Math"/>
                                  </a:rPr>
                                  <m:t>−</m:t>
                                </m:r>
                                <m:f>
                                  <m:fPr>
                                    <m:ctrlPr>
                                      <a:rPr lang="en-US" altLang="ja-JP" sz="1200" i="1" smtClean="0">
                                        <a:latin typeface="Cambria Math" panose="02040503050406030204" pitchFamily="18" charset="0"/>
                                        <a:ea typeface="Cambria Math"/>
                                      </a:rPr>
                                    </m:ctrlPr>
                                  </m:fPr>
                                  <m:num>
                                    <m:r>
                                      <a:rPr lang="en-US" altLang="ja-JP" sz="1200" b="0" i="1" smtClean="0">
                                        <a:latin typeface="Cambria Math"/>
                                        <a:ea typeface="Cambria Math"/>
                                      </a:rPr>
                                      <m:t>𝑆𝑁</m:t>
                                    </m:r>
                                    <m:sSub>
                                      <m:sSubPr>
                                        <m:ctrlPr>
                                          <a:rPr lang="en-US" altLang="ja-JP" sz="1200" i="1">
                                            <a:latin typeface="Cambria Math" panose="02040503050406030204" pitchFamily="18" charset="0"/>
                                            <a:ea typeface="Cambria Math"/>
                                          </a:rPr>
                                        </m:ctrlPr>
                                      </m:sSubPr>
                                      <m:e>
                                        <m:r>
                                          <a:rPr lang="en-US" altLang="ja-JP" sz="1200" b="0" i="1">
                                            <a:latin typeface="Cambria Math"/>
                                            <a:ea typeface="Cambria Math"/>
                                          </a:rPr>
                                          <m:t>𝑅</m:t>
                                        </m:r>
                                      </m:e>
                                      <m:sub>
                                        <m:r>
                                          <a:rPr lang="en-US" altLang="ja-JP" sz="1200" b="0" i="1">
                                            <a:latin typeface="Cambria Math"/>
                                            <a:ea typeface="Cambria Math"/>
                                          </a:rPr>
                                          <m:t>𝑡𝑜𝑡𝑎𝑙</m:t>
                                        </m:r>
                                      </m:sub>
                                    </m:sSub>
                                  </m:num>
                                  <m:den>
                                    <m:r>
                                      <a:rPr lang="en-US" altLang="ja-JP" sz="1200" b="0" i="1" smtClean="0">
                                        <a:latin typeface="Cambria Math"/>
                                        <a:ea typeface="Cambria Math"/>
                                      </a:rPr>
                                      <m:t>10</m:t>
                                    </m:r>
                                  </m:den>
                                </m:f>
                              </m:sup>
                            </m:sSup>
                          </m:e>
                        </m:d>
                      </m:e>
                    </m:func>
                    <m:r>
                      <a:rPr kumimoji="1" lang="en-US" altLang="ja-JP" sz="1200" b="0" i="0" smtClean="0">
                        <a:latin typeface="Cambria Math"/>
                        <a:ea typeface="Cambria Math"/>
                      </a:rPr>
                      <m:t> </m:t>
                    </m:r>
                  </m:oMath>
                </a14:m>
                <a:endParaRPr kumimoji="1" lang="en-US" altLang="ja-JP" sz="1200" dirty="0"/>
              </a:p>
              <a:p>
                <a:endParaRPr kumimoji="1" lang="en-US" altLang="ja-JP" sz="400" dirty="0"/>
              </a:p>
              <a:p>
                <a:r>
                  <a:rPr kumimoji="1" lang="en-US" altLang="ja-JP" sz="1200" dirty="0" err="1"/>
                  <a:t>SNR</a:t>
                </a:r>
                <a:r>
                  <a:rPr kumimoji="1" lang="en-US" altLang="ja-JP" sz="1000" dirty="0" err="1"/>
                  <a:t>total</a:t>
                </a:r>
                <a:r>
                  <a:rPr lang="en-US" altLang="ja-JP" sz="1000" dirty="0"/>
                  <a:t> </a:t>
                </a:r>
                <a:r>
                  <a:rPr kumimoji="1" lang="en-US" altLang="ja-JP" sz="1200" dirty="0"/>
                  <a:t>[dB] = &lt;UL signal level&gt;[</a:t>
                </a:r>
                <a:r>
                  <a:rPr kumimoji="1" lang="en-US" altLang="ja-JP" sz="1200" dirty="0" err="1"/>
                  <a:t>dBm</a:t>
                </a:r>
                <a:r>
                  <a:rPr kumimoji="1" lang="en-US" altLang="ja-JP" sz="1200" dirty="0"/>
                  <a:t>] – &lt;Noise per single polarization&gt;[</a:t>
                </a:r>
                <a:r>
                  <a:rPr kumimoji="1" lang="en-US" altLang="ja-JP" sz="1200" dirty="0" err="1"/>
                  <a:t>dBm</a:t>
                </a:r>
                <a:r>
                  <a:rPr kumimoji="1" lang="en-US" altLang="ja-JP" sz="1200" dirty="0"/>
                  <a:t>/400MHz]  – 3 + </a:t>
                </a:r>
                <a:r>
                  <a:rPr lang="en-US" altLang="ja-JP" sz="1200" dirty="0">
                    <a:latin typeface="Calibri" panose="020F0502020204030204" pitchFamily="34" charset="0"/>
                    <a:ea typeface="Cambria Math"/>
                    <a:cs typeface="Calibri" panose="020F0502020204030204" pitchFamily="34" charset="0"/>
                  </a:rPr>
                  <a:t>∆</a:t>
                </a:r>
                <a:r>
                  <a:rPr lang="en-US" altLang="ja-JP" sz="1200" dirty="0" err="1">
                    <a:latin typeface="Calibri" panose="020F0502020204030204" pitchFamily="34" charset="0"/>
                    <a:ea typeface="Cambria Math"/>
                    <a:cs typeface="Calibri" panose="020F0502020204030204" pitchFamily="34" charset="0"/>
                  </a:rPr>
                  <a:t>ChBW</a:t>
                </a:r>
                <a:endParaRPr lang="en-US" altLang="ja-JP" sz="1200" dirty="0">
                  <a:latin typeface="Calibri" panose="020F0502020204030204" pitchFamily="34" charset="0"/>
                  <a:ea typeface="Cambria Math"/>
                  <a:cs typeface="Calibri" panose="020F0502020204030204" pitchFamily="34" charset="0"/>
                </a:endParaRPr>
              </a:p>
              <a:p>
                <a:endParaRPr lang="en-US" altLang="ja-JP" sz="400" dirty="0">
                  <a:latin typeface="Calibri" panose="020F0502020204030204" pitchFamily="34" charset="0"/>
                  <a:ea typeface="Cambria Math"/>
                  <a:cs typeface="Calibri" panose="020F0502020204030204" pitchFamily="34" charset="0"/>
                </a:endParaRPr>
              </a:p>
              <a:p>
                <a:r>
                  <a:rPr lang="en-US" altLang="ja-JP" sz="1200" dirty="0">
                    <a:latin typeface="Calibri" panose="020F0502020204030204" pitchFamily="34" charset="0"/>
                    <a:ea typeface="Cambria Math"/>
                    <a:cs typeface="Calibri" panose="020F0502020204030204" pitchFamily="34" charset="0"/>
                  </a:rPr>
                  <a:t>∆</a:t>
                </a:r>
                <a:r>
                  <a:rPr lang="en-US" altLang="ja-JP" sz="1200" dirty="0" err="1">
                    <a:latin typeface="Calibri" panose="020F0502020204030204" pitchFamily="34" charset="0"/>
                    <a:ea typeface="Cambria Math"/>
                    <a:cs typeface="Calibri" panose="020F0502020204030204" pitchFamily="34" charset="0"/>
                  </a:rPr>
                  <a:t>ChBW</a:t>
                </a:r>
                <a:r>
                  <a:rPr lang="en-US" altLang="ja-JP" sz="1200" dirty="0">
                    <a:latin typeface="Calibri" panose="020F0502020204030204" pitchFamily="34" charset="0"/>
                    <a:ea typeface="Cambria Math"/>
                    <a:cs typeface="Calibri" panose="020F0502020204030204" pitchFamily="34" charset="0"/>
                  </a:rPr>
                  <a:t> = </a:t>
                </a:r>
                <a14:m>
                  <m:oMath xmlns:m="http://schemas.openxmlformats.org/officeDocument/2006/math">
                    <m:r>
                      <a:rPr lang="en-US" altLang="ja-JP" sz="1200" i="1">
                        <a:latin typeface="Cambria Math"/>
                        <a:ea typeface="Cambria Math"/>
                      </a:rPr>
                      <m:t>10</m:t>
                    </m:r>
                    <m:func>
                      <m:funcPr>
                        <m:ctrlPr>
                          <a:rPr lang="en-US" altLang="ja-JP" sz="1200" i="1">
                            <a:latin typeface="Cambria Math" panose="02040503050406030204" pitchFamily="18" charset="0"/>
                            <a:ea typeface="Cambria Math"/>
                          </a:rPr>
                        </m:ctrlPr>
                      </m:funcPr>
                      <m:fName>
                        <m:sSub>
                          <m:sSubPr>
                            <m:ctrlPr>
                              <a:rPr lang="en-US" altLang="ja-JP" sz="1200" i="1">
                                <a:latin typeface="Cambria Math" panose="02040503050406030204" pitchFamily="18" charset="0"/>
                                <a:ea typeface="Cambria Math"/>
                              </a:rPr>
                            </m:ctrlPr>
                          </m:sSubPr>
                          <m:e>
                            <m:r>
                              <m:rPr>
                                <m:sty m:val="p"/>
                              </m:rPr>
                              <a:rPr lang="en-US" altLang="ja-JP" sz="1200">
                                <a:latin typeface="Cambria Math"/>
                                <a:ea typeface="Cambria Math"/>
                              </a:rPr>
                              <m:t>log</m:t>
                            </m:r>
                          </m:e>
                          <m:sub>
                            <m:r>
                              <a:rPr lang="en-US" altLang="ja-JP" sz="1200" i="1">
                                <a:latin typeface="Cambria Math"/>
                                <a:ea typeface="Cambria Math"/>
                              </a:rPr>
                              <m:t>10</m:t>
                            </m:r>
                          </m:sub>
                        </m:sSub>
                      </m:fName>
                      <m:e>
                        <m:d>
                          <m:dPr>
                            <m:ctrlPr>
                              <a:rPr lang="en-US" altLang="ja-JP" sz="1200" i="1">
                                <a:latin typeface="Cambria Math" panose="02040503050406030204" pitchFamily="18" charset="0"/>
                                <a:ea typeface="Cambria Math"/>
                              </a:rPr>
                            </m:ctrlPr>
                          </m:dPr>
                          <m:e>
                            <m:r>
                              <m:rPr>
                                <m:sty m:val="p"/>
                              </m:rPr>
                              <a:rPr lang="en-US" altLang="ja-JP" sz="1200" b="0" i="0" smtClean="0">
                                <a:latin typeface="Cambria Math"/>
                                <a:ea typeface="Cambria Math"/>
                              </a:rPr>
                              <m:t>ChBW</m:t>
                            </m:r>
                            <m:r>
                              <a:rPr lang="en-US" altLang="ja-JP" sz="1200" b="0" i="0" smtClean="0">
                                <a:latin typeface="Cambria Math"/>
                                <a:ea typeface="Cambria Math"/>
                              </a:rPr>
                              <m:t>[</m:t>
                            </m:r>
                            <m:r>
                              <a:rPr lang="en-US" altLang="ja-JP" sz="1200" b="0" i="1" smtClean="0">
                                <a:latin typeface="Cambria Math"/>
                                <a:ea typeface="Cambria Math"/>
                              </a:rPr>
                              <m:t>𝑀𝐻𝑧</m:t>
                            </m:r>
                            <m:r>
                              <a:rPr lang="en-US" altLang="ja-JP" sz="1200" b="0" i="1" smtClean="0">
                                <a:latin typeface="Cambria Math"/>
                                <a:ea typeface="Cambria Math"/>
                              </a:rPr>
                              <m:t>]/400[</m:t>
                            </m:r>
                            <m:r>
                              <a:rPr lang="en-US" altLang="ja-JP" sz="1200" b="0" i="1" smtClean="0">
                                <a:latin typeface="Cambria Math"/>
                                <a:ea typeface="Cambria Math"/>
                              </a:rPr>
                              <m:t>𝑀𝐻𝑧</m:t>
                            </m:r>
                            <m:r>
                              <a:rPr lang="en-US" altLang="ja-JP" sz="1200" b="0" i="1" smtClean="0">
                                <a:latin typeface="Cambria Math"/>
                                <a:ea typeface="Cambria Math"/>
                              </a:rPr>
                              <m:t>]</m:t>
                            </m:r>
                          </m:e>
                        </m:d>
                      </m:e>
                    </m:func>
                    <m:r>
                      <a:rPr lang="en-US" altLang="ja-JP" sz="1200">
                        <a:latin typeface="Cambria Math"/>
                        <a:ea typeface="Cambria Math"/>
                      </a:rPr>
                      <m:t> </m:t>
                    </m:r>
                  </m:oMath>
                </a14:m>
                <a:endParaRPr kumimoji="1" lang="ja-JP" altLang="en-US" sz="1200" dirty="0"/>
              </a:p>
            </p:txBody>
          </p:sp>
        </mc:Choice>
        <mc:Fallback xmlns="">
          <p:sp>
            <p:nvSpPr>
              <p:cNvPr id="8" name="TextBox 7"/>
              <p:cNvSpPr txBox="1">
                <a:spLocks noRot="1" noChangeAspect="1" noMove="1" noResize="1" noEditPoints="1" noAdjustHandles="1" noChangeArrowheads="1" noChangeShapeType="1" noTextEdit="1"/>
              </p:cNvSpPr>
              <p:nvPr/>
            </p:nvSpPr>
            <p:spPr>
              <a:xfrm>
                <a:off x="662921" y="3990970"/>
                <a:ext cx="6439583" cy="854465"/>
              </a:xfrm>
              <a:prstGeom prst="rect">
                <a:avLst/>
              </a:prstGeom>
              <a:blipFill>
                <a:blip r:embed="rId4"/>
                <a:stretch>
                  <a:fillRect l="-95" b="-5000"/>
                </a:stretch>
              </a:blipFill>
            </p:spPr>
            <p:txBody>
              <a:bodyPr/>
              <a:lstStyle/>
              <a:p>
                <a:r>
                  <a:rPr lang="en-US">
                    <a:noFill/>
                  </a:rPr>
                  <a:t> </a:t>
                </a:r>
              </a:p>
            </p:txBody>
          </p:sp>
        </mc:Fallback>
      </mc:AlternateContent>
      <p:sp>
        <p:nvSpPr>
          <p:cNvPr id="12" name="TextBox 11"/>
          <p:cNvSpPr txBox="1"/>
          <p:nvPr/>
        </p:nvSpPr>
        <p:spPr>
          <a:xfrm>
            <a:off x="546942" y="733005"/>
            <a:ext cx="7841482" cy="954107"/>
          </a:xfrm>
          <a:prstGeom prst="rect">
            <a:avLst/>
          </a:prstGeom>
          <a:noFill/>
        </p:spPr>
        <p:txBody>
          <a:bodyPr wrap="square" rtlCol="0">
            <a:spAutoFit/>
          </a:bodyPr>
          <a:lstStyle/>
          <a:p>
            <a:r>
              <a:rPr lang="el-GR" altLang="ja-JP" sz="1400" u="none" strike="noStrike" dirty="0">
                <a:effectLst/>
              </a:rPr>
              <a:t>Δ</a:t>
            </a:r>
            <a:r>
              <a:rPr lang="en-US" altLang="ja-JP" sz="1400" u="none" strike="noStrike" dirty="0">
                <a:effectLst/>
              </a:rPr>
              <a:t>SNR and Relaxation of test requirement in Table 1 is proposed to be applicable for </a:t>
            </a:r>
          </a:p>
          <a:p>
            <a:pPr marL="285750" indent="-285750">
              <a:buFontTx/>
              <a:buChar char="-"/>
            </a:pPr>
            <a:r>
              <a:rPr kumimoji="1" lang="en-US" altLang="ja-JP" sz="1400" dirty="0"/>
              <a:t>PC3</a:t>
            </a:r>
          </a:p>
          <a:p>
            <a:pPr marL="285750" indent="-285750">
              <a:buFontTx/>
              <a:buChar char="-"/>
            </a:pPr>
            <a:r>
              <a:rPr lang="en-US" altLang="ja-JP" sz="1400" dirty="0"/>
              <a:t>Channel Bandwidth ≤ 400MHz</a:t>
            </a:r>
          </a:p>
          <a:p>
            <a:pPr marL="285750" indent="-285750">
              <a:buFontTx/>
              <a:buChar char="-"/>
            </a:pPr>
            <a:r>
              <a:rPr lang="en-US" altLang="ja-JP" sz="1400" dirty="0"/>
              <a:t>DUT size ≤ 15 cm </a:t>
            </a:r>
            <a:r>
              <a:rPr kumimoji="1" lang="ja-JP" altLang="en-US" sz="1400" dirty="0"/>
              <a:t> </a:t>
            </a:r>
            <a:r>
              <a:rPr kumimoji="1" lang="en-US" altLang="ja-JP" sz="1400" dirty="0"/>
              <a:t>and</a:t>
            </a:r>
            <a:r>
              <a:rPr kumimoji="1" lang="ja-JP" altLang="en-US" sz="1400" dirty="0"/>
              <a:t> </a:t>
            </a:r>
            <a:r>
              <a:rPr lang="en-US" altLang="ja-JP" sz="1400" dirty="0"/>
              <a:t>DUT size ≤ 30 cm </a:t>
            </a:r>
            <a:endParaRPr kumimoji="1" lang="ja-JP" altLang="en-US" sz="1400" dirty="0"/>
          </a:p>
        </p:txBody>
      </p:sp>
      <p:sp>
        <p:nvSpPr>
          <p:cNvPr id="14" name="TextBox 13"/>
          <p:cNvSpPr txBox="1"/>
          <p:nvPr/>
        </p:nvSpPr>
        <p:spPr>
          <a:xfrm>
            <a:off x="2562578" y="1599706"/>
            <a:ext cx="3810210" cy="307777"/>
          </a:xfrm>
          <a:prstGeom prst="rect">
            <a:avLst/>
          </a:prstGeom>
          <a:noFill/>
        </p:spPr>
        <p:txBody>
          <a:bodyPr wrap="none" rtlCol="0">
            <a:spAutoFit/>
          </a:bodyPr>
          <a:lstStyle/>
          <a:p>
            <a:r>
              <a:rPr kumimoji="1" lang="en-US" altLang="ja-JP" sz="1400" dirty="0"/>
              <a:t>Table 1 : </a:t>
            </a:r>
            <a:r>
              <a:rPr lang="el-GR" altLang="ja-JP" sz="1400" u="none" strike="noStrike" dirty="0">
                <a:effectLst/>
              </a:rPr>
              <a:t>Δ</a:t>
            </a:r>
            <a:r>
              <a:rPr lang="en-US" altLang="ja-JP" sz="1400" u="none" strike="noStrike" dirty="0">
                <a:effectLst/>
              </a:rPr>
              <a:t>SNR and Relaxation of test requirement</a:t>
            </a:r>
            <a:endParaRPr kumimoji="1" lang="ja-JP" altLang="en-US" sz="1400" dirty="0"/>
          </a:p>
        </p:txBody>
      </p:sp>
      <p:sp>
        <p:nvSpPr>
          <p:cNvPr id="3" name="TextBox 2">
            <a:extLst>
              <a:ext uri="{FF2B5EF4-FFF2-40B4-BE49-F238E27FC236}">
                <a16:creationId xmlns:a16="http://schemas.microsoft.com/office/drawing/2014/main" id="{C283B48C-4731-440B-8F7A-7BDDEB06A068}"/>
              </a:ext>
            </a:extLst>
          </p:cNvPr>
          <p:cNvSpPr txBox="1"/>
          <p:nvPr/>
        </p:nvSpPr>
        <p:spPr>
          <a:xfrm>
            <a:off x="662921" y="4936853"/>
            <a:ext cx="7931513" cy="1938992"/>
          </a:xfrm>
          <a:prstGeom prst="rect">
            <a:avLst/>
          </a:prstGeom>
          <a:noFill/>
        </p:spPr>
        <p:txBody>
          <a:bodyPr wrap="square" rtlCol="0">
            <a:spAutoFit/>
          </a:bodyPr>
          <a:lstStyle/>
          <a:p>
            <a:r>
              <a:rPr lang="en-US" sz="1600" b="1" i="1" dirty="0"/>
              <a:t>Proposal 1: For PC3 UE, no test requirement limit relaxation for MOP (Min peak EIRP)</a:t>
            </a:r>
          </a:p>
          <a:p>
            <a:r>
              <a:rPr lang="en-US" sz="1600" b="1" i="1" dirty="0"/>
              <a:t>Proposal 2: For PC3 UE, Influence of noise in MOP-min EIRP=</a:t>
            </a:r>
          </a:p>
          <a:p>
            <a:pPr marL="742950" lvl="1" indent="-285750">
              <a:buFont typeface="Arial" panose="020B0604020202020204" pitchFamily="34" charset="0"/>
              <a:buChar char="•"/>
            </a:pPr>
            <a:r>
              <a:rPr lang="en-US" sz="1400" b="1" i="1" dirty="0"/>
              <a:t>0.1 dB for 23.45  GHz ≤ f ≤ 32.125 GHz (for CBW ≤  400 MHz and max EIRP≤43 dBm)</a:t>
            </a:r>
          </a:p>
          <a:p>
            <a:pPr marL="742950" lvl="1" indent="-285750">
              <a:buFont typeface="Arial" panose="020B0604020202020204" pitchFamily="34" charset="0"/>
              <a:buChar char="•"/>
            </a:pPr>
            <a:r>
              <a:rPr lang="en-US" sz="1400" b="1" i="1" dirty="0"/>
              <a:t>0.3 dB for 32.125  GHz ≤ f ≤ 40.8 GHz (for CBW ≤  400 MHz and max EIRP≤43 dBm)</a:t>
            </a:r>
          </a:p>
          <a:p>
            <a:r>
              <a:rPr lang="en-US" sz="1600" b="1" i="1" dirty="0"/>
              <a:t>Proposal 3: For PC3 UE, Influence of noise in MOP-TRP=</a:t>
            </a:r>
          </a:p>
          <a:p>
            <a:pPr marL="742950" lvl="1" indent="-285750">
              <a:buFont typeface="Arial" panose="020B0604020202020204" pitchFamily="34" charset="0"/>
              <a:buChar char="•"/>
            </a:pPr>
            <a:r>
              <a:rPr lang="en-US" sz="1400" b="1" i="1" dirty="0"/>
              <a:t>0.1 dB for 23.45  GHz ≤ f ≤ 32.125 GHz (for CBW ≤  400 MHz )</a:t>
            </a:r>
          </a:p>
          <a:p>
            <a:pPr marL="742950" lvl="1" indent="-285750">
              <a:buFont typeface="Arial" panose="020B0604020202020204" pitchFamily="34" charset="0"/>
              <a:buChar char="•"/>
            </a:pPr>
            <a:r>
              <a:rPr lang="en-US" sz="1400" b="1" i="1" dirty="0"/>
              <a:t>0.3 dB for 32.125  GHz ≤ f ≤ 40.8 GHz (for CBW ≤  400 MHz )</a:t>
            </a:r>
          </a:p>
          <a:p>
            <a:pPr lvl="1"/>
            <a:r>
              <a:rPr lang="en-US" sz="1600" b="1" i="1" dirty="0"/>
              <a:t>only for max EIRP ≤ [33] dBm</a:t>
            </a:r>
          </a:p>
        </p:txBody>
      </p:sp>
      <p:sp>
        <p:nvSpPr>
          <p:cNvPr id="9"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160204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2E4236-5F5A-4BFB-8AB4-A9BF624D5B5A}"/>
              </a:ext>
            </a:extLst>
          </p:cNvPr>
          <p:cNvSpPr>
            <a:spLocks noGrp="1"/>
          </p:cNvSpPr>
          <p:nvPr>
            <p:ph idx="1"/>
          </p:nvPr>
        </p:nvSpPr>
        <p:spPr/>
        <p:txBody>
          <a:bodyPr/>
          <a:lstStyle/>
          <a:p>
            <a:r>
              <a:rPr lang="en-US" dirty="0"/>
              <a:t>Use slide 7 as power level assumptions for ACLR influence of noise analysis</a:t>
            </a:r>
          </a:p>
        </p:txBody>
      </p:sp>
      <p:sp>
        <p:nvSpPr>
          <p:cNvPr id="6" name="Title 5">
            <a:extLst>
              <a:ext uri="{FF2B5EF4-FFF2-40B4-BE49-F238E27FC236}">
                <a16:creationId xmlns:a16="http://schemas.microsoft.com/office/drawing/2014/main" id="{06522A32-4788-4616-BCA8-C22C9F7B3E70}"/>
              </a:ext>
            </a:extLst>
          </p:cNvPr>
          <p:cNvSpPr>
            <a:spLocks noGrp="1"/>
          </p:cNvSpPr>
          <p:nvPr>
            <p:ph type="title"/>
          </p:nvPr>
        </p:nvSpPr>
        <p:spPr/>
        <p:txBody>
          <a:bodyPr/>
          <a:lstStyle/>
          <a:p>
            <a:r>
              <a:rPr lang="en-US" dirty="0"/>
              <a:t>Assumptions agreement</a:t>
            </a:r>
          </a:p>
        </p:txBody>
      </p:sp>
      <p:sp>
        <p:nvSpPr>
          <p:cNvPr id="5"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21651118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1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878f5c59-aec9-459c-acf8-8cf941473193">
      <UserInfo>
        <DisplayName>Roger Nichols</DisplayName>
        <AccountId>14</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CD74E91CD4AF408185E1FC416F4AC4" ma:contentTypeVersion="10" ma:contentTypeDescription="Create a new document." ma:contentTypeScope="" ma:versionID="63ea3380e8959d8826adac6c32f07b14">
  <xsd:schema xmlns:xsd="http://www.w3.org/2001/XMLSchema" xmlns:xs="http://www.w3.org/2001/XMLSchema" xmlns:p="http://schemas.microsoft.com/office/2006/metadata/properties" xmlns:ns2="bdd78157-346c-4767-bfdd-352789a5c5f1" xmlns:ns3="878f5c59-aec9-459c-acf8-8cf941473193" targetNamespace="http://schemas.microsoft.com/office/2006/metadata/properties" ma:root="true" ma:fieldsID="27a5bab7bbb5d56c81d39dbf537fecc6" ns2:_="" ns3:_="">
    <xsd:import namespace="bdd78157-346c-4767-bfdd-352789a5c5f1"/>
    <xsd:import namespace="878f5c59-aec9-459c-acf8-8cf94147319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EventHashCode" minOccurs="0"/>
                <xsd:element ref="ns2:MediaServiceGenerationTim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d78157-346c-4767-bfdd-352789a5c5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8f5c59-aec9-459c-acf8-8cf941473193"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5037F1-A6DE-4517-A961-748160A6511E}">
  <ds:schemaRefs>
    <ds:schemaRef ds:uri="http://schemas.microsoft.com/sharepoint/v3/contenttype/forms"/>
  </ds:schemaRefs>
</ds:datastoreItem>
</file>

<file path=customXml/itemProps2.xml><?xml version="1.0" encoding="utf-8"?>
<ds:datastoreItem xmlns:ds="http://schemas.openxmlformats.org/officeDocument/2006/customXml" ds:itemID="{55214D99-C96D-4937-B0E5-5ACF03110C4C}">
  <ds:schemaRefs>
    <ds:schemaRef ds:uri="878f5c59-aec9-459c-acf8-8cf941473193"/>
    <ds:schemaRef ds:uri="http://schemas.microsoft.com/office/infopath/2007/PartnerControls"/>
    <ds:schemaRef ds:uri="http://schemas.microsoft.com/office/2006/documentManagement/types"/>
    <ds:schemaRef ds:uri="http://purl.org/dc/terms/"/>
    <ds:schemaRef ds:uri="http://purl.org/dc/elements/1.1/"/>
    <ds:schemaRef ds:uri="http://schemas.microsoft.com/office/2006/metadata/properties"/>
    <ds:schemaRef ds:uri="http://purl.org/dc/dcmitype/"/>
    <ds:schemaRef ds:uri="http://schemas.openxmlformats.org/package/2006/metadata/core-properties"/>
    <ds:schemaRef ds:uri="bdd78157-346c-4767-bfdd-352789a5c5f1"/>
    <ds:schemaRef ds:uri="http://www.w3.org/XML/1998/namespace"/>
  </ds:schemaRefs>
</ds:datastoreItem>
</file>

<file path=customXml/itemProps3.xml><?xml version="1.0" encoding="utf-8"?>
<ds:datastoreItem xmlns:ds="http://schemas.openxmlformats.org/officeDocument/2006/customXml" ds:itemID="{E1800B87-D338-40DA-A0E8-84319874C0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d78157-346c-4767-bfdd-352789a5c5f1"/>
    <ds:schemaRef ds:uri="878f5c59-aec9-459c-acf8-8cf94147319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96</TotalTime>
  <Words>1277</Words>
  <Application>Microsoft Office PowerPoint</Application>
  <PresentationFormat>On-screen Show (4:3)</PresentationFormat>
  <Paragraphs>167</Paragraphs>
  <Slides>11</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11</vt:i4>
      </vt:variant>
    </vt:vector>
  </HeadingPairs>
  <TitlesOfParts>
    <vt:vector size="22" baseType="lpstr">
      <vt:lpstr>Malgun Gothic</vt:lpstr>
      <vt:lpstr>MS PGothic</vt:lpstr>
      <vt:lpstr>SimSun</vt:lpstr>
      <vt:lpstr>Yu Gothic</vt:lpstr>
      <vt:lpstr>Arial</vt:lpstr>
      <vt:lpstr>Calibri</vt:lpstr>
      <vt:lpstr>Cambria Math</vt:lpstr>
      <vt:lpstr>Symbol</vt:lpstr>
      <vt:lpstr>Times New Roman</vt:lpstr>
      <vt:lpstr>Wingdings</vt:lpstr>
      <vt:lpstr>Office Theme</vt:lpstr>
      <vt:lpstr>WF on Noise Impact on RF Measurements for FR2</vt:lpstr>
      <vt:lpstr>Background</vt:lpstr>
      <vt:lpstr>RAN5#82 discussions</vt:lpstr>
      <vt:lpstr>EIRP spherical coverage- Calculation of influence of noise</vt:lpstr>
      <vt:lpstr>Influence of noise floor reduction for given use cases</vt:lpstr>
      <vt:lpstr>Tx off power testing</vt:lpstr>
      <vt:lpstr>Assumptions on ACLR influence of noise</vt:lpstr>
      <vt:lpstr>Agreement and Proposal</vt:lpstr>
      <vt:lpstr>Assumptions agreement</vt:lpstr>
      <vt:lpstr>WF on noise impact and test feasibility</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MU Threshold</dc:title>
  <dc:creator>User</dc:creator>
  <cp:lastModifiedBy>Flores Fernandez</cp:lastModifiedBy>
  <cp:revision>40</cp:revision>
  <dcterms:created xsi:type="dcterms:W3CDTF">2019-01-22T01:23:54Z</dcterms:created>
  <dcterms:modified xsi:type="dcterms:W3CDTF">2019-02-28T17:50:32Z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0x01010017CD74E91CD4AF408185E1FC416F4AC4</vt:lpwstr>
  </property>
  <property fmtid="{D5CDD505-2E9C-101B-9397-08002B2CF9AE}" pid="3" name="AuthorIds_UIVersion_1536">
    <vt:lpwstr>22</vt:lpwstr>
  </property>
  <property fmtid="{D5CDD505-2E9C-101B-9397-08002B2CF9AE}" pid="4" name="RS_Classification">
    <vt:lpwstr>UNRESTRICTED</vt:lpwstr>
  </property>
  <property fmtid="{D5CDD505-2E9C-101B-9397-08002B2CF9AE}" pid="5" name="RS_ClassificationID">
    <vt:i4>0</vt:i4>
  </property>
</Properties>
</file>