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48" r:id="rId1"/>
    <p:sldMasterId id="2147484154" r:id="rId2"/>
  </p:sldMasterIdLst>
  <p:notesMasterIdLst>
    <p:notesMasterId r:id="rId14"/>
  </p:notesMasterIdLst>
  <p:handoutMasterIdLst>
    <p:handoutMasterId r:id="rId15"/>
  </p:handoutMasterIdLst>
  <p:sldIdLst>
    <p:sldId id="573" r:id="rId3"/>
    <p:sldId id="962" r:id="rId4"/>
    <p:sldId id="947" r:id="rId5"/>
    <p:sldId id="963" r:id="rId6"/>
    <p:sldId id="964" r:id="rId7"/>
    <p:sldId id="968" r:id="rId8"/>
    <p:sldId id="965" r:id="rId9"/>
    <p:sldId id="958" r:id="rId10"/>
    <p:sldId id="966" r:id="rId11"/>
    <p:sldId id="967" r:id="rId12"/>
    <p:sldId id="943" r:id="rId13"/>
  </p:sldIdLst>
  <p:sldSz cx="12192000" cy="6858000"/>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78" autoAdjust="0"/>
    <p:restoredTop sz="95840" autoAdjust="0"/>
  </p:normalViewPr>
  <p:slideViewPr>
    <p:cSldViewPr snapToGrid="0">
      <p:cViewPr varScale="1">
        <p:scale>
          <a:sx n="114" d="100"/>
          <a:sy n="114" d="100"/>
        </p:scale>
        <p:origin x="912" y="8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265245" y="2057851"/>
            <a:ext cx="7939371" cy="710194"/>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383349" y="1475515"/>
            <a:ext cx="7821267"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245" y="596621"/>
            <a:ext cx="7939371"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391788" y="3614954"/>
            <a:ext cx="2795277"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67" name="Group 66"/>
          <p:cNvGrpSpPr/>
          <p:nvPr userDrawn="1"/>
        </p:nvGrpSpPr>
        <p:grpSpPr>
          <a:xfrm>
            <a:off x="5474097" y="4564076"/>
            <a:ext cx="1469335"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0" name="bIg Eye"/>
          <p:cNvGrpSpPr/>
          <p:nvPr userDrawn="1"/>
        </p:nvGrpSpPr>
        <p:grpSpPr>
          <a:xfrm>
            <a:off x="5839245" y="4670214"/>
            <a:ext cx="105876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73" name="Line to bugle"/>
          <p:cNvSpPr>
            <a:spLocks noChangeArrowheads="1"/>
          </p:cNvSpPr>
          <p:nvPr userDrawn="1"/>
        </p:nvSpPr>
        <p:spPr bwMode="auto">
          <a:xfrm>
            <a:off x="5302877" y="5806285"/>
            <a:ext cx="26208"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4" name="Bugle"/>
          <p:cNvSpPr>
            <a:spLocks/>
          </p:cNvSpPr>
          <p:nvPr userDrawn="1"/>
        </p:nvSpPr>
        <p:spPr bwMode="auto">
          <a:xfrm>
            <a:off x="4949958" y="6260975"/>
            <a:ext cx="653425"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75" name="Arrow round wheel 2"/>
          <p:cNvGrpSpPr/>
          <p:nvPr userDrawn="1"/>
        </p:nvGrpSpPr>
        <p:grpSpPr>
          <a:xfrm>
            <a:off x="4235382" y="5405319"/>
            <a:ext cx="1081473"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8" name="Wheel connector"/>
          <p:cNvGrpSpPr/>
          <p:nvPr userDrawn="1"/>
        </p:nvGrpSpPr>
        <p:grpSpPr>
          <a:xfrm>
            <a:off x="4820669" y="5246767"/>
            <a:ext cx="1235219"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1" name="Arrow around wheel 1"/>
          <p:cNvGrpSpPr/>
          <p:nvPr userDrawn="1"/>
        </p:nvGrpSpPr>
        <p:grpSpPr>
          <a:xfrm>
            <a:off x="4527153" y="5077732"/>
            <a:ext cx="690116"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4" name="Big Wheel 1"/>
          <p:cNvGrpSpPr/>
          <p:nvPr userDrawn="1"/>
        </p:nvGrpSpPr>
        <p:grpSpPr>
          <a:xfrm>
            <a:off x="4637222" y="5198284"/>
            <a:ext cx="601012"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28" name="Small Wheel 1"/>
          <p:cNvGrpSpPr/>
          <p:nvPr userDrawn="1"/>
        </p:nvGrpSpPr>
        <p:grpSpPr>
          <a:xfrm>
            <a:off x="5722189" y="5765664"/>
            <a:ext cx="429793"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140"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sp useBgFill="1">
        <p:nvSpPr>
          <p:cNvPr id="141"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142" name="Yellow Arrow 2"/>
          <p:cNvGrpSpPr/>
          <p:nvPr userDrawn="1"/>
        </p:nvGrpSpPr>
        <p:grpSpPr>
          <a:xfrm>
            <a:off x="7370701" y="5186512"/>
            <a:ext cx="2136233"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6" name="Combined White Arrows"/>
          <p:cNvGrpSpPr/>
          <p:nvPr userDrawn="1"/>
        </p:nvGrpSpPr>
        <p:grpSpPr>
          <a:xfrm>
            <a:off x="7168528" y="4901343"/>
            <a:ext cx="2664451"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55" name="spaceman"/>
          <p:cNvGrpSpPr/>
          <p:nvPr userDrawn="1"/>
        </p:nvGrpSpPr>
        <p:grpSpPr>
          <a:xfrm rot="21402827">
            <a:off x="10481146" y="3979770"/>
            <a:ext cx="1303244"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160" name="Straight Connector 159"/>
          <p:cNvCxnSpPr/>
          <p:nvPr userDrawn="1"/>
        </p:nvCxnSpPr>
        <p:spPr>
          <a:xfrm flipV="1">
            <a:off x="7885917" y="5312230"/>
            <a:ext cx="2841243"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80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87" y="3125721"/>
            <a:ext cx="7622920" cy="749436"/>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382090" y="2564016"/>
            <a:ext cx="7549716"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7422" y="381000"/>
            <a:ext cx="2867535" cy="1607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0" name="Freeform 6"/>
          <p:cNvSpPr>
            <a:spLocks noChangeAspect="1" noEditPoints="1"/>
          </p:cNvSpPr>
          <p:nvPr userDrawn="1"/>
        </p:nvSpPr>
        <p:spPr bwMode="auto">
          <a:xfrm>
            <a:off x="9961115" y="1323234"/>
            <a:ext cx="513672"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1" name="Freeform 7"/>
          <p:cNvSpPr>
            <a:spLocks noChangeAspect="1" noEditPoints="1"/>
          </p:cNvSpPr>
          <p:nvPr userDrawn="1"/>
        </p:nvSpPr>
        <p:spPr bwMode="auto">
          <a:xfrm>
            <a:off x="9519621" y="816263"/>
            <a:ext cx="562595"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2" name="Freeform 8"/>
          <p:cNvSpPr>
            <a:spLocks noChangeAspect="1" noEditPoints="1"/>
          </p:cNvSpPr>
          <p:nvPr userDrawn="1"/>
        </p:nvSpPr>
        <p:spPr bwMode="auto">
          <a:xfrm>
            <a:off x="9216041" y="526885"/>
            <a:ext cx="513672"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3" name="Freeform 9"/>
          <p:cNvSpPr>
            <a:spLocks noChangeAspect="1"/>
          </p:cNvSpPr>
          <p:nvPr userDrawn="1"/>
        </p:nvSpPr>
        <p:spPr bwMode="auto">
          <a:xfrm>
            <a:off x="9859773" y="382418"/>
            <a:ext cx="444055"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4" name="Freeform 10"/>
          <p:cNvSpPr>
            <a:spLocks noChangeAspect="1"/>
          </p:cNvSpPr>
          <p:nvPr userDrawn="1"/>
        </p:nvSpPr>
        <p:spPr bwMode="auto">
          <a:xfrm>
            <a:off x="8996063" y="1078781"/>
            <a:ext cx="588939"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5" name="Freeform 11"/>
          <p:cNvSpPr>
            <a:spLocks noChangeAspect="1" noEditPoints="1"/>
          </p:cNvSpPr>
          <p:nvPr userDrawn="1"/>
        </p:nvSpPr>
        <p:spPr bwMode="auto">
          <a:xfrm>
            <a:off x="10195043" y="743820"/>
            <a:ext cx="502384"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6" name="Freeform 12"/>
          <p:cNvSpPr>
            <a:spLocks noChangeAspect="1"/>
          </p:cNvSpPr>
          <p:nvPr userDrawn="1"/>
        </p:nvSpPr>
        <p:spPr bwMode="auto">
          <a:xfrm>
            <a:off x="10335358" y="1345528"/>
            <a:ext cx="406423"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7" name="Freeform 13"/>
          <p:cNvSpPr>
            <a:spLocks noChangeAspect="1" noEditPoints="1"/>
          </p:cNvSpPr>
          <p:nvPr userDrawn="1"/>
        </p:nvSpPr>
        <p:spPr bwMode="auto">
          <a:xfrm>
            <a:off x="10080092" y="1106423"/>
            <a:ext cx="1732941"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grpSp>
        <p:nvGrpSpPr>
          <p:cNvPr id="28" name="Group 27"/>
          <p:cNvGrpSpPr>
            <a:grpSpLocks noChangeAspect="1"/>
          </p:cNvGrpSpPr>
          <p:nvPr userDrawn="1"/>
        </p:nvGrpSpPr>
        <p:grpSpPr>
          <a:xfrm>
            <a:off x="377973" y="6485653"/>
            <a:ext cx="1370407"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07472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2/25/2019</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746987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2/25/2019</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46330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7"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729470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295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1" y="748160"/>
            <a:ext cx="11432977"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7" y="1934893"/>
            <a:ext cx="11432977"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4" y="6525738"/>
            <a:ext cx="215444"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7031184"/>
      </p:ext>
    </p:extLst>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7777957" cy="1461939"/>
          </a:xfrm>
        </p:spPr>
        <p:txBody>
          <a:bodyPr/>
          <a:lstStyle/>
          <a:p>
            <a:r>
              <a:rPr lang="en-US" sz="3200" dirty="0"/>
              <a:t>Multi PDU Session and IMS in SA Option-2</a:t>
            </a:r>
            <a:br>
              <a:rPr lang="en-US" sz="3200" dirty="0"/>
            </a:br>
            <a:br>
              <a:rPr lang="en-US" sz="3200" dirty="0"/>
            </a:br>
            <a:r>
              <a:rPr lang="en-US" sz="3200" dirty="0"/>
              <a:t>Athens</a:t>
            </a:r>
            <a:r>
              <a:rPr lang="en-US" sz="3200"/>
              <a:t>, Greece, RAN5#82</a:t>
            </a:r>
            <a:endParaRPr lang="en-US" sz="3200"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Feb 25, 2019</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Rectangle 1">
            <a:extLst>
              <a:ext uri="{FF2B5EF4-FFF2-40B4-BE49-F238E27FC236}">
                <a16:creationId xmlns:a16="http://schemas.microsoft.com/office/drawing/2014/main" id="{6F28B261-BD57-4212-BEFB-73F5EC1A0EAA}"/>
              </a:ext>
            </a:extLst>
          </p:cNvPr>
          <p:cNvSpPr/>
          <p:nvPr/>
        </p:nvSpPr>
        <p:spPr>
          <a:xfrm>
            <a:off x="5851742" y="936970"/>
            <a:ext cx="1326004" cy="369332"/>
          </a:xfrm>
          <a:prstGeom prst="rect">
            <a:avLst/>
          </a:prstGeom>
        </p:spPr>
        <p:txBody>
          <a:bodyPr wrap="none">
            <a:spAutoFit/>
          </a:bodyPr>
          <a:lstStyle/>
          <a:p>
            <a:r>
              <a:rPr lang="en-US" dirty="0"/>
              <a:t>R5-191665</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Way Forward for Proposal 1,2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Rectangle 2">
            <a:extLst>
              <a:ext uri="{FF2B5EF4-FFF2-40B4-BE49-F238E27FC236}">
                <a16:creationId xmlns:a16="http://schemas.microsoft.com/office/drawing/2014/main" id="{CDCC4C0E-182A-4C38-ACD3-8AFE6B7ABEAD}"/>
              </a:ext>
            </a:extLst>
          </p:cNvPr>
          <p:cNvSpPr>
            <a:spLocks noChangeArrowheads="1"/>
          </p:cNvSpPr>
          <p:nvPr/>
        </p:nvSpPr>
        <p:spPr bwMode="auto">
          <a:xfrm>
            <a:off x="-740228" y="44413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extBox 13">
            <a:extLst>
              <a:ext uri="{FF2B5EF4-FFF2-40B4-BE49-F238E27FC236}">
                <a16:creationId xmlns:a16="http://schemas.microsoft.com/office/drawing/2014/main" id="{C41ED446-659E-4601-A73E-11C05A7914B6}"/>
              </a:ext>
            </a:extLst>
          </p:cNvPr>
          <p:cNvSpPr txBox="1"/>
          <p:nvPr/>
        </p:nvSpPr>
        <p:spPr>
          <a:xfrm>
            <a:off x="472173" y="1129332"/>
            <a:ext cx="11202619" cy="2540696"/>
          </a:xfrm>
          <a:prstGeom prst="rect">
            <a:avLst/>
          </a:prstGeom>
          <a:noFill/>
          <a:ln>
            <a:noFill/>
          </a:ln>
        </p:spPr>
        <p:txBody>
          <a:bodyPr wrap="square" lIns="137160" tIns="91440" rIns="0" bIns="91440" rtlCol="0">
            <a:spAutoFit/>
          </a:bodyPr>
          <a:lstStyle/>
          <a:p>
            <a:r>
              <a:rPr lang="en-US" b="1" u="sng" dirty="0"/>
              <a:t>Proposal -1 </a:t>
            </a:r>
            <a:endParaRPr lang="en-US" dirty="0"/>
          </a:p>
          <a:p>
            <a:endParaRPr lang="en-US" dirty="0"/>
          </a:p>
          <a:p>
            <a:r>
              <a:rPr lang="en-US" b="1" dirty="0"/>
              <a:t>Insert a note to RF_RRC_CONNECTED procedure in TS 38.508-1, “UE’s to be configured with 1 PDU session (non-IMS) </a:t>
            </a:r>
            <a:r>
              <a:rPr lang="en-US" dirty="0"/>
              <a:t>with “</a:t>
            </a:r>
            <a:r>
              <a:rPr lang="en-US" b="1" i="1" dirty="0"/>
              <a:t>appropriate settings</a:t>
            </a:r>
            <a:r>
              <a:rPr lang="en-US" dirty="0"/>
              <a:t>” to ensure that UE stays on NR after above procedure” OR insert same note in RF Spec (?)</a:t>
            </a:r>
          </a:p>
          <a:p>
            <a:endParaRPr lang="en-US" dirty="0"/>
          </a:p>
          <a:p>
            <a:r>
              <a:rPr lang="en-US" b="1" u="sng" dirty="0"/>
              <a:t>Proposal -2</a:t>
            </a:r>
            <a:endParaRPr lang="en-US" dirty="0"/>
          </a:p>
          <a:p>
            <a:pPr>
              <a:lnSpc>
                <a:spcPct val="95000"/>
              </a:lnSpc>
              <a:spcBef>
                <a:spcPts val="1200"/>
              </a:spcBef>
            </a:pPr>
            <a:r>
              <a:rPr lang="en-US" b="1" dirty="0"/>
              <a:t>Specify in RF Test Spec for each TC that Test Mode Shall be ON (</a:t>
            </a:r>
            <a:r>
              <a:rPr lang="en-US" b="1" dirty="0" err="1"/>
              <a:t>i.e</a:t>
            </a:r>
            <a:r>
              <a:rPr lang="en-US" b="1" dirty="0"/>
              <a:t> Activate Test Mode)</a:t>
            </a:r>
            <a:endParaRPr lang="en-US" sz="1600" dirty="0">
              <a:solidFill>
                <a:schemeClr val="tx1"/>
              </a:solidFill>
            </a:endParaRPr>
          </a:p>
        </p:txBody>
      </p:sp>
    </p:spTree>
    <p:extLst>
      <p:ext uri="{BB962C8B-B14F-4D97-AF65-F5344CB8AC3E}">
        <p14:creationId xmlns:p14="http://schemas.microsoft.com/office/powerpoint/2010/main" val="281060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Background</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6" name="Rectangle 2">
            <a:extLst>
              <a:ext uri="{FF2B5EF4-FFF2-40B4-BE49-F238E27FC236}">
                <a16:creationId xmlns:a16="http://schemas.microsoft.com/office/drawing/2014/main" id="{C7D8E64E-99F4-4C8E-B3DB-DE3040BAFDC4}"/>
              </a:ext>
            </a:extLst>
          </p:cNvPr>
          <p:cNvSpPr>
            <a:spLocks noChangeArrowheads="1"/>
          </p:cNvSpPr>
          <p:nvPr/>
        </p:nvSpPr>
        <p:spPr bwMode="auto">
          <a:xfrm>
            <a:off x="696965" y="812899"/>
            <a:ext cx="10056779" cy="5232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200" b="1" u="sng"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US" altLang="en-US" sz="16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 5GS UE can initiate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latin typeface="Arial" panose="020B0604020202020204" pitchFamily="34" charset="0"/>
              <a:cs typeface="Arial" panose="020B0604020202020204" pitchFamily="34" charset="0"/>
            </a:endParaRPr>
          </a:p>
          <a:p>
            <a:pPr marL="628650" lvl="1" indent="-171450" eaLnBrk="0" fontAlgn="base" hangingPunct="0">
              <a:spcBef>
                <a:spcPct val="0"/>
              </a:spcBef>
              <a:spcAft>
                <a:spcPct val="0"/>
              </a:spcAft>
              <a:buFont typeface="Arial" panose="020B0604020202020204" pitchFamily="34" charset="0"/>
              <a:buChar char="•"/>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IMS PDU session only</a:t>
            </a:r>
          </a:p>
          <a:p>
            <a:pPr marL="628650" lvl="1" indent="-171450" eaLnBrk="0" fontAlgn="base" hangingPunct="0">
              <a:spcBef>
                <a:spcPct val="0"/>
              </a:spcBef>
              <a:spcAft>
                <a:spcPct val="0"/>
              </a:spcAft>
              <a:buFont typeface="Arial" panose="020B0604020202020204" pitchFamily="34" charset="0"/>
              <a:buChar char="•"/>
            </a:pPr>
            <a:r>
              <a:rPr lang="en-US" altLang="en-US" sz="1600" dirty="0">
                <a:latin typeface="Arial" panose="020B0604020202020204" pitchFamily="34" charset="0"/>
                <a:cs typeface="Arial" panose="020B0604020202020204" pitchFamily="34" charset="0"/>
              </a:rPr>
              <a:t>Internet PDU session only</a:t>
            </a:r>
          </a:p>
          <a:p>
            <a:pPr marL="628650" lvl="1" indent="-171450" eaLnBrk="0" fontAlgn="base" hangingPunct="0">
              <a:spcBef>
                <a:spcPct val="0"/>
              </a:spcBef>
              <a:spcAft>
                <a:spcPct val="0"/>
              </a:spcAft>
              <a:buFont typeface="Arial" panose="020B0604020202020204" pitchFamily="34" charset="0"/>
              <a:buChar char="•"/>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and Internet both (in any order)</a:t>
            </a:r>
          </a:p>
          <a:p>
            <a:pPr marL="628650" lvl="1" indent="-171450" eaLnBrk="0" fontAlgn="base" hangingPunct="0">
              <a:spcBef>
                <a:spcPct val="0"/>
              </a:spcBef>
              <a:spcAft>
                <a:spcPct val="0"/>
              </a:spcAft>
              <a:buFont typeface="Arial" panose="020B0604020202020204" pitchFamily="34" charset="0"/>
              <a:buChar char="•"/>
            </a:pPr>
            <a:r>
              <a:rPr lang="en-US" altLang="en-US" sz="1600" dirty="0">
                <a:latin typeface="Arial" panose="020B0604020202020204" pitchFamily="34" charset="0"/>
                <a:cs typeface="Arial" panose="020B0604020202020204" pitchFamily="34" charset="0"/>
              </a:rPr>
              <a:t>Extra PDU sessions in addition to above</a:t>
            </a:r>
            <a:endPar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628650" lvl="1" indent="-171450" eaLnBrk="0" fontAlgn="base" hangingPunct="0">
              <a:spcBef>
                <a:spcPct val="0"/>
              </a:spcBef>
              <a:spcAft>
                <a:spcPct val="0"/>
              </a:spcAft>
              <a:buFont typeface="Arial" panose="020B0604020202020204" pitchFamily="34" charset="0"/>
              <a:buChar char="•"/>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 EUTRA the PDN was part of the “Attach” process and hence it was predictable which PDN was being used by UE, and in which order, as such based on what UE behavior was, the assignment of EPS Bearer ID and DRB id and QFI flows was made</a:t>
            </a:r>
          </a:p>
          <a:p>
            <a:pPr marL="171450" indent="-171450" eaLnBrk="0" fontAlgn="base" hangingPunct="0">
              <a:spcBef>
                <a:spcPct val="0"/>
              </a:spcBef>
              <a:spcAft>
                <a:spcPct val="0"/>
              </a:spcAft>
              <a:buFont typeface="Wingdings" panose="05000000000000000000" pitchFamily="2" charset="2"/>
              <a:buChar char="Ø"/>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 5GS, after REGISTRATION complete, UE can trigger any PDU session and the behavior is dynamic and the assignment of corresponding QFI flow, DRB id and QFI\QRI</a:t>
            </a:r>
          </a:p>
          <a:p>
            <a:pPr marL="171450" indent="-171450" eaLnBrk="0" fontAlgn="base" hangingPunct="0">
              <a:spcBef>
                <a:spcPct val="0"/>
              </a:spcBef>
              <a:spcAft>
                <a:spcPct val="0"/>
              </a:spcAft>
              <a:buFont typeface="Wingdings" panose="05000000000000000000" pitchFamily="2" charset="2"/>
              <a:buChar char="Ø"/>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RRC_IDLE and some key generic procedure like PDU session establishment SHALL account for handling of multi PDU session and the behavior in 5GS preamble shall be made “dynamic” rather than “static”</a:t>
            </a:r>
          </a:p>
          <a:p>
            <a:pPr marL="171450" indent="-171450" eaLnBrk="0" fontAlgn="base" hangingPunct="0">
              <a:spcBef>
                <a:spcPct val="0"/>
              </a:spcBef>
              <a:spcAft>
                <a:spcPct val="0"/>
              </a:spcAft>
              <a:buFont typeface="Wingdings" panose="05000000000000000000" pitchFamily="2" charset="2"/>
              <a:buChar char="Ø"/>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 TC doesn’t want to involve IMS signaling during RF tests</a:t>
            </a:r>
          </a:p>
          <a:p>
            <a:pPr lvl="1" eaLnBrk="0" fontAlgn="base" hangingPunct="0">
              <a:spcBef>
                <a:spcPct val="0"/>
              </a:spcBef>
              <a:spcAft>
                <a:spcPct val="0"/>
              </a:spcAft>
            </a:pPr>
            <a:endParaRPr lang="en-US" altLang="en-US" sz="11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875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Issues\Solutions &amp; Observation</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6" name="Rectangle 2">
            <a:extLst>
              <a:ext uri="{FF2B5EF4-FFF2-40B4-BE49-F238E27FC236}">
                <a16:creationId xmlns:a16="http://schemas.microsoft.com/office/drawing/2014/main" id="{C7D8E64E-99F4-4C8E-B3DB-DE3040BAFDC4}"/>
              </a:ext>
            </a:extLst>
          </p:cNvPr>
          <p:cNvSpPr>
            <a:spLocks noChangeArrowheads="1"/>
          </p:cNvSpPr>
          <p:nvPr/>
        </p:nvSpPr>
        <p:spPr bwMode="auto">
          <a:xfrm>
            <a:off x="509588" y="805205"/>
            <a:ext cx="11104147"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Issue#1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UE Usage Setting (TS 24.501)</a:t>
            </a: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--&gt; Indicate to support voice (support any – Voice or Data), Spec reference below, including this IE means UE is configured to support IMS voice</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8.2.6.14            UE's usage setting</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This IE shall be included if the UE is configured to support IMS voice.</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C00000"/>
                </a:solidFill>
                <a:effectLst/>
                <a:latin typeface="Wingdings" panose="05000000000000000000" pitchFamily="2" charset="2"/>
                <a:ea typeface="Calibri" panose="020F0502020204030204" pitchFamily="34" charset="0"/>
              </a:rPr>
              <a:t>à</a:t>
            </a:r>
            <a:r>
              <a:rPr kumimoji="0" lang="en-US" altLang="en-US" sz="1400" b="1" i="0" u="none" strike="noStrike" cap="none" normalizeH="0" baseline="0" dirty="0">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RAN5 may have to consider the case where this is included and not-included (as well as Account for all devices - No IMS, IMS, Data (or rather voice or no-voice)) but most likely </a:t>
            </a:r>
            <a:r>
              <a:rPr kumimoji="0" lang="en-US" altLang="en-US" sz="1400" b="1" i="0" u="none" strike="noStrike" cap="none" normalizeH="0" baseline="0" dirty="0" err="1">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VoPS</a:t>
            </a:r>
            <a:r>
              <a:rPr kumimoji="0" lang="en-US" altLang="en-US" sz="1400" b="1" i="0" u="none" strike="noStrike" cap="none" normalizeH="0" baseline="0" dirty="0">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 indication in Registration Accept SHALL be 1.</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C00000"/>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00000"/>
                </a:solidFill>
                <a:effectLst/>
                <a:highlight>
                  <a:srgbClr val="00FF00"/>
                </a:highlight>
                <a:latin typeface="Arial" panose="020B0604020202020204" pitchFamily="34" charset="0"/>
                <a:cs typeface="Arial" panose="020B0604020202020204" pitchFamily="34" charset="0"/>
              </a:rPr>
              <a:t>This is addressed in </a:t>
            </a:r>
            <a:r>
              <a:rPr kumimoji="0" lang="en-US" altLang="en-US" sz="1100" b="1" i="0" u="none" strike="noStrike" cap="none" normalizeH="0" baseline="0">
                <a:ln>
                  <a:noFill/>
                </a:ln>
                <a:solidFill>
                  <a:srgbClr val="C00000"/>
                </a:solidFill>
                <a:effectLst/>
                <a:highlight>
                  <a:srgbClr val="00FF00"/>
                </a:highlight>
                <a:latin typeface="Arial" panose="020B0604020202020204" pitchFamily="34" charset="0"/>
                <a:cs typeface="Arial" panose="020B0604020202020204" pitchFamily="34" charset="0"/>
              </a:rPr>
              <a:t>Registration Accept as VOPS = 1</a:t>
            </a:r>
            <a:endParaRPr kumimoji="0" lang="en-US" altLang="en-US" sz="1100" b="0" i="0" u="none" strike="noStrike" cap="none" normalizeH="0" baseline="0" dirty="0">
              <a:ln>
                <a:noFill/>
              </a:ln>
              <a:solidFill>
                <a:schemeClr val="tx1"/>
              </a:solidFill>
              <a:effectLst/>
              <a:highlight>
                <a:srgbClr val="00FF00"/>
              </a:highligh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graphicFrame>
        <p:nvGraphicFramePr>
          <p:cNvPr id="7" name="Table 6">
            <a:extLst>
              <a:ext uri="{FF2B5EF4-FFF2-40B4-BE49-F238E27FC236}">
                <a16:creationId xmlns:a16="http://schemas.microsoft.com/office/drawing/2014/main" id="{52B5DF7B-797C-4258-828D-BECBA8284BCD}"/>
              </a:ext>
            </a:extLst>
          </p:cNvPr>
          <p:cNvGraphicFramePr>
            <a:graphicFrameLocks noGrp="1"/>
          </p:cNvGraphicFramePr>
          <p:nvPr>
            <p:extLst>
              <p:ext uri="{D42A27DB-BD31-4B8C-83A1-F6EECF244321}">
                <p14:modId xmlns:p14="http://schemas.microsoft.com/office/powerpoint/2010/main" val="2884620041"/>
              </p:ext>
            </p:extLst>
          </p:nvPr>
        </p:nvGraphicFramePr>
        <p:xfrm>
          <a:off x="1108848" y="5183127"/>
          <a:ext cx="8018059" cy="1238105"/>
        </p:xfrm>
        <a:graphic>
          <a:graphicData uri="http://schemas.openxmlformats.org/drawingml/2006/table">
            <a:tbl>
              <a:tblPr firstRow="1" firstCol="1" bandRow="1">
                <a:tableStyleId>{5C22544A-7EE6-4342-B048-85BDC9FD1C3A}</a:tableStyleId>
              </a:tblPr>
              <a:tblGrid>
                <a:gridCol w="5919876">
                  <a:extLst>
                    <a:ext uri="{9D8B030D-6E8A-4147-A177-3AD203B41FA5}">
                      <a16:colId xmlns:a16="http://schemas.microsoft.com/office/drawing/2014/main" val="1351860052"/>
                    </a:ext>
                  </a:extLst>
                </a:gridCol>
                <a:gridCol w="599481">
                  <a:extLst>
                    <a:ext uri="{9D8B030D-6E8A-4147-A177-3AD203B41FA5}">
                      <a16:colId xmlns:a16="http://schemas.microsoft.com/office/drawing/2014/main" val="231567485"/>
                    </a:ext>
                  </a:extLst>
                </a:gridCol>
                <a:gridCol w="449610">
                  <a:extLst>
                    <a:ext uri="{9D8B030D-6E8A-4147-A177-3AD203B41FA5}">
                      <a16:colId xmlns:a16="http://schemas.microsoft.com/office/drawing/2014/main" val="1426134270"/>
                    </a:ext>
                  </a:extLst>
                </a:gridCol>
                <a:gridCol w="524546">
                  <a:extLst>
                    <a:ext uri="{9D8B030D-6E8A-4147-A177-3AD203B41FA5}">
                      <a16:colId xmlns:a16="http://schemas.microsoft.com/office/drawing/2014/main" val="4024385306"/>
                    </a:ext>
                  </a:extLst>
                </a:gridCol>
                <a:gridCol w="524546">
                  <a:extLst>
                    <a:ext uri="{9D8B030D-6E8A-4147-A177-3AD203B41FA5}">
                      <a16:colId xmlns:a16="http://schemas.microsoft.com/office/drawing/2014/main" val="2039474345"/>
                    </a:ext>
                  </a:extLst>
                </a:gridCol>
              </a:tblGrid>
              <a:tr h="476105">
                <a:tc>
                  <a:txBody>
                    <a:bodyPr/>
                    <a:lstStyle/>
                    <a:p>
                      <a:pPr marL="0" marR="0" algn="ctr">
                        <a:spcBef>
                          <a:spcPts val="0"/>
                        </a:spcBef>
                        <a:spcAft>
                          <a:spcPts val="0"/>
                        </a:spcAft>
                      </a:pPr>
                      <a:r>
                        <a:rPr lang="x-none" sz="1000" dirty="0">
                          <a:effectLst/>
                        </a:rPr>
                        <a:t>Definitions for parameters</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rPr>
                        <a:t>Per</a:t>
                      </a:r>
                      <a:endParaRPr lang="en-US" sz="1000" b="1">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rPr>
                        <a:t>M</a:t>
                      </a:r>
                      <a:endParaRPr lang="en-US" sz="1000" b="1">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rPr>
                        <a:t>FDDTDD</a:t>
                      </a:r>
                      <a:endParaRPr lang="en-US" sz="1000">
                        <a:effectLst/>
                      </a:endParaRPr>
                    </a:p>
                    <a:p>
                      <a:pPr marL="0" marR="0" algn="ctr">
                        <a:spcBef>
                          <a:spcPts val="0"/>
                        </a:spcBef>
                        <a:spcAft>
                          <a:spcPts val="0"/>
                        </a:spcAft>
                      </a:pPr>
                      <a:r>
                        <a:rPr lang="x-none" sz="1000">
                          <a:effectLst/>
                        </a:rPr>
                        <a:t>DIFF</a:t>
                      </a:r>
                      <a:endParaRPr lang="en-US" sz="1000" b="1">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highlight>
                            <a:srgbClr val="FFFF00"/>
                          </a:highlight>
                        </a:rPr>
                        <a:t>FR1</a:t>
                      </a:r>
                      <a:endParaRPr lang="en-US" sz="1000">
                        <a:effectLst/>
                      </a:endParaRPr>
                    </a:p>
                    <a:p>
                      <a:pPr marL="0" marR="0" algn="ctr">
                        <a:spcBef>
                          <a:spcPts val="0"/>
                        </a:spcBef>
                        <a:spcAft>
                          <a:spcPts val="0"/>
                        </a:spcAft>
                      </a:pPr>
                      <a:r>
                        <a:rPr lang="x-none" sz="1000">
                          <a:effectLst/>
                          <a:highlight>
                            <a:srgbClr val="FFFF00"/>
                          </a:highlight>
                        </a:rPr>
                        <a:t>FR2</a:t>
                      </a:r>
                      <a:endParaRPr lang="en-US" sz="1000">
                        <a:effectLst/>
                      </a:endParaRPr>
                    </a:p>
                    <a:p>
                      <a:pPr marL="0" marR="0" algn="ctr">
                        <a:spcBef>
                          <a:spcPts val="0"/>
                        </a:spcBef>
                        <a:spcAft>
                          <a:spcPts val="0"/>
                        </a:spcAft>
                      </a:pPr>
                      <a:r>
                        <a:rPr lang="x-none" sz="1000">
                          <a:effectLst/>
                          <a:highlight>
                            <a:srgbClr val="FFFF00"/>
                          </a:highlight>
                        </a:rPr>
                        <a:t>DIFF</a:t>
                      </a:r>
                      <a:endParaRPr lang="en-US" sz="1000" b="1">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274049224"/>
                  </a:ext>
                </a:extLst>
              </a:tr>
              <a:tr h="238053">
                <a:tc>
                  <a:txBody>
                    <a:bodyPr/>
                    <a:lstStyle/>
                    <a:p>
                      <a:pPr marL="0" marR="0">
                        <a:spcBef>
                          <a:spcPts val="0"/>
                        </a:spcBef>
                        <a:spcAft>
                          <a:spcPts val="0"/>
                        </a:spcAft>
                      </a:pPr>
                      <a:r>
                        <a:rPr lang="en-GB" sz="1000" dirty="0">
                          <a:effectLst/>
                        </a:rPr>
                        <a:t>voiceOverEUTRA-5GC</a:t>
                      </a:r>
                      <a:endParaRPr lang="en-US" sz="1000" dirty="0">
                        <a:effectLst/>
                      </a:endParaRPr>
                    </a:p>
                    <a:p>
                      <a:pPr marL="0" marR="0">
                        <a:spcBef>
                          <a:spcPts val="0"/>
                        </a:spcBef>
                        <a:spcAft>
                          <a:spcPts val="0"/>
                        </a:spcAft>
                      </a:pPr>
                      <a:r>
                        <a:rPr lang="en-GB" sz="1000" dirty="0">
                          <a:effectLst/>
                        </a:rPr>
                        <a:t>Indicates whether the UE supports IMS voice over E-UTRA via 5GC.</a:t>
                      </a:r>
                      <a:endParaRPr lang="en-US" sz="1000"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UE</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highlight>
                            <a:srgbClr val="FFFF00"/>
                          </a:highlight>
                        </a:rPr>
                        <a:t>No</a:t>
                      </a:r>
                      <a:endParaRPr lang="en-US" sz="10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311585941"/>
                  </a:ext>
                </a:extLst>
              </a:tr>
              <a:tr h="357079">
                <a:tc>
                  <a:txBody>
                    <a:bodyPr/>
                    <a:lstStyle/>
                    <a:p>
                      <a:pPr marL="0" marR="0">
                        <a:spcBef>
                          <a:spcPts val="0"/>
                        </a:spcBef>
                        <a:spcAft>
                          <a:spcPts val="0"/>
                        </a:spcAft>
                      </a:pPr>
                      <a:r>
                        <a:rPr lang="en-GB" sz="1000" dirty="0" err="1">
                          <a:effectLst/>
                        </a:rPr>
                        <a:t>voiceOverNR</a:t>
                      </a:r>
                      <a:endParaRPr lang="en-US" sz="1000" dirty="0">
                        <a:effectLst/>
                      </a:endParaRPr>
                    </a:p>
                    <a:p>
                      <a:pPr marL="0" marR="0">
                        <a:spcBef>
                          <a:spcPts val="0"/>
                        </a:spcBef>
                        <a:spcAft>
                          <a:spcPts val="0"/>
                        </a:spcAft>
                      </a:pPr>
                      <a:r>
                        <a:rPr lang="en-GB" sz="1000" dirty="0">
                          <a:effectLst/>
                        </a:rPr>
                        <a:t>Indicates whether the UE supports IMS voice over NR. It is mandated to the IMS voice capable UE in NR otherwise optional.</a:t>
                      </a:r>
                      <a:endParaRPr lang="en-US" sz="1000"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UE</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dirty="0">
                          <a:effectLst/>
                          <a:highlight>
                            <a:srgbClr val="FFFF00"/>
                          </a:highlight>
                        </a:rPr>
                        <a:t>Yes</a:t>
                      </a:r>
                      <a:endParaRPr lang="en-US" sz="1000"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21498012"/>
                  </a:ext>
                </a:extLst>
              </a:tr>
            </a:tbl>
          </a:graphicData>
        </a:graphic>
      </p:graphicFrame>
      <p:sp>
        <p:nvSpPr>
          <p:cNvPr id="8" name="Rectangle 3">
            <a:extLst>
              <a:ext uri="{FF2B5EF4-FFF2-40B4-BE49-F238E27FC236}">
                <a16:creationId xmlns:a16="http://schemas.microsoft.com/office/drawing/2014/main" id="{859092EA-A7B9-4AF9-ACC9-DBB001CBC7F8}"/>
              </a:ext>
            </a:extLst>
          </p:cNvPr>
          <p:cNvSpPr>
            <a:spLocks noChangeArrowheads="1"/>
          </p:cNvSpPr>
          <p:nvPr/>
        </p:nvSpPr>
        <p:spPr bwMode="auto">
          <a:xfrm>
            <a:off x="0" y="3342221"/>
            <a:ext cx="8925886" cy="225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498" tIns="76176" rIns="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Observation#1</a:t>
            </a:r>
            <a:endParaRPr kumimoji="0" lang="en-US" altLang="en-US"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UE Capability </a:t>
            </a:r>
            <a:endParaRPr kumimoji="0" lang="en-US" altLang="en-US" sz="14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VoNR</a:t>
            </a:r>
            <a:r>
              <a:rPr kumimoji="0" lang="en-US"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 voice over MCG bearer in UE Capability Message</a:t>
            </a:r>
            <a:endParaRPr kumimoji="0" lang="en-US" altLang="en-US" sz="1400" b="0" i="0" u="none" strike="noStrike" cap="none" normalizeH="0" baseline="0" dirty="0">
              <a:ln>
                <a:noFill/>
              </a:ln>
              <a:solidFill>
                <a:schemeClr val="tx1"/>
              </a:solidFill>
              <a:effectLst/>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Also capability for FR1, FR2 defined in RAN2 (38.331)</a:t>
            </a:r>
            <a:endParaRPr kumimoji="0" lang="en-US" altLang="en-US" sz="1400" b="0" i="0" u="none" strike="noStrike" cap="none" normalizeH="0" baseline="0" dirty="0">
              <a:ln>
                <a:noFill/>
              </a:ln>
              <a:solidFill>
                <a:schemeClr val="tx1"/>
              </a:solidFill>
              <a:effectLst/>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Inter-rat  capability for </a:t>
            </a:r>
            <a:r>
              <a:rPr kumimoji="0" lang="en-US"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eLTE</a:t>
            </a:r>
            <a:endParaRPr kumimoji="0" lang="en-US" altLang="en-US" sz="1400" b="0" i="0" u="none" strike="noStrike" cap="none" normalizeH="0" baseline="0" dirty="0">
              <a:ln>
                <a:noFill/>
              </a:ln>
              <a:solidFill>
                <a:schemeClr val="tx1"/>
              </a:solidFill>
              <a:effectLst/>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1" i="0" u="none" strike="noStrike" cap="none" normalizeH="0" baseline="0" dirty="0">
                <a:ln>
                  <a:noFill/>
                </a:ln>
                <a:solidFill>
                  <a:srgbClr val="C00000"/>
                </a:solidFill>
                <a:effectLst/>
                <a:latin typeface="Arial" panose="020B0604020202020204" pitchFamily="34" charset="0"/>
                <a:ea typeface="Times New Roman" panose="02020603050405020304" pitchFamily="18" charset="0"/>
                <a:cs typeface="Arial" panose="020B0604020202020204" pitchFamily="34" charset="0"/>
              </a:rPr>
              <a:t>No capability for IMS voice for EPS fallback</a:t>
            </a:r>
            <a:endParaRPr kumimoji="0" lang="en-US" altLang="en-US" sz="1400" b="0" i="0" u="none" strike="noStrike" cap="none" normalizeH="0" baseline="0" dirty="0">
              <a:ln>
                <a:noFill/>
              </a:ln>
              <a:solidFill>
                <a:schemeClr val="tx1"/>
              </a:solidFill>
              <a:effectLst/>
            </a:endParaRPr>
          </a:p>
          <a:p>
            <a:pPr lvl="1" eaLnBrk="0" fontAlgn="base" hangingPunct="0">
              <a:spcBef>
                <a:spcPct val="0"/>
              </a:spcBef>
              <a:spcAft>
                <a:spcPct val="0"/>
              </a:spcAft>
            </a:pP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Per 38.306 -4.2.13    IMS Parameters</a:t>
            </a:r>
            <a:endPar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8">
            <a:extLst>
              <a:ext uri="{FF2B5EF4-FFF2-40B4-BE49-F238E27FC236}">
                <a16:creationId xmlns:a16="http://schemas.microsoft.com/office/drawing/2014/main" id="{D27DF3CE-71B3-4C5E-AFE2-AED93C3A57FF}"/>
              </a:ext>
            </a:extLst>
          </p:cNvPr>
          <p:cNvSpPr/>
          <p:nvPr/>
        </p:nvSpPr>
        <p:spPr>
          <a:xfrm>
            <a:off x="479793" y="6421232"/>
            <a:ext cx="5506636" cy="276999"/>
          </a:xfrm>
          <a:prstGeom prst="rect">
            <a:avLst/>
          </a:prstGeom>
        </p:spPr>
        <p:txBody>
          <a:bodyPr wrap="none">
            <a:spAutoFit/>
          </a:bodyPr>
          <a:lstStyle/>
          <a:p>
            <a:pPr lvl="0" eaLnBrk="0" fontAlgn="base" hangingPunct="0">
              <a:spcBef>
                <a:spcPct val="0"/>
              </a:spcBef>
              <a:spcAft>
                <a:spcPct val="0"/>
              </a:spcAft>
            </a:pPr>
            <a:r>
              <a:rPr lang="en-US" altLang="en-US" sz="1200" b="1" dirty="0">
                <a:solidFill>
                  <a:srgbClr val="C00000"/>
                </a:solidFill>
                <a:highlight>
                  <a:srgbClr val="00FF00"/>
                </a:highlight>
                <a:latin typeface="Arial" panose="020B0604020202020204" pitchFamily="34" charset="0"/>
                <a:cs typeface="Arial" panose="020B0604020202020204" pitchFamily="34" charset="0"/>
              </a:rPr>
              <a:t>This is addressed by introduction of new PICS for 5G UE support of IMS </a:t>
            </a:r>
            <a:endParaRPr lang="en-US" altLang="en-US" sz="1200" dirty="0">
              <a:highlight>
                <a:srgbClr val="00FF00"/>
              </a:highlight>
            </a:endParaRPr>
          </a:p>
        </p:txBody>
      </p:sp>
    </p:spTree>
    <p:extLst>
      <p:ext uri="{BB962C8B-B14F-4D97-AF65-F5344CB8AC3E}">
        <p14:creationId xmlns:p14="http://schemas.microsoft.com/office/powerpoint/2010/main" val="2821008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Issues\Solutions &amp; Observation</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CEC0788-3978-45D2-A3DE-7E0DA20B46B9}"/>
              </a:ext>
            </a:extLst>
          </p:cNvPr>
          <p:cNvSpPr>
            <a:spLocks noChangeArrowheads="1"/>
          </p:cNvSpPr>
          <p:nvPr/>
        </p:nvSpPr>
        <p:spPr bwMode="auto">
          <a:xfrm>
            <a:off x="479793" y="1727330"/>
            <a:ext cx="1056174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Issue#2</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Order of IMS PDU or Internet in RRC IDLE and other generic procedure– </a:t>
            </a:r>
            <a:endParaRPr kumimoji="0" lang="en-US" altLang="en-US" sz="1400" b="0" i="0" u="none" strike="noStrike" cap="none" normalizeH="0" baseline="0" dirty="0">
              <a:ln>
                <a:noFill/>
              </a:ln>
              <a:solidFill>
                <a:schemeClr val="tx1"/>
              </a:solidFill>
              <a:effectLst/>
            </a:endParaRPr>
          </a:p>
          <a:p>
            <a:pPr marL="685800" lvl="1" indent="-228600" eaLnBrk="0" fontAlgn="base" hangingPunct="0">
              <a:spcBef>
                <a:spcPct val="0"/>
              </a:spcBef>
              <a:spcAft>
                <a:spcPct val="0"/>
              </a:spcAft>
              <a:buAutoNum type="arabicPeriod"/>
            </a:pPr>
            <a:r>
              <a:rPr kumimoji="0" lang="en-US" altLang="en-US" sz="1400" b="0" i="0" u="none" strike="noStrike" cap="none" normalizeH="0" baseline="0" dirty="0">
                <a:ln>
                  <a:noFill/>
                </a:ln>
                <a:solidFill>
                  <a:schemeClr val="tx1"/>
                </a:solidFill>
                <a:effectLst/>
                <a:latin typeface="Arial" panose="020B0604020202020204" pitchFamily="34" charset="0"/>
              </a:rPr>
              <a:t>Handle IMS, Internet and combination in any order along with both IMS and Internet requested in parallel</a:t>
            </a:r>
          </a:p>
          <a:p>
            <a:pPr marL="685800" lvl="1" indent="-228600" eaLnBrk="0" fontAlgn="base" hangingPunct="0">
              <a:spcBef>
                <a:spcPct val="0"/>
              </a:spcBef>
              <a:spcAft>
                <a:spcPct val="0"/>
              </a:spcAft>
              <a:buAutoNum type="arabicPeriod"/>
            </a:pPr>
            <a:r>
              <a:rPr lang="en-US" altLang="en-US" sz="1400" dirty="0">
                <a:latin typeface="Arial" panose="020B0604020202020204" pitchFamily="34" charset="0"/>
              </a:rPr>
              <a:t>Scale the solution in case more PDU sessions are requested</a:t>
            </a:r>
          </a:p>
          <a:p>
            <a:pPr marL="685800" lvl="1" indent="-228600" eaLnBrk="0" fontAlgn="base" hangingPunct="0">
              <a:spcBef>
                <a:spcPct val="0"/>
              </a:spcBef>
              <a:spcAft>
                <a:spcPct val="0"/>
              </a:spcAft>
              <a:buAutoNum type="arabicPeriod"/>
            </a:pPr>
            <a:endParaRPr lang="en-US" altLang="en-US" sz="1400" dirty="0">
              <a:latin typeface="Arial" panose="020B0604020202020204" pitchFamily="34" charset="0"/>
            </a:endParaRPr>
          </a:p>
          <a:p>
            <a:pPr eaLnBrk="0" fontAlgn="base" hangingPunct="0">
              <a:spcBef>
                <a:spcPct val="0"/>
              </a:spcBef>
              <a:spcAft>
                <a:spcPct val="0"/>
              </a:spcAft>
            </a:pPr>
            <a:r>
              <a:rPr lang="en-US" altLang="en-US" sz="1400" dirty="0">
                <a:latin typeface="Arial" panose="020B0604020202020204" pitchFamily="34" charset="0"/>
              </a:rPr>
              <a:t>Possible Solution –</a:t>
            </a:r>
          </a:p>
          <a:p>
            <a:pPr eaLnBrk="0" fontAlgn="base" hangingPunct="0">
              <a:spcBef>
                <a:spcPct val="0"/>
              </a:spcBef>
              <a:spcAft>
                <a:spcPct val="0"/>
              </a:spcAft>
            </a:pPr>
            <a:endParaRPr lang="en-US" altLang="en-US" sz="1400" dirty="0">
              <a:latin typeface="Arial" panose="020B0604020202020204" pitchFamily="34" charset="0"/>
            </a:endParaRP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Identify the PDU session, Transaction ID of IMS PDU session, assign it the IMS values (QFI flow, DRB, QoS)</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Complete the assignment of PDU session and in parallel handle Internet PDU session</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This if the UE only request any order of number of PDU sessions, those can be handled</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Have a set table for IMS and Internet PDU assignment which can be mapped once those PDU session are identified.</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PICS/PIXIT for UE to declare no. of PDU session supported</a:t>
            </a:r>
          </a:p>
          <a:p>
            <a:pPr marL="171450" indent="-171450" eaLnBrk="0" fontAlgn="base" hangingPunct="0">
              <a:spcBef>
                <a:spcPct val="0"/>
              </a:spcBef>
              <a:spcAft>
                <a:spcPct val="0"/>
              </a:spcAft>
              <a:buFontTx/>
              <a:buChar char="-"/>
            </a:pPr>
            <a:endParaRPr lang="en-US" altLang="en-US" sz="1400" dirty="0">
              <a:latin typeface="Arial" panose="020B0604020202020204" pitchFamily="34" charset="0"/>
            </a:endParaRPr>
          </a:p>
          <a:p>
            <a:pPr marL="171450" indent="-171450" eaLnBrk="0" fontAlgn="base" hangingPunct="0">
              <a:spcBef>
                <a:spcPct val="0"/>
              </a:spcBef>
              <a:spcAft>
                <a:spcPct val="0"/>
              </a:spcAft>
              <a:buFontTx/>
              <a:buChar char="-"/>
            </a:pPr>
            <a:r>
              <a:rPr lang="en-US" altLang="en-US" sz="1400" dirty="0">
                <a:highlight>
                  <a:srgbClr val="00FF00"/>
                </a:highlight>
                <a:latin typeface="Arial" panose="020B0604020202020204" pitchFamily="34" charset="0"/>
              </a:rPr>
              <a:t>One such solution is proposed in </a:t>
            </a:r>
            <a:r>
              <a:rPr lang="en-US" sz="1400" dirty="0">
                <a:highlight>
                  <a:srgbClr val="00FF00"/>
                </a:highlight>
              </a:rPr>
              <a:t>R5-191283</a:t>
            </a:r>
            <a:endParaRPr lang="nb-NO" altLang="en-US" sz="1400" dirty="0">
              <a:highlight>
                <a:srgbClr val="00FF00"/>
              </a:highlight>
              <a:latin typeface="Arial" panose="020B0604020202020204" pitchFamily="34" charset="0"/>
            </a:endParaRPr>
          </a:p>
          <a:p>
            <a:pPr lvl="1" eaLnBrk="0" fontAlgn="base" hangingPunct="0">
              <a:spcBef>
                <a:spcPct val="0"/>
              </a:spcBef>
              <a:spcAft>
                <a:spcPct val="0"/>
              </a:spcAft>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kumimoji="0" lang="en-US" altLang="en-US" sz="1200" b="0" i="0" u="none" strike="noStrike" cap="none" normalizeH="0" baseline="0" dirty="0">
              <a:ln>
                <a:noFill/>
              </a:ln>
              <a:solidFill>
                <a:schemeClr val="tx1"/>
              </a:solidFill>
              <a:effectLst/>
              <a:latin typeface="Arial" panose="020B0604020202020204" pitchFamily="34" charset="0"/>
            </a:endParaRPr>
          </a:p>
          <a:p>
            <a:pPr marL="685800" lvl="1" indent="-228600" eaLnBrk="0" fontAlgn="base" hangingPunct="0">
              <a:spcBef>
                <a:spcPct val="0"/>
              </a:spcBef>
              <a:spcAft>
                <a:spcPct val="0"/>
              </a:spcAft>
              <a:buAutoNum type="arabicPeriod"/>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5AD6931B-C03D-480B-AC57-255538CD011D}"/>
              </a:ext>
            </a:extLst>
          </p:cNvPr>
          <p:cNvSpPr/>
          <p:nvPr/>
        </p:nvSpPr>
        <p:spPr>
          <a:xfrm>
            <a:off x="472173" y="5328317"/>
            <a:ext cx="10561740" cy="954107"/>
          </a:xfrm>
          <a:prstGeom prst="rect">
            <a:avLst/>
          </a:prstGeom>
        </p:spPr>
        <p:txBody>
          <a:bodyPr wrap="square">
            <a:spAutoFit/>
          </a:bodyPr>
          <a:lstStyle/>
          <a:p>
            <a:r>
              <a:rPr lang="en-US" sz="1400" b="1" u="sng" dirty="0">
                <a:latin typeface="Arial" panose="020B0604020202020204" pitchFamily="34" charset="0"/>
                <a:ea typeface="Calibri" panose="020F0502020204030204" pitchFamily="34" charset="0"/>
              </a:rPr>
              <a:t>Issue#3</a:t>
            </a:r>
            <a:endParaRPr lang="en-US" sz="1400" dirty="0">
              <a:latin typeface="Calibri" panose="020F0502020204030204" pitchFamily="34" charset="0"/>
              <a:ea typeface="Calibri" panose="020F0502020204030204" pitchFamily="34" charset="0"/>
            </a:endParaRPr>
          </a:p>
          <a:p>
            <a:r>
              <a:rPr lang="en-US" sz="1400" dirty="0">
                <a:latin typeface="Arial" panose="020B0604020202020204" pitchFamily="34" charset="0"/>
                <a:ea typeface="Calibri" panose="020F0502020204030204" pitchFamily="34" charset="0"/>
              </a:rPr>
              <a:t>RRC_IDLE call flow will depend how the UE sets </a:t>
            </a:r>
            <a:r>
              <a:rPr lang="en-US" sz="1400" dirty="0" err="1">
                <a:latin typeface="Arial" panose="020B0604020202020204" pitchFamily="34" charset="0"/>
                <a:ea typeface="Calibri" panose="020F0502020204030204" pitchFamily="34" charset="0"/>
              </a:rPr>
              <a:t>FoR</a:t>
            </a:r>
            <a:r>
              <a:rPr lang="en-US" sz="1400" dirty="0">
                <a:latin typeface="Arial" panose="020B0604020202020204" pitchFamily="34" charset="0"/>
                <a:ea typeface="Calibri" panose="020F0502020204030204" pitchFamily="34" charset="0"/>
              </a:rPr>
              <a:t> bit.</a:t>
            </a:r>
          </a:p>
          <a:p>
            <a:endParaRPr lang="en-US" sz="1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sz="1400" dirty="0">
                <a:solidFill>
                  <a:srgbClr val="C00000"/>
                </a:solidFill>
                <a:latin typeface="Arial" panose="020B0604020202020204" pitchFamily="34" charset="0"/>
                <a:ea typeface="Times New Roman" panose="02020603050405020304" pitchFamily="18" charset="0"/>
              </a:rPr>
              <a:t>RRC Release might be part of the RRC_IDLE procedure, This is not handled in current solution.</a:t>
            </a:r>
            <a:endParaRPr lang="en-US" sz="1400" dirty="0">
              <a:solidFill>
                <a:srgbClr val="C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758836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Issues\Solutions &amp; Observation</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2C15735-D8F8-454C-8750-D264CE6408EB}"/>
              </a:ext>
            </a:extLst>
          </p:cNvPr>
          <p:cNvSpPr/>
          <p:nvPr/>
        </p:nvSpPr>
        <p:spPr>
          <a:xfrm>
            <a:off x="470033" y="1004604"/>
            <a:ext cx="10175596" cy="6463308"/>
          </a:xfrm>
          <a:prstGeom prst="rect">
            <a:avLst/>
          </a:prstGeom>
        </p:spPr>
        <p:txBody>
          <a:bodyPr wrap="square">
            <a:spAutoFit/>
          </a:bodyPr>
          <a:lstStyle/>
          <a:p>
            <a:r>
              <a:rPr lang="en-US" b="1" u="sng" dirty="0">
                <a:latin typeface="Arial" panose="020B0604020202020204" pitchFamily="34" charset="0"/>
                <a:ea typeface="Calibri" panose="020F0502020204030204" pitchFamily="34" charset="0"/>
              </a:rPr>
              <a:t>Observation#2</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Test loopback Mode – </a:t>
            </a:r>
            <a:endParaRPr lang="en-US" sz="2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rPr>
              <a:t>Same solution which we had in EN-DC should be fine.</a:t>
            </a:r>
          </a:p>
          <a:p>
            <a:pPr marL="342900" marR="0" lvl="0" indent="-342900">
              <a:spcBef>
                <a:spcPts val="0"/>
              </a:spcBef>
              <a:spcAft>
                <a:spcPts val="0"/>
              </a:spcAft>
              <a:buFont typeface="Wingdings" panose="05000000000000000000" pitchFamily="2" charset="2"/>
              <a:buChar char=""/>
            </a:pP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latin typeface="Calibri" panose="020F050202020403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r>
              <a:rPr lang="en-US" b="1" u="sng" dirty="0">
                <a:latin typeface="Arial" panose="020B0604020202020204" pitchFamily="34" charset="0"/>
                <a:ea typeface="Calibri" panose="020F0502020204030204" pitchFamily="34" charset="0"/>
              </a:rPr>
              <a:t>Issue#4</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Once common procedure for Issue#2 is agreed, for IMS Registration – Only minor changes needed (For ex)</a:t>
            </a:r>
            <a:endParaRPr lang="en-US" sz="2400" dirty="0">
              <a:latin typeface="Calibri" panose="020F0502020204030204" pitchFamily="34" charset="0"/>
              <a:ea typeface="Calibri" panose="020F0502020204030204" pitchFamily="34" charset="0"/>
            </a:endParaRPr>
          </a:p>
          <a:p>
            <a:pPr marL="800100" lvl="1" indent="-342900">
              <a:buFont typeface="Wingdings" panose="05000000000000000000" pitchFamily="2" charset="2"/>
              <a:buChar char=""/>
            </a:pPr>
            <a:r>
              <a:rPr lang="en-US" sz="1600" dirty="0">
                <a:solidFill>
                  <a:srgbClr val="FF0000"/>
                </a:solidFill>
                <a:latin typeface="Arial" panose="020B0604020202020204" pitchFamily="34" charset="0"/>
                <a:ea typeface="Times New Roman" panose="02020603050405020304" pitchFamily="18" charset="0"/>
              </a:rPr>
              <a:t>24.229 - Re-use it for NR, RAT will use "NR" in PANI header.</a:t>
            </a:r>
            <a:endParaRPr lang="en-US" sz="1600" dirty="0">
              <a:solidFill>
                <a:srgbClr val="FF0000"/>
              </a:solidFill>
              <a:latin typeface="Calibri" panose="020F0502020204030204" pitchFamily="34" charset="0"/>
              <a:ea typeface="Calibri" panose="020F0502020204030204" pitchFamily="34" charset="0"/>
            </a:endParaRPr>
          </a:p>
          <a:p>
            <a:pPr marL="800100" lvl="1" indent="-342900">
              <a:buFont typeface="Wingdings" panose="05000000000000000000" pitchFamily="2" charset="2"/>
              <a:buChar char=""/>
            </a:pPr>
            <a:r>
              <a:rPr lang="en-US" sz="1600" dirty="0">
                <a:solidFill>
                  <a:srgbClr val="FF0000"/>
                </a:solidFill>
                <a:latin typeface="Arial" panose="020B0604020202020204" pitchFamily="34" charset="0"/>
                <a:ea typeface="Times New Roman" panose="02020603050405020304" pitchFamily="18" charset="0"/>
              </a:rPr>
              <a:t>PANI Header - Cell Network Identifier, 5G Cell is 36 bit compared to 28 bit for LTE. Several other places where the RAT setting are needed.</a:t>
            </a:r>
            <a:endParaRPr lang="en-US" sz="1600" dirty="0">
              <a:solidFill>
                <a:srgbClr val="FF0000"/>
              </a:solidFill>
              <a:latin typeface="Calibri" panose="020F0502020204030204" pitchFamily="34" charset="0"/>
              <a:ea typeface="Calibri" panose="020F0502020204030204" pitchFamily="34" charset="0"/>
            </a:endParaRPr>
          </a:p>
          <a:p>
            <a:pPr marL="800100" lvl="1" indent="-342900">
              <a:buFont typeface="Wingdings" panose="05000000000000000000" pitchFamily="2" charset="2"/>
              <a:buChar char=""/>
            </a:pPr>
            <a:r>
              <a:rPr lang="en-US" sz="1600" dirty="0">
                <a:solidFill>
                  <a:srgbClr val="FF0000"/>
                </a:solidFill>
                <a:latin typeface="Arial" panose="020B0604020202020204" pitchFamily="34" charset="0"/>
                <a:ea typeface="Times New Roman" panose="02020603050405020304" pitchFamily="18" charset="0"/>
              </a:rPr>
              <a:t>34.229 can be updated to add 5G RAT and Cell Identity wherever needed in Annexes for Rel-15 5G NR</a:t>
            </a:r>
          </a:p>
          <a:p>
            <a:pPr marL="800100" lvl="1" indent="-342900">
              <a:buFont typeface="Wingdings" panose="05000000000000000000" pitchFamily="2" charset="2"/>
              <a:buChar char=""/>
            </a:pPr>
            <a:r>
              <a:rPr lang="en-US" sz="1600" dirty="0">
                <a:solidFill>
                  <a:srgbClr val="FF0000"/>
                </a:solidFill>
                <a:latin typeface="Arial" panose="020B0604020202020204" pitchFamily="34" charset="0"/>
                <a:ea typeface="Times New Roman" panose="02020603050405020304" pitchFamily="18" charset="0"/>
              </a:rPr>
              <a:t>MO, MT and EPS Fallback related changes may be required</a:t>
            </a:r>
          </a:p>
          <a:p>
            <a:pPr marL="342900" marR="0" lvl="0" indent="-342900">
              <a:spcBef>
                <a:spcPts val="0"/>
              </a:spcBef>
              <a:spcAft>
                <a:spcPts val="0"/>
              </a:spcAft>
              <a:buFont typeface="Wingdings" panose="05000000000000000000" pitchFamily="2" charset="2"/>
              <a:buChar char=""/>
            </a:pP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effectLst/>
              <a:latin typeface="Calibri" panose="020F0502020204030204" pitchFamily="34" charset="0"/>
              <a:ea typeface="Calibri" panose="020F0502020204030204" pitchFamily="34" charset="0"/>
            </a:endParaRPr>
          </a:p>
        </p:txBody>
      </p:sp>
      <p:sp>
        <p:nvSpPr>
          <p:cNvPr id="8" name="Rectangle 7">
            <a:extLst>
              <a:ext uri="{FF2B5EF4-FFF2-40B4-BE49-F238E27FC236}">
                <a16:creationId xmlns:a16="http://schemas.microsoft.com/office/drawing/2014/main" id="{2C37EB33-D8B4-4E3B-948D-33E802E09B8B}"/>
              </a:ext>
            </a:extLst>
          </p:cNvPr>
          <p:cNvSpPr/>
          <p:nvPr/>
        </p:nvSpPr>
        <p:spPr>
          <a:xfrm>
            <a:off x="1297170" y="2167261"/>
            <a:ext cx="9214236" cy="1731243"/>
          </a:xfrm>
          <a:prstGeom prst="rect">
            <a:avLst/>
          </a:prstGeom>
        </p:spPr>
        <p:txBody>
          <a:bodyPr wrap="square">
            <a:spAutoFit/>
          </a:bodyPr>
          <a:lstStyle/>
          <a:p>
            <a:r>
              <a:rPr lang="en-GB" sz="1200" b="1" dirty="0">
                <a:latin typeface="Calibri" panose="020F0502020204030204" pitchFamily="34" charset="0"/>
                <a:ea typeface="Times New Roman" panose="02020603050405020304" pitchFamily="18" charset="0"/>
              </a:rPr>
              <a:t>5.3.2   Close UE test loop</a:t>
            </a:r>
            <a:endParaRPr lang="en-US" sz="1200" b="1" dirty="0">
              <a:latin typeface="Calibri" panose="020F0502020204030204" pitchFamily="34" charset="0"/>
              <a:ea typeface="Calibri" panose="020F0502020204030204" pitchFamily="34" charset="0"/>
            </a:endParaRPr>
          </a:p>
          <a:p>
            <a:r>
              <a:rPr lang="en-US" sz="1200" dirty="0">
                <a:latin typeface="Calibri" panose="020F0502020204030204" pitchFamily="34" charset="0"/>
                <a:ea typeface="Calibri" panose="020F0502020204030204" pitchFamily="34" charset="0"/>
              </a:rPr>
              <a:t>Same as TS 36.509 [6], subclause 5.4.2 with the following exceptions: </a:t>
            </a:r>
          </a:p>
          <a:p>
            <a:pPr marL="360680" marR="0" indent="-180340">
              <a:spcBef>
                <a:spcPts val="0"/>
              </a:spcBef>
              <a:spcAft>
                <a:spcPts val="900"/>
              </a:spcAft>
            </a:pPr>
            <a:r>
              <a:rPr lang="en-GB" sz="1200" dirty="0">
                <a:latin typeface="Times New Roman" panose="02020603050405020304" pitchFamily="18" charset="0"/>
                <a:ea typeface="Times New Roman" panose="02020603050405020304" pitchFamily="18" charset="0"/>
              </a:rPr>
              <a:t>-     where E-UTRA is mentioned the same applies for NR;</a:t>
            </a:r>
            <a:endParaRPr lang="en-US" sz="1200" dirty="0">
              <a:latin typeface="Times New Roman" panose="02020603050405020304" pitchFamily="18" charset="0"/>
              <a:ea typeface="Times New Roman" panose="02020603050405020304" pitchFamily="18" charset="0"/>
            </a:endParaRPr>
          </a:p>
          <a:p>
            <a:pPr marL="360680" marR="0" indent="-180340">
              <a:spcBef>
                <a:spcPts val="0"/>
              </a:spcBef>
              <a:spcAft>
                <a:spcPts val="900"/>
              </a:spcAft>
            </a:pPr>
            <a:r>
              <a:rPr lang="en-GB" sz="1200" dirty="0">
                <a:latin typeface="Times New Roman" panose="02020603050405020304" pitchFamily="18" charset="0"/>
                <a:ea typeface="Times New Roman" panose="02020603050405020304" pitchFamily="18" charset="0"/>
              </a:rPr>
              <a:t>-     the NB-IoT mode is out of the scope of the present specification</a:t>
            </a:r>
            <a:endParaRPr lang="en-US" sz="1200" dirty="0">
              <a:latin typeface="Times New Roman" panose="02020603050405020304" pitchFamily="18" charset="0"/>
              <a:ea typeface="Times New Roman" panose="02020603050405020304" pitchFamily="18" charset="0"/>
            </a:endParaRPr>
          </a:p>
          <a:p>
            <a:pPr marL="360680" marR="0" indent="-180340">
              <a:spcBef>
                <a:spcPts val="0"/>
              </a:spcBef>
              <a:spcAft>
                <a:spcPts val="900"/>
              </a:spcAft>
            </a:pPr>
            <a:r>
              <a:rPr lang="en-GB" sz="1200" dirty="0">
                <a:latin typeface="Times New Roman" panose="02020603050405020304" pitchFamily="18" charset="0"/>
                <a:ea typeface="Times New Roman" panose="02020603050405020304" pitchFamily="18" charset="0"/>
              </a:rPr>
              <a:t>-     where different UE test loop modes are mentioned only those applicable to 5GS should be taken into account (see subclause 5.3.4 for the applicable 5GS UE test loop modes).</a:t>
            </a:r>
            <a:endParaRPr lang="en-US" sz="1200" dirty="0">
              <a:latin typeface="Times New Roman" panose="02020603050405020304" pitchFamily="18" charset="0"/>
              <a:ea typeface="Times New Roman" panose="02020603050405020304" pitchFamily="18" charset="0"/>
            </a:endParaRPr>
          </a:p>
          <a:p>
            <a:pPr marL="360680" marR="0" indent="-180340">
              <a:spcBef>
                <a:spcPts val="0"/>
              </a:spcBef>
              <a:spcAft>
                <a:spcPts val="900"/>
              </a:spcAft>
            </a:pPr>
            <a:r>
              <a:rPr lang="en-GB" sz="1200" b="1" dirty="0">
                <a:latin typeface="Times New Roman" panose="02020603050405020304" pitchFamily="18" charset="0"/>
                <a:ea typeface="Times New Roman" panose="02020603050405020304" pitchFamily="18" charset="0"/>
              </a:rPr>
              <a:t>-     where EPS bearers are mentioned the same applies for 5GS QoS flows; and</a:t>
            </a:r>
            <a:endParaRPr lang="en-US" sz="1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0825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Summary of Multi PDU Session handling</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2C15735-D8F8-454C-8750-D264CE6408EB}"/>
              </a:ext>
            </a:extLst>
          </p:cNvPr>
          <p:cNvSpPr/>
          <p:nvPr/>
        </p:nvSpPr>
        <p:spPr>
          <a:xfrm>
            <a:off x="470033" y="1004604"/>
            <a:ext cx="10175596" cy="738664"/>
          </a:xfrm>
          <a:prstGeom prst="rect">
            <a:avLst/>
          </a:prstGeom>
        </p:spPr>
        <p:txBody>
          <a:bodyPr wrap="square">
            <a:spAutoFit/>
          </a:bodyPr>
          <a:lstStyle/>
          <a:p>
            <a:pPr marL="342900" marR="0" lvl="0" indent="-342900">
              <a:spcBef>
                <a:spcPts val="0"/>
              </a:spcBef>
              <a:spcAft>
                <a:spcPts val="0"/>
              </a:spcAft>
              <a:buFont typeface="Wingdings" panose="05000000000000000000" pitchFamily="2" charset="2"/>
              <a:buChar char=""/>
            </a:pP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effectLst/>
              <a:latin typeface="Calibri" panose="020F0502020204030204" pitchFamily="34" charset="0"/>
              <a:ea typeface="Calibri" panose="020F0502020204030204" pitchFamily="34" charset="0"/>
            </a:endParaRPr>
          </a:p>
        </p:txBody>
      </p:sp>
      <p:sp>
        <p:nvSpPr>
          <p:cNvPr id="7" name="TextBox 6">
            <a:extLst>
              <a:ext uri="{FF2B5EF4-FFF2-40B4-BE49-F238E27FC236}">
                <a16:creationId xmlns:a16="http://schemas.microsoft.com/office/drawing/2014/main" id="{4D3DC781-E1E6-4311-B5AC-09E77E73D404}"/>
              </a:ext>
            </a:extLst>
          </p:cNvPr>
          <p:cNvSpPr txBox="1"/>
          <p:nvPr/>
        </p:nvSpPr>
        <p:spPr>
          <a:xfrm>
            <a:off x="284472" y="1396045"/>
            <a:ext cx="11167300" cy="3367076"/>
          </a:xfrm>
          <a:prstGeom prst="rect">
            <a:avLst/>
          </a:prstGeom>
          <a:noFill/>
          <a:ln>
            <a:noFill/>
          </a:ln>
        </p:spPr>
        <p:txBody>
          <a:bodyPr wrap="square" lIns="137160" tIns="91440" rIns="0" bIns="91440" rtlCol="0">
            <a:spAutoFit/>
          </a:bodyPr>
          <a:lstStyle/>
          <a:p>
            <a:pPr marL="285750" indent="-285750" algn="l">
              <a:lnSpc>
                <a:spcPct val="95000"/>
              </a:lnSpc>
              <a:spcBef>
                <a:spcPts val="1200"/>
              </a:spcBef>
              <a:buFontTx/>
              <a:buChar char="-"/>
            </a:pPr>
            <a:r>
              <a:rPr lang="en-US" sz="1600" dirty="0">
                <a:solidFill>
                  <a:schemeClr val="tx1"/>
                </a:solidFill>
              </a:rPr>
              <a:t>US Usage setting (voice, data, none) is </a:t>
            </a:r>
            <a:r>
              <a:rPr lang="en-US" sz="1600" dirty="0"/>
              <a:t>handled</a:t>
            </a:r>
          </a:p>
          <a:p>
            <a:pPr marL="285750" indent="-285750" algn="l">
              <a:lnSpc>
                <a:spcPct val="95000"/>
              </a:lnSpc>
              <a:spcBef>
                <a:spcPts val="1200"/>
              </a:spcBef>
              <a:buFontTx/>
              <a:buChar char="-"/>
            </a:pPr>
            <a:r>
              <a:rPr lang="en-US" sz="1600" dirty="0">
                <a:solidFill>
                  <a:schemeClr val="tx1"/>
                </a:solidFill>
              </a:rPr>
              <a:t>UE Voice Capability may not have impact on RRC_IDLE or RRC_CONNECTED procedures. </a:t>
            </a:r>
            <a:r>
              <a:rPr lang="en-US" sz="1600" dirty="0"/>
              <a:t>New PICS will handle UE support of IMS voice for case when </a:t>
            </a:r>
            <a:r>
              <a:rPr lang="en-US" sz="1600" dirty="0" err="1"/>
              <a:t>VoNR</a:t>
            </a:r>
            <a:r>
              <a:rPr lang="en-US" sz="1600" dirty="0"/>
              <a:t> is not supported.</a:t>
            </a:r>
          </a:p>
          <a:p>
            <a:pPr marL="285750" indent="-285750" algn="l">
              <a:lnSpc>
                <a:spcPct val="95000"/>
              </a:lnSpc>
              <a:spcBef>
                <a:spcPts val="1200"/>
              </a:spcBef>
              <a:buFontTx/>
              <a:buChar char="-"/>
            </a:pPr>
            <a:r>
              <a:rPr lang="en-US" sz="1600" dirty="0"/>
              <a:t>Handling of multi PDU (various requirements) are all handled by dynamic procedure.</a:t>
            </a:r>
          </a:p>
          <a:p>
            <a:pPr marL="285750" indent="-285750" algn="l">
              <a:lnSpc>
                <a:spcPct val="95000"/>
              </a:lnSpc>
              <a:spcBef>
                <a:spcPts val="1200"/>
              </a:spcBef>
              <a:buFontTx/>
              <a:buChar char="-"/>
            </a:pPr>
            <a:r>
              <a:rPr lang="en-US" sz="1600" dirty="0"/>
              <a:t>Test loopback Modes do not need any change at this time</a:t>
            </a:r>
          </a:p>
          <a:p>
            <a:pPr marL="285750" indent="-285750" algn="l">
              <a:lnSpc>
                <a:spcPct val="95000"/>
              </a:lnSpc>
              <a:spcBef>
                <a:spcPts val="1200"/>
              </a:spcBef>
              <a:buFontTx/>
              <a:buChar char="-"/>
            </a:pPr>
            <a:r>
              <a:rPr lang="en-US" sz="1600" dirty="0" err="1">
                <a:solidFill>
                  <a:srgbClr val="FF0000"/>
                </a:solidFill>
              </a:rPr>
              <a:t>FoR</a:t>
            </a:r>
            <a:r>
              <a:rPr lang="en-US" sz="1600" dirty="0">
                <a:solidFill>
                  <a:srgbClr val="FF0000"/>
                </a:solidFill>
              </a:rPr>
              <a:t> bit handling is not accounted in preambles</a:t>
            </a:r>
          </a:p>
          <a:p>
            <a:pPr marL="285750" indent="-285750" algn="l">
              <a:lnSpc>
                <a:spcPct val="95000"/>
              </a:lnSpc>
              <a:spcBef>
                <a:spcPts val="1200"/>
              </a:spcBef>
              <a:buFontTx/>
              <a:buChar char="-"/>
            </a:pPr>
            <a:r>
              <a:rPr lang="en-US" sz="1600" dirty="0">
                <a:solidFill>
                  <a:srgbClr val="FF0000"/>
                </a:solidFill>
              </a:rPr>
              <a:t>IMS reg procedures and session establishment procedures needs to be updated</a:t>
            </a:r>
          </a:p>
          <a:p>
            <a:pPr marL="285750" indent="-285750" algn="l">
              <a:lnSpc>
                <a:spcPct val="95000"/>
              </a:lnSpc>
              <a:spcBef>
                <a:spcPts val="1200"/>
              </a:spcBef>
              <a:buFontTx/>
              <a:buChar char="-"/>
            </a:pPr>
            <a:endParaRPr lang="en-US" sz="1600" dirty="0"/>
          </a:p>
          <a:p>
            <a:pPr marL="285750" indent="-285750" algn="l">
              <a:lnSpc>
                <a:spcPct val="95000"/>
              </a:lnSpc>
              <a:spcBef>
                <a:spcPts val="1200"/>
              </a:spcBef>
              <a:buFontTx/>
              <a:buChar char="-"/>
            </a:pPr>
            <a:endParaRPr lang="en-US" sz="1600" dirty="0">
              <a:solidFill>
                <a:schemeClr val="tx1"/>
              </a:solidFill>
            </a:endParaRPr>
          </a:p>
        </p:txBody>
      </p:sp>
    </p:spTree>
    <p:extLst>
      <p:ext uri="{BB962C8B-B14F-4D97-AF65-F5344CB8AC3E}">
        <p14:creationId xmlns:p14="http://schemas.microsoft.com/office/powerpoint/2010/main" val="310097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Requirements for RF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Rectangle 2">
            <a:extLst>
              <a:ext uri="{FF2B5EF4-FFF2-40B4-BE49-F238E27FC236}">
                <a16:creationId xmlns:a16="http://schemas.microsoft.com/office/drawing/2014/main" id="{CDCC4C0E-182A-4C38-ACD3-8AFE6B7ABEAD}"/>
              </a:ext>
            </a:extLst>
          </p:cNvPr>
          <p:cNvSpPr>
            <a:spLocks noChangeArrowheads="1"/>
          </p:cNvSpPr>
          <p:nvPr/>
        </p:nvSpPr>
        <p:spPr bwMode="auto">
          <a:xfrm>
            <a:off x="-740228" y="44413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6" name="Picture 1" descr="image001">
            <a:extLst>
              <a:ext uri="{FF2B5EF4-FFF2-40B4-BE49-F238E27FC236}">
                <a16:creationId xmlns:a16="http://schemas.microsoft.com/office/drawing/2014/main" id="{F2C3AE77-8A51-40DD-9079-03D0D8E5F2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832" y="3494921"/>
            <a:ext cx="617220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C41ED446-659E-4601-A73E-11C05A7914B6}"/>
              </a:ext>
            </a:extLst>
          </p:cNvPr>
          <p:cNvSpPr txBox="1"/>
          <p:nvPr/>
        </p:nvSpPr>
        <p:spPr>
          <a:xfrm>
            <a:off x="835963" y="5568382"/>
            <a:ext cx="9821888" cy="1428083"/>
          </a:xfrm>
          <a:prstGeom prst="rect">
            <a:avLst/>
          </a:prstGeom>
          <a:noFill/>
          <a:ln>
            <a:noFill/>
          </a:ln>
        </p:spPr>
        <p:txBody>
          <a:bodyPr wrap="square" lIns="137160" tIns="91440" rIns="0" bIns="91440" rtlCol="0">
            <a:spAutoFit/>
          </a:bodyPr>
          <a:lstStyle/>
          <a:p>
            <a:pPr marL="285750" indent="-285750" algn="l">
              <a:lnSpc>
                <a:spcPct val="95000"/>
              </a:lnSpc>
              <a:spcBef>
                <a:spcPts val="1200"/>
              </a:spcBef>
              <a:buFont typeface="Wingdings" panose="05000000000000000000" pitchFamily="2" charset="2"/>
              <a:buChar char="§"/>
            </a:pPr>
            <a:r>
              <a:rPr lang="en-US" sz="1600" dirty="0">
                <a:solidFill>
                  <a:schemeClr val="tx1"/>
                </a:solidFill>
              </a:rPr>
              <a:t>Above may have worked for “combined attach” for LTE OR UE’s may not have even configured IMS PDN at all. Since PDN is part of the attach process, the test is run with essentially 1 PDN (non-IMS)</a:t>
            </a:r>
          </a:p>
          <a:p>
            <a:pPr marL="285750" indent="-285750" algn="l">
              <a:lnSpc>
                <a:spcPct val="95000"/>
              </a:lnSpc>
              <a:spcBef>
                <a:spcPts val="1200"/>
              </a:spcBef>
              <a:buFont typeface="Wingdings" panose="05000000000000000000" pitchFamily="2" charset="2"/>
              <a:buChar char="§"/>
            </a:pPr>
            <a:r>
              <a:rPr lang="en-US" sz="1600" dirty="0"/>
              <a:t>“Activate Test Mode” enables the suppressing of user plane data for 1 PDU (non-IMS).</a:t>
            </a:r>
          </a:p>
          <a:p>
            <a:pPr marL="285750" indent="-285750" algn="l">
              <a:lnSpc>
                <a:spcPct val="95000"/>
              </a:lnSpc>
              <a:spcBef>
                <a:spcPts val="1200"/>
              </a:spcBef>
              <a:buFont typeface="Wingdings" panose="05000000000000000000" pitchFamily="2" charset="2"/>
              <a:buChar char="§"/>
            </a:pPr>
            <a:endParaRPr lang="en-US" sz="1600" dirty="0">
              <a:solidFill>
                <a:schemeClr val="tx1"/>
              </a:solidFill>
            </a:endParaRPr>
          </a:p>
        </p:txBody>
      </p:sp>
      <p:sp>
        <p:nvSpPr>
          <p:cNvPr id="9" name="TextBox 8">
            <a:extLst>
              <a:ext uri="{FF2B5EF4-FFF2-40B4-BE49-F238E27FC236}">
                <a16:creationId xmlns:a16="http://schemas.microsoft.com/office/drawing/2014/main" id="{6810250B-8A36-4A8D-AD59-CB004ACA09A9}"/>
              </a:ext>
            </a:extLst>
          </p:cNvPr>
          <p:cNvSpPr txBox="1"/>
          <p:nvPr/>
        </p:nvSpPr>
        <p:spPr>
          <a:xfrm>
            <a:off x="894686" y="1032776"/>
            <a:ext cx="9763165" cy="2911566"/>
          </a:xfrm>
          <a:prstGeom prst="rect">
            <a:avLst/>
          </a:prstGeom>
          <a:noFill/>
          <a:ln>
            <a:noFill/>
          </a:ln>
        </p:spPr>
        <p:txBody>
          <a:bodyPr wrap="square" lIns="137160" tIns="91440" rIns="0" bIns="91440" rtlCol="0">
            <a:spAutoFit/>
          </a:bodyPr>
          <a:lstStyle/>
          <a:p>
            <a:r>
              <a:rPr lang="en-US" sz="1600" b="1" u="sng" dirty="0"/>
              <a:t>RF Test Requirement related to signaling </a:t>
            </a:r>
            <a:r>
              <a:rPr lang="en-US" sz="1600" dirty="0"/>
              <a:t>– </a:t>
            </a:r>
          </a:p>
          <a:p>
            <a:r>
              <a:rPr lang="en-US" sz="1600" dirty="0"/>
              <a:t> </a:t>
            </a:r>
          </a:p>
          <a:p>
            <a:pPr marL="742950" lvl="1" indent="-285750">
              <a:buFont typeface="Wingdings" panose="05000000000000000000" pitchFamily="2" charset="2"/>
              <a:buChar char="ü"/>
            </a:pPr>
            <a:r>
              <a:rPr lang="en-US" sz="1600" dirty="0"/>
              <a:t>Do not allow IMS PDU session or signaling related to IMS PDU session</a:t>
            </a:r>
          </a:p>
          <a:p>
            <a:pPr marL="742950" lvl="1" indent="-285750">
              <a:buFont typeface="Wingdings" panose="05000000000000000000" pitchFamily="2" charset="2"/>
              <a:buChar char="ü"/>
            </a:pPr>
            <a:r>
              <a:rPr lang="en-US" sz="1600" dirty="0"/>
              <a:t>Do not allow any data activity from any other PDU session (ex- Internet)</a:t>
            </a:r>
          </a:p>
          <a:p>
            <a:pPr marL="742950" lvl="1" indent="-285750">
              <a:buFont typeface="Wingdings" panose="05000000000000000000" pitchFamily="2" charset="2"/>
              <a:buChar char="ü"/>
            </a:pPr>
            <a:r>
              <a:rPr lang="en-US" sz="1600" dirty="0"/>
              <a:t>The outcome of the test is not dependent on no. of PDU session configured.</a:t>
            </a:r>
          </a:p>
          <a:p>
            <a:pPr marL="742950" lvl="1" indent="-285750">
              <a:buFont typeface="Wingdings" panose="05000000000000000000" pitchFamily="2" charset="2"/>
              <a:buChar char="ü"/>
            </a:pPr>
            <a:endParaRPr lang="en-US" sz="1600" dirty="0"/>
          </a:p>
          <a:p>
            <a:r>
              <a:rPr lang="en-US" sz="1600" b="1" u="sng" dirty="0"/>
              <a:t>Handling of above Requirement in LTE</a:t>
            </a:r>
          </a:p>
          <a:p>
            <a:endParaRPr lang="en-US" sz="2000" dirty="0"/>
          </a:p>
          <a:p>
            <a:pPr marL="285750" indent="-285750">
              <a:buFont typeface="Arial" panose="020B0604020202020204" pitchFamily="34" charset="0"/>
              <a:buChar char="•"/>
            </a:pPr>
            <a:r>
              <a:rPr lang="en-US" sz="1600" dirty="0"/>
              <a:t>In LTE, RF tests indicated no VOPS allowed based on the </a:t>
            </a:r>
            <a:r>
              <a:rPr lang="en-US" sz="1600" dirty="0" err="1"/>
              <a:t>pc_Disable_E-UTRA_NOIMSVoIP</a:t>
            </a:r>
            <a:endParaRPr lang="en-US" sz="1600" dirty="0"/>
          </a:p>
          <a:p>
            <a:pPr algn="l">
              <a:lnSpc>
                <a:spcPct val="95000"/>
              </a:lnSpc>
              <a:spcBef>
                <a:spcPts val="1200"/>
              </a:spcBef>
            </a:pPr>
            <a:endParaRPr lang="en-US" sz="1600" dirty="0">
              <a:solidFill>
                <a:schemeClr val="tx1"/>
              </a:solidFill>
            </a:endParaRPr>
          </a:p>
        </p:txBody>
      </p:sp>
    </p:spTree>
    <p:extLst>
      <p:ext uri="{BB962C8B-B14F-4D97-AF65-F5344CB8AC3E}">
        <p14:creationId xmlns:p14="http://schemas.microsoft.com/office/powerpoint/2010/main" val="662090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Requirements for RF – 5GC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Rectangle 2">
            <a:extLst>
              <a:ext uri="{FF2B5EF4-FFF2-40B4-BE49-F238E27FC236}">
                <a16:creationId xmlns:a16="http://schemas.microsoft.com/office/drawing/2014/main" id="{CDCC4C0E-182A-4C38-ACD3-8AFE6B7ABEAD}"/>
              </a:ext>
            </a:extLst>
          </p:cNvPr>
          <p:cNvSpPr>
            <a:spLocks noChangeArrowheads="1"/>
          </p:cNvSpPr>
          <p:nvPr/>
        </p:nvSpPr>
        <p:spPr bwMode="auto">
          <a:xfrm>
            <a:off x="-740228" y="44413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extBox 13">
            <a:extLst>
              <a:ext uri="{FF2B5EF4-FFF2-40B4-BE49-F238E27FC236}">
                <a16:creationId xmlns:a16="http://schemas.microsoft.com/office/drawing/2014/main" id="{C41ED446-659E-4601-A73E-11C05A7914B6}"/>
              </a:ext>
            </a:extLst>
          </p:cNvPr>
          <p:cNvSpPr txBox="1"/>
          <p:nvPr/>
        </p:nvSpPr>
        <p:spPr>
          <a:xfrm>
            <a:off x="284472" y="1396045"/>
            <a:ext cx="11167300" cy="4228850"/>
          </a:xfrm>
          <a:prstGeom prst="rect">
            <a:avLst/>
          </a:prstGeom>
          <a:noFill/>
          <a:ln>
            <a:noFill/>
          </a:ln>
        </p:spPr>
        <p:txBody>
          <a:bodyPr wrap="square" lIns="137160" tIns="91440" rIns="0" bIns="91440" rtlCol="0">
            <a:spAutoFit/>
          </a:bodyPr>
          <a:lstStyle/>
          <a:p>
            <a:pPr marL="285750" indent="-285750" algn="l">
              <a:lnSpc>
                <a:spcPct val="95000"/>
              </a:lnSpc>
              <a:spcBef>
                <a:spcPts val="1200"/>
              </a:spcBef>
              <a:buFontTx/>
              <a:buChar char="-"/>
            </a:pPr>
            <a:r>
              <a:rPr lang="en-US" sz="1600" dirty="0">
                <a:solidFill>
                  <a:schemeClr val="tx1"/>
                </a:solidFill>
              </a:rPr>
              <a:t>Same requirements as LTE (Slide-7) are required for 5GC as well. However the solution of NW indicating no VOPS will not work, allowing VOPS for IMS UE’s might also not work, based on below –</a:t>
            </a:r>
          </a:p>
          <a:p>
            <a:pPr marL="742950" lvl="1" indent="-285750">
              <a:lnSpc>
                <a:spcPct val="95000"/>
              </a:lnSpc>
              <a:spcBef>
                <a:spcPts val="1200"/>
              </a:spcBef>
              <a:buFontTx/>
              <a:buChar char="-"/>
            </a:pPr>
            <a:r>
              <a:rPr lang="en-US" sz="1600" dirty="0"/>
              <a:t>a </a:t>
            </a:r>
            <a:r>
              <a:rPr lang="en-US" sz="1600" b="1" i="1" dirty="0"/>
              <a:t>typical</a:t>
            </a:r>
            <a:r>
              <a:rPr lang="en-US" sz="1600" dirty="0"/>
              <a:t> 5G UE, will set the UE Usage setting to “voice centric” as it will support some form of IMS voice (</a:t>
            </a:r>
            <a:r>
              <a:rPr lang="en-US" sz="1600" b="1" dirty="0"/>
              <a:t>From TS 24.501 cl 4.3.1 and cl 8.2.6.14)</a:t>
            </a:r>
          </a:p>
          <a:p>
            <a:pPr marL="742950" lvl="1" indent="-285750">
              <a:lnSpc>
                <a:spcPct val="95000"/>
              </a:lnSpc>
              <a:spcBef>
                <a:spcPts val="1200"/>
              </a:spcBef>
              <a:buFontTx/>
              <a:buChar char="-"/>
            </a:pPr>
            <a:r>
              <a:rPr lang="en-US" sz="1600" dirty="0"/>
              <a:t>If we set VOPS=0, from NW side, then as per TS 24.501 cl 4.3.2, we are creating the condition when “IMS voice is not available over 3GPP access”, as such, the outcome of this situation will be – “</a:t>
            </a:r>
            <a:r>
              <a:rPr lang="en-US" sz="1600" dirty="0">
                <a:solidFill>
                  <a:srgbClr val="FF0000"/>
                </a:solidFill>
              </a:rPr>
              <a:t>the UE may disable the N1 mode capability for 3GPP access</a:t>
            </a:r>
            <a:r>
              <a:rPr lang="en-US" sz="1600" dirty="0"/>
              <a:t>”. </a:t>
            </a:r>
          </a:p>
          <a:p>
            <a:pPr marL="742950" lvl="1" indent="-285750">
              <a:lnSpc>
                <a:spcPct val="95000"/>
              </a:lnSpc>
              <a:spcBef>
                <a:spcPts val="1200"/>
              </a:spcBef>
              <a:buFontTx/>
              <a:buChar char="-"/>
            </a:pPr>
            <a:r>
              <a:rPr lang="en-US" sz="1600" dirty="0"/>
              <a:t>If we set VOPS=1 and if IMS PDU is allowed and the “Activate Test Mode” is ON. IMS Reg from UE will be suppresses in this case. However, given the long test duration of RF tests, it is likely that the timer associated with attempting successfully IMS Reg will expire thus again resulting in “IMS voice is not available over 3GPP access” and the outcome - “</a:t>
            </a:r>
            <a:r>
              <a:rPr lang="en-US" sz="1600" dirty="0">
                <a:solidFill>
                  <a:srgbClr val="FF0000"/>
                </a:solidFill>
              </a:rPr>
              <a:t>the UE may disable the N1 mode capability for 3GPP access</a:t>
            </a:r>
            <a:r>
              <a:rPr lang="en-US" sz="1600" dirty="0"/>
              <a:t>”. TS 24.501 cl 4.3.2</a:t>
            </a:r>
          </a:p>
          <a:p>
            <a:pPr marL="285750" indent="-285750" algn="l">
              <a:lnSpc>
                <a:spcPct val="95000"/>
              </a:lnSpc>
              <a:spcBef>
                <a:spcPts val="1200"/>
              </a:spcBef>
              <a:buFontTx/>
              <a:buChar char="-"/>
            </a:pPr>
            <a:endParaRPr lang="en-US" sz="1600" dirty="0">
              <a:solidFill>
                <a:schemeClr val="tx1"/>
              </a:solidFill>
            </a:endParaRPr>
          </a:p>
          <a:p>
            <a:pPr marL="285750" indent="-285750" algn="l">
              <a:lnSpc>
                <a:spcPct val="95000"/>
              </a:lnSpc>
              <a:spcBef>
                <a:spcPts val="1200"/>
              </a:spcBef>
              <a:buFontTx/>
              <a:buChar char="-"/>
            </a:pPr>
            <a:r>
              <a:rPr lang="en-US" sz="1600" dirty="0">
                <a:solidFill>
                  <a:schemeClr val="tx1"/>
                </a:solidFill>
              </a:rPr>
              <a:t>Thus, the cleanest way to execute RF tests for 5GC capable UE’s will be to not even configure IMS and set some additional “appropriate setting” as such UE stays on NR</a:t>
            </a:r>
          </a:p>
        </p:txBody>
      </p:sp>
    </p:spTree>
    <p:extLst>
      <p:ext uri="{BB962C8B-B14F-4D97-AF65-F5344CB8AC3E}">
        <p14:creationId xmlns:p14="http://schemas.microsoft.com/office/powerpoint/2010/main" val="2681786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Proposal for executing RF tests – 5GC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Rectangle 2">
            <a:extLst>
              <a:ext uri="{FF2B5EF4-FFF2-40B4-BE49-F238E27FC236}">
                <a16:creationId xmlns:a16="http://schemas.microsoft.com/office/drawing/2014/main" id="{CDCC4C0E-182A-4C38-ACD3-8AFE6B7ABEAD}"/>
              </a:ext>
            </a:extLst>
          </p:cNvPr>
          <p:cNvSpPr>
            <a:spLocks noChangeArrowheads="1"/>
          </p:cNvSpPr>
          <p:nvPr/>
        </p:nvSpPr>
        <p:spPr bwMode="auto">
          <a:xfrm>
            <a:off x="-740228" y="44413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extBox 13">
            <a:extLst>
              <a:ext uri="{FF2B5EF4-FFF2-40B4-BE49-F238E27FC236}">
                <a16:creationId xmlns:a16="http://schemas.microsoft.com/office/drawing/2014/main" id="{C41ED446-659E-4601-A73E-11C05A7914B6}"/>
              </a:ext>
            </a:extLst>
          </p:cNvPr>
          <p:cNvSpPr txBox="1"/>
          <p:nvPr/>
        </p:nvSpPr>
        <p:spPr>
          <a:xfrm>
            <a:off x="472173" y="1129332"/>
            <a:ext cx="11202619" cy="5379934"/>
          </a:xfrm>
          <a:prstGeom prst="rect">
            <a:avLst/>
          </a:prstGeom>
          <a:noFill/>
          <a:ln>
            <a:noFill/>
          </a:ln>
        </p:spPr>
        <p:txBody>
          <a:bodyPr wrap="square" lIns="137160" tIns="91440" rIns="0" bIns="91440" rtlCol="0">
            <a:spAutoFit/>
          </a:bodyPr>
          <a:lstStyle/>
          <a:p>
            <a:r>
              <a:rPr lang="en-US" b="1" u="sng" dirty="0"/>
              <a:t>Proposal -1 </a:t>
            </a:r>
            <a:endParaRPr lang="en-US" dirty="0"/>
          </a:p>
          <a:p>
            <a:endParaRPr lang="en-US" dirty="0"/>
          </a:p>
          <a:p>
            <a:r>
              <a:rPr lang="en-US" b="1" dirty="0"/>
              <a:t>UE’s to be configured with 1 PDU session (non-IMS) </a:t>
            </a:r>
            <a:r>
              <a:rPr lang="en-US" dirty="0"/>
              <a:t>with “</a:t>
            </a:r>
            <a:r>
              <a:rPr lang="en-US" b="1" i="1" dirty="0"/>
              <a:t>appropriate settings</a:t>
            </a:r>
            <a:r>
              <a:rPr lang="en-US" dirty="0"/>
              <a:t>” to ensure that UE stays on NR after running RRC_CONNECTED or RRC_IDLE procedures from TS 38.508-1, 5GC NR preambles can handle any UE configuration and such this UE type (for ex – 1 internet PDU only), will be handled gracefully.</a:t>
            </a:r>
          </a:p>
          <a:p>
            <a:endParaRPr lang="en-US" dirty="0"/>
          </a:p>
          <a:p>
            <a:r>
              <a:rPr lang="en-US" dirty="0"/>
              <a:t>Some more details on “appropriate setting” could be – </a:t>
            </a:r>
          </a:p>
          <a:p>
            <a:pPr marL="742950" lvl="1" indent="-285750">
              <a:buFont typeface="Arial" panose="020B0604020202020204" pitchFamily="34" charset="0"/>
              <a:buChar char="•"/>
            </a:pPr>
            <a:endParaRPr lang="en-US" sz="1400" dirty="0"/>
          </a:p>
          <a:p>
            <a:pPr marL="742950" lvl="1" indent="-285750">
              <a:buFont typeface="Arial" panose="020B0604020202020204" pitchFamily="34" charset="0"/>
              <a:buChar char="•"/>
            </a:pPr>
            <a:r>
              <a:rPr lang="en-US" sz="1400" dirty="0"/>
              <a:t>UE Usage Setting – set to “Data Centric”</a:t>
            </a:r>
          </a:p>
          <a:p>
            <a:pPr marL="742950" lvl="1" indent="-285750">
              <a:buFont typeface="Arial" panose="020B0604020202020204" pitchFamily="34" charset="0"/>
              <a:buChar char="•"/>
            </a:pPr>
            <a:r>
              <a:rPr lang="en-US" sz="1400" dirty="0"/>
              <a:t>Disable IMS in UE</a:t>
            </a:r>
          </a:p>
          <a:p>
            <a:pPr marL="742950" lvl="1" indent="-285750">
              <a:buFont typeface="Arial" panose="020B0604020202020204" pitchFamily="34" charset="0"/>
              <a:buChar char="•"/>
            </a:pPr>
            <a:r>
              <a:rPr lang="en-US" sz="1400" dirty="0"/>
              <a:t>Allow\Configure Internet PDU or any other non-IMS PDU session only</a:t>
            </a:r>
          </a:p>
          <a:p>
            <a:pPr marL="742950" lvl="1" indent="-285750">
              <a:buFont typeface="Arial" panose="020B0604020202020204" pitchFamily="34" charset="0"/>
              <a:buChar char="•"/>
            </a:pPr>
            <a:r>
              <a:rPr lang="en-US" sz="1400" dirty="0"/>
              <a:t>NW will set VOPS indication in REGISTRATION ACCEPT as “1”. As such signaling preambles will have no issues and this will be ignored by UE (Proposal-1).</a:t>
            </a:r>
          </a:p>
          <a:p>
            <a:pPr marL="742950" lvl="1" indent="-285750">
              <a:buFont typeface="Arial" panose="020B0604020202020204" pitchFamily="34" charset="0"/>
              <a:buChar char="•"/>
            </a:pPr>
            <a:r>
              <a:rPr lang="en-US" sz="1400" dirty="0"/>
              <a:t>Possibly, also ensure SMS settings will not cause unexpected domain selection.</a:t>
            </a:r>
          </a:p>
          <a:p>
            <a:pPr>
              <a:lnSpc>
                <a:spcPct val="95000"/>
              </a:lnSpc>
              <a:spcBef>
                <a:spcPts val="1200"/>
              </a:spcBef>
            </a:pPr>
            <a:r>
              <a:rPr lang="en-US" b="1" u="sng" dirty="0"/>
              <a:t>Proposal -2</a:t>
            </a:r>
            <a:endParaRPr lang="en-US" dirty="0"/>
          </a:p>
          <a:p>
            <a:pPr>
              <a:lnSpc>
                <a:spcPct val="95000"/>
              </a:lnSpc>
              <a:spcBef>
                <a:spcPts val="1200"/>
              </a:spcBef>
            </a:pPr>
            <a:r>
              <a:rPr lang="en-US" b="1" dirty="0"/>
              <a:t>Test Mode Shall be ON (</a:t>
            </a:r>
            <a:r>
              <a:rPr lang="en-US" b="1" dirty="0" err="1"/>
              <a:t>i.e</a:t>
            </a:r>
            <a:r>
              <a:rPr lang="en-US" b="1" dirty="0"/>
              <a:t> Activate Test Mode) for all RF tests</a:t>
            </a:r>
            <a:r>
              <a:rPr lang="en-US" dirty="0"/>
              <a:t>, this will ensure that user data signaling is suppressed. For ex – if Internet PDU is established, then all the data coming from various applications (for ex – smartphones mobile data)</a:t>
            </a:r>
          </a:p>
          <a:p>
            <a:pPr algn="l">
              <a:lnSpc>
                <a:spcPct val="95000"/>
              </a:lnSpc>
              <a:spcBef>
                <a:spcPts val="1200"/>
              </a:spcBef>
            </a:pPr>
            <a:endParaRPr lang="en-US" sz="1600" dirty="0">
              <a:solidFill>
                <a:schemeClr val="tx1"/>
              </a:solidFill>
            </a:endParaRPr>
          </a:p>
        </p:txBody>
      </p:sp>
    </p:spTree>
    <p:extLst>
      <p:ext uri="{BB962C8B-B14F-4D97-AF65-F5344CB8AC3E}">
        <p14:creationId xmlns:p14="http://schemas.microsoft.com/office/powerpoint/2010/main" val="72344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2957</TotalTime>
  <Words>959</Words>
  <Application>Microsoft Office PowerPoint</Application>
  <PresentationFormat>Widescreen</PresentationFormat>
  <Paragraphs>170</Paragraphs>
  <Slides>11</Slides>
  <Notes>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11</vt:i4>
      </vt:variant>
    </vt:vector>
  </HeadingPairs>
  <TitlesOfParts>
    <vt:vector size="24" baseType="lpstr">
      <vt:lpstr>Arial</vt:lpstr>
      <vt:lpstr>Calibre Regular</vt:lpstr>
      <vt:lpstr>Calibri</vt:lpstr>
      <vt:lpstr>Century Gothic</vt:lpstr>
      <vt:lpstr>Courier New</vt:lpstr>
      <vt:lpstr>Microsoft Sans Serif</vt:lpstr>
      <vt:lpstr>Qualcomm Office Bold</vt:lpstr>
      <vt:lpstr>Qualcomm Office Regular</vt:lpstr>
      <vt:lpstr>Qualcomm Regular</vt:lpstr>
      <vt:lpstr>Times New Roman</vt:lpstr>
      <vt:lpstr>Wingdings</vt:lpstr>
      <vt:lpstr>Qualcomm</vt:lpstr>
      <vt:lpstr>QualcommPPT_temp_internalonly_100713</vt:lpstr>
      <vt:lpstr>Multi PDU Session and IMS in SA Option-2  Athens, Greece, RAN5#82</vt:lpstr>
      <vt:lpstr>Background</vt:lpstr>
      <vt:lpstr>Issues\Solutions &amp; Observation</vt:lpstr>
      <vt:lpstr>Issues\Solutions &amp; Observation</vt:lpstr>
      <vt:lpstr>Issues\Solutions &amp; Observation</vt:lpstr>
      <vt:lpstr>Summary of Multi PDU Session handling</vt:lpstr>
      <vt:lpstr>Requirements for RF </vt:lpstr>
      <vt:lpstr>Requirements for RF – 5GC </vt:lpstr>
      <vt:lpstr>Proposal for executing RF tests – 5GC </vt:lpstr>
      <vt:lpstr>Way Forward for Proposal 1,2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Yogesh Tugnawat</dc:creator>
  <cp:lastModifiedBy>Yogesh Tugnawat</cp:lastModifiedBy>
  <cp:revision>89</cp:revision>
  <dcterms:created xsi:type="dcterms:W3CDTF">2018-02-14T19:02:51Z</dcterms:created>
  <dcterms:modified xsi:type="dcterms:W3CDTF">2019-02-25T15:15:23Z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-1072737491</vt:i4>
  </property>
  <property fmtid="{D5CDD505-2E9C-101B-9397-08002B2CF9AE}" pid="4" name="_EmailSubject">
    <vt:lpwstr>Review Sprint 5G Test Strategy - Internal-2</vt:lpwstr>
  </property>
  <property fmtid="{D5CDD505-2E9C-101B-9397-08002B2CF9AE}" pid="5" name="_AuthorEmail">
    <vt:lpwstr>vmarwah@qti.qualcomm.com</vt:lpwstr>
  </property>
  <property fmtid="{D5CDD505-2E9C-101B-9397-08002B2CF9AE}" pid="6" name="_AuthorEmailDisplayName">
    <vt:lpwstr>Vijay Marwah</vt:lpwstr>
  </property>
  <property fmtid="{D5CDD505-2E9C-101B-9397-08002B2CF9AE}" pid="7" name="_PreviousAdHocReviewCycleID">
    <vt:i4>-1243511628</vt:i4>
  </property>
</Properties>
</file>