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6" r:id="rId5"/>
    <p:sldId id="269" r:id="rId6"/>
    <p:sldId id="274" r:id="rId7"/>
    <p:sldId id="270" r:id="rId8"/>
    <p:sldId id="271" r:id="rId9"/>
    <p:sldId id="273" r:id="rId10"/>
    <p:sldId id="275" r:id="rId11"/>
    <p:sldId id="276" r:id="rId12"/>
    <p:sldId id="278" r:id="rId13"/>
    <p:sldId id="263" r:id="rId14"/>
    <p:sldId id="266" r:id="rId15"/>
    <p:sldId id="277" r:id="rId16"/>
    <p:sldId id="267" r:id="rId17"/>
    <p:sldId id="265" r:id="rId18"/>
    <p:sldId id="279" r:id="rId19"/>
    <p:sldId id="268" r:id="rId20"/>
    <p:sldId id="27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4" d="100"/>
          <a:sy n="154" d="100"/>
        </p:scale>
        <p:origin x="2000" y="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rsten Hertel" userId="5fa40fbe-6787-4208-8551-db92c4e538ea" providerId="ADAL" clId="{AB5F3ACC-48E2-49E2-86EC-F2D452432F42}"/>
    <pc:docChg chg="undo custSel modSld">
      <pc:chgData name="Thorsten Hertel" userId="5fa40fbe-6787-4208-8551-db92c4e538ea" providerId="ADAL" clId="{AB5F3ACC-48E2-49E2-86EC-F2D452432F42}" dt="2019-02-15T22:26:32.723" v="83" actId="20577"/>
      <pc:docMkLst>
        <pc:docMk/>
      </pc:docMkLst>
      <pc:sldChg chg="modSp">
        <pc:chgData name="Thorsten Hertel" userId="5fa40fbe-6787-4208-8551-db92c4e538ea" providerId="ADAL" clId="{AB5F3ACC-48E2-49E2-86EC-F2D452432F42}" dt="2019-02-15T22:22:56.159" v="53" actId="20577"/>
        <pc:sldMkLst>
          <pc:docMk/>
          <pc:sldMk cId="2817078761" sldId="263"/>
        </pc:sldMkLst>
        <pc:spChg chg="mod">
          <ac:chgData name="Thorsten Hertel" userId="5fa40fbe-6787-4208-8551-db92c4e538ea" providerId="ADAL" clId="{AB5F3ACC-48E2-49E2-86EC-F2D452432F42}" dt="2019-02-15T22:22:56.159" v="53" actId="20577"/>
          <ac:spMkLst>
            <pc:docMk/>
            <pc:sldMk cId="2817078761" sldId="263"/>
            <ac:spMk id="3" creationId="{3DF5C3ED-CDEF-4207-A976-BEB642180A7D}"/>
          </ac:spMkLst>
        </pc:spChg>
      </pc:sldChg>
      <pc:sldChg chg="modSp">
        <pc:chgData name="Thorsten Hertel" userId="5fa40fbe-6787-4208-8551-db92c4e538ea" providerId="ADAL" clId="{AB5F3ACC-48E2-49E2-86EC-F2D452432F42}" dt="2019-02-15T22:24:43.561" v="79" actId="20577"/>
        <pc:sldMkLst>
          <pc:docMk/>
          <pc:sldMk cId="2371348284" sldId="267"/>
        </pc:sldMkLst>
        <pc:spChg chg="mod">
          <ac:chgData name="Thorsten Hertel" userId="5fa40fbe-6787-4208-8551-db92c4e538ea" providerId="ADAL" clId="{AB5F3ACC-48E2-49E2-86EC-F2D452432F42}" dt="2019-02-15T22:24:35.057" v="75" actId="20577"/>
          <ac:spMkLst>
            <pc:docMk/>
            <pc:sldMk cId="2371348284" sldId="267"/>
            <ac:spMk id="2" creationId="{62469779-5905-433A-A73A-29323C4A6736}"/>
          </ac:spMkLst>
        </pc:spChg>
        <pc:spChg chg="mod">
          <ac:chgData name="Thorsten Hertel" userId="5fa40fbe-6787-4208-8551-db92c4e538ea" providerId="ADAL" clId="{AB5F3ACC-48E2-49E2-86EC-F2D452432F42}" dt="2019-02-15T22:24:43.561" v="79" actId="20577"/>
          <ac:spMkLst>
            <pc:docMk/>
            <pc:sldMk cId="2371348284" sldId="267"/>
            <ac:spMk id="3" creationId="{700E4942-0F3D-43D6-99A8-AEB59B42DA06}"/>
          </ac:spMkLst>
        </pc:spChg>
      </pc:sldChg>
      <pc:sldChg chg="addSp modSp">
        <pc:chgData name="Thorsten Hertel" userId="5fa40fbe-6787-4208-8551-db92c4e538ea" providerId="ADAL" clId="{AB5F3ACC-48E2-49E2-86EC-F2D452432F42}" dt="2019-02-15T22:19:43.033" v="16" actId="14734"/>
        <pc:sldMkLst>
          <pc:docMk/>
          <pc:sldMk cId="3955829384" sldId="274"/>
        </pc:sldMkLst>
        <pc:spChg chg="mod">
          <ac:chgData name="Thorsten Hertel" userId="5fa40fbe-6787-4208-8551-db92c4e538ea" providerId="ADAL" clId="{AB5F3ACC-48E2-49E2-86EC-F2D452432F42}" dt="2019-02-15T22:18:49.117" v="11" actId="14100"/>
          <ac:spMkLst>
            <pc:docMk/>
            <pc:sldMk cId="3955829384" sldId="274"/>
            <ac:spMk id="6" creationId="{5D002A5B-725B-4A46-B90E-9633E2C34933}"/>
          </ac:spMkLst>
        </pc:spChg>
        <pc:spChg chg="add mod">
          <ac:chgData name="Thorsten Hertel" userId="5fa40fbe-6787-4208-8551-db92c4e538ea" providerId="ADAL" clId="{AB5F3ACC-48E2-49E2-86EC-F2D452432F42}" dt="2019-02-15T22:18:59.011" v="13" actId="1076"/>
          <ac:spMkLst>
            <pc:docMk/>
            <pc:sldMk cId="3955829384" sldId="274"/>
            <ac:spMk id="8" creationId="{EF5CC665-071D-418E-8BF7-6F33A8E4FBA2}"/>
          </ac:spMkLst>
        </pc:spChg>
        <pc:graphicFrameChg chg="modGraphic">
          <ac:chgData name="Thorsten Hertel" userId="5fa40fbe-6787-4208-8551-db92c4e538ea" providerId="ADAL" clId="{AB5F3ACC-48E2-49E2-86EC-F2D452432F42}" dt="2019-02-15T22:19:43.033" v="16" actId="14734"/>
          <ac:graphicFrameMkLst>
            <pc:docMk/>
            <pc:sldMk cId="3955829384" sldId="274"/>
            <ac:graphicFrameMk id="5" creationId="{727D1504-4239-4748-BBEF-FA9EE388A3F1}"/>
          </ac:graphicFrameMkLst>
        </pc:graphicFrameChg>
      </pc:sldChg>
      <pc:sldChg chg="addSp modSp">
        <pc:chgData name="Thorsten Hertel" userId="5fa40fbe-6787-4208-8551-db92c4e538ea" providerId="ADAL" clId="{AB5F3ACC-48E2-49E2-86EC-F2D452432F42}" dt="2019-02-15T22:21:12.318" v="21" actId="1076"/>
        <pc:sldMkLst>
          <pc:docMk/>
          <pc:sldMk cId="878038382" sldId="276"/>
        </pc:sldMkLst>
        <pc:spChg chg="mod">
          <ac:chgData name="Thorsten Hertel" userId="5fa40fbe-6787-4208-8551-db92c4e538ea" providerId="ADAL" clId="{AB5F3ACC-48E2-49E2-86EC-F2D452432F42}" dt="2019-02-15T22:18:23.001" v="7" actId="20577"/>
          <ac:spMkLst>
            <pc:docMk/>
            <pc:sldMk cId="878038382" sldId="276"/>
            <ac:spMk id="2" creationId="{5E4A8759-73CC-483F-9FAF-FD063804953E}"/>
          </ac:spMkLst>
        </pc:spChg>
        <pc:spChg chg="mod">
          <ac:chgData name="Thorsten Hertel" userId="5fa40fbe-6787-4208-8551-db92c4e538ea" providerId="ADAL" clId="{AB5F3ACC-48E2-49E2-86EC-F2D452432F42}" dt="2019-02-15T22:21:02.649" v="20" actId="27636"/>
          <ac:spMkLst>
            <pc:docMk/>
            <pc:sldMk cId="878038382" sldId="276"/>
            <ac:spMk id="3" creationId="{EA9703E5-5CFF-45F1-95AB-9F844E78B1AF}"/>
          </ac:spMkLst>
        </pc:spChg>
        <pc:spChg chg="add mod">
          <ac:chgData name="Thorsten Hertel" userId="5fa40fbe-6787-4208-8551-db92c4e538ea" providerId="ADAL" clId="{AB5F3ACC-48E2-49E2-86EC-F2D452432F42}" dt="2019-02-15T22:21:12.318" v="21" actId="1076"/>
          <ac:spMkLst>
            <pc:docMk/>
            <pc:sldMk cId="878038382" sldId="276"/>
            <ac:spMk id="4" creationId="{7371401B-C77E-4581-BA00-C4CCE0B3D550}"/>
          </ac:spMkLst>
        </pc:spChg>
        <pc:spChg chg="add mod">
          <ac:chgData name="Thorsten Hertel" userId="5fa40fbe-6787-4208-8551-db92c4e538ea" providerId="ADAL" clId="{AB5F3ACC-48E2-49E2-86EC-F2D452432F42}" dt="2019-02-15T22:21:12.318" v="21" actId="1076"/>
          <ac:spMkLst>
            <pc:docMk/>
            <pc:sldMk cId="878038382" sldId="276"/>
            <ac:spMk id="6" creationId="{26A34BB6-C376-4B0E-9358-97445570CA35}"/>
          </ac:spMkLst>
        </pc:spChg>
        <pc:spChg chg="add mod">
          <ac:chgData name="Thorsten Hertel" userId="5fa40fbe-6787-4208-8551-db92c4e538ea" providerId="ADAL" clId="{AB5F3ACC-48E2-49E2-86EC-F2D452432F42}" dt="2019-02-15T22:21:12.318" v="21" actId="1076"/>
          <ac:spMkLst>
            <pc:docMk/>
            <pc:sldMk cId="878038382" sldId="276"/>
            <ac:spMk id="7" creationId="{8BC84C5B-CFA3-453F-9FE5-5EEDB57D02C7}"/>
          </ac:spMkLst>
        </pc:spChg>
        <pc:graphicFrameChg chg="add mod">
          <ac:chgData name="Thorsten Hertel" userId="5fa40fbe-6787-4208-8551-db92c4e538ea" providerId="ADAL" clId="{AB5F3ACC-48E2-49E2-86EC-F2D452432F42}" dt="2019-02-15T22:21:12.318" v="21" actId="1076"/>
          <ac:graphicFrameMkLst>
            <pc:docMk/>
            <pc:sldMk cId="878038382" sldId="276"/>
            <ac:graphicFrameMk id="5" creationId="{DA0D8942-B52A-4573-9CB3-336A8804A84B}"/>
          </ac:graphicFrameMkLst>
        </pc:graphicFrameChg>
      </pc:sldChg>
      <pc:sldChg chg="modSp">
        <pc:chgData name="Thorsten Hertel" userId="5fa40fbe-6787-4208-8551-db92c4e538ea" providerId="ADAL" clId="{AB5F3ACC-48E2-49E2-86EC-F2D452432F42}" dt="2019-02-15T22:24:16.411" v="71" actId="20577"/>
        <pc:sldMkLst>
          <pc:docMk/>
          <pc:sldMk cId="259636441" sldId="277"/>
        </pc:sldMkLst>
        <pc:graphicFrameChg chg="modGraphic">
          <ac:chgData name="Thorsten Hertel" userId="5fa40fbe-6787-4208-8551-db92c4e538ea" providerId="ADAL" clId="{AB5F3ACC-48E2-49E2-86EC-F2D452432F42}" dt="2019-02-15T22:24:16.411" v="71" actId="20577"/>
          <ac:graphicFrameMkLst>
            <pc:docMk/>
            <pc:sldMk cId="259636441" sldId="277"/>
            <ac:graphicFrameMk id="8" creationId="{24601DA6-CAAB-4015-97C4-B75626093792}"/>
          </ac:graphicFrameMkLst>
        </pc:graphicFrameChg>
      </pc:sldChg>
      <pc:sldChg chg="modSp">
        <pc:chgData name="Thorsten Hertel" userId="5fa40fbe-6787-4208-8551-db92c4e538ea" providerId="ADAL" clId="{AB5F3ACC-48E2-49E2-86EC-F2D452432F42}" dt="2019-02-15T22:26:32.723" v="83" actId="20577"/>
        <pc:sldMkLst>
          <pc:docMk/>
          <pc:sldMk cId="2883404769" sldId="279"/>
        </pc:sldMkLst>
        <pc:spChg chg="mod">
          <ac:chgData name="Thorsten Hertel" userId="5fa40fbe-6787-4208-8551-db92c4e538ea" providerId="ADAL" clId="{AB5F3ACC-48E2-49E2-86EC-F2D452432F42}" dt="2019-02-15T22:26:32.723" v="83" actId="20577"/>
          <ac:spMkLst>
            <pc:docMk/>
            <pc:sldMk cId="2883404769" sldId="279"/>
            <ac:spMk id="3" creationId="{3672AEB6-68B0-455D-A95A-323824689DD9}"/>
          </ac:spMkLst>
        </pc:spChg>
      </pc:sldChg>
    </pc:docChg>
  </pc:docChgLst>
  <pc:docChgLst>
    <pc:chgData name="Thorsten Hertel" userId="5fa40fbe-6787-4208-8551-db92c4e538ea" providerId="ADAL" clId="{6A07D3C0-7CBC-4CCA-B5B2-E62B238D2B20}"/>
    <pc:docChg chg="custSel modSld">
      <pc:chgData name="Thorsten Hertel" userId="5fa40fbe-6787-4208-8551-db92c4e538ea" providerId="ADAL" clId="{6A07D3C0-7CBC-4CCA-B5B2-E62B238D2B20}" dt="2019-02-16T02:22:24.378" v="28" actId="27636"/>
      <pc:docMkLst>
        <pc:docMk/>
      </pc:docMkLst>
      <pc:sldChg chg="modSp">
        <pc:chgData name="Thorsten Hertel" userId="5fa40fbe-6787-4208-8551-db92c4e538ea" providerId="ADAL" clId="{6A07D3C0-7CBC-4CCA-B5B2-E62B238D2B20}" dt="2019-02-16T02:21:02.368" v="0" actId="6549"/>
        <pc:sldMkLst>
          <pc:docMk/>
          <pc:sldMk cId="3452237234" sldId="273"/>
        </pc:sldMkLst>
        <pc:spChg chg="mod">
          <ac:chgData name="Thorsten Hertel" userId="5fa40fbe-6787-4208-8551-db92c4e538ea" providerId="ADAL" clId="{6A07D3C0-7CBC-4CCA-B5B2-E62B238D2B20}" dt="2019-02-16T02:21:02.368" v="0" actId="6549"/>
          <ac:spMkLst>
            <pc:docMk/>
            <pc:sldMk cId="3452237234" sldId="273"/>
            <ac:spMk id="3" creationId="{FF184D9D-D953-42B7-A7E9-546651204073}"/>
          </ac:spMkLst>
        </pc:spChg>
      </pc:sldChg>
      <pc:sldChg chg="modSp">
        <pc:chgData name="Thorsten Hertel" userId="5fa40fbe-6787-4208-8551-db92c4e538ea" providerId="ADAL" clId="{6A07D3C0-7CBC-4CCA-B5B2-E62B238D2B20}" dt="2019-02-16T02:22:24.378" v="28" actId="27636"/>
        <pc:sldMkLst>
          <pc:docMk/>
          <pc:sldMk cId="878038382" sldId="276"/>
        </pc:sldMkLst>
        <pc:spChg chg="mod">
          <ac:chgData name="Thorsten Hertel" userId="5fa40fbe-6787-4208-8551-db92c4e538ea" providerId="ADAL" clId="{6A07D3C0-7CBC-4CCA-B5B2-E62B238D2B20}" dt="2019-02-16T02:22:24.378" v="28" actId="27636"/>
          <ac:spMkLst>
            <pc:docMk/>
            <pc:sldMk cId="878038382" sldId="276"/>
            <ac:spMk id="3" creationId="{EA9703E5-5CFF-45F1-95AB-9F844E78B1AF}"/>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BD62D-525C-46FB-96F7-05F05FDBA4D5}" type="datetimeFigureOut">
              <a:rPr lang="en-US" smtClean="0"/>
              <a:t>2/15/2019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F81F4-C1B7-4D23-95E4-320230F0897B}" type="slidenum">
              <a:rPr lang="en-US" smtClean="0"/>
              <a:t>‹#›</a:t>
            </a:fld>
            <a:endParaRPr lang="en-US"/>
          </a:p>
        </p:txBody>
      </p:sp>
    </p:spTree>
    <p:extLst>
      <p:ext uri="{BB962C8B-B14F-4D97-AF65-F5344CB8AC3E}">
        <p14:creationId xmlns:p14="http://schemas.microsoft.com/office/powerpoint/2010/main" val="214944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5F81F4-C1B7-4D23-95E4-320230F0897B}" type="slidenum">
              <a:rPr lang="en-US" smtClean="0"/>
              <a:t>16</a:t>
            </a:fld>
            <a:endParaRPr lang="en-US"/>
          </a:p>
        </p:txBody>
      </p:sp>
    </p:spTree>
    <p:extLst>
      <p:ext uri="{BB962C8B-B14F-4D97-AF65-F5344CB8AC3E}">
        <p14:creationId xmlns:p14="http://schemas.microsoft.com/office/powerpoint/2010/main" val="1413766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A99F139-AEE3-42FF-925E-CB9AF7C85392}" type="datetimeFigureOut">
              <a:rPr lang="en-US" smtClean="0"/>
              <a:t>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1393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641182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85732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3347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9F139-AEE3-42FF-925E-CB9AF7C85392}" type="datetimeFigureOut">
              <a:rPr lang="en-US" smtClean="0"/>
              <a:t>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1392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99F139-AEE3-42FF-925E-CB9AF7C85392}" type="datetimeFigureOut">
              <a:rPr lang="en-US" smtClean="0"/>
              <a:t>2/15/2019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2248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99F139-AEE3-42FF-925E-CB9AF7C85392}" type="datetimeFigureOut">
              <a:rPr lang="en-US" smtClean="0"/>
              <a:t>2/15/2019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7250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99F139-AEE3-42FF-925E-CB9AF7C85392}" type="datetimeFigureOut">
              <a:rPr lang="en-US" smtClean="0"/>
              <a:t>2/15/2019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419225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9F139-AEE3-42FF-925E-CB9AF7C85392}" type="datetimeFigureOut">
              <a:rPr lang="en-US" smtClean="0"/>
              <a:t>2/15/2019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5382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45654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55316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9F139-AEE3-42FF-925E-CB9AF7C85392}" type="datetimeFigureOut">
              <a:rPr lang="en-US" smtClean="0"/>
              <a:t>2/15/2019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094A2-F9F3-425D-BDE1-5CF568D5205F}" type="slidenum">
              <a:rPr lang="en-US" smtClean="0"/>
              <a:t>‹#›</a:t>
            </a:fld>
            <a:endParaRPr lang="en-US"/>
          </a:p>
        </p:txBody>
      </p:sp>
    </p:spTree>
    <p:extLst>
      <p:ext uri="{BB962C8B-B14F-4D97-AF65-F5344CB8AC3E}">
        <p14:creationId xmlns:p14="http://schemas.microsoft.com/office/powerpoint/2010/main" val="73614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Maximum Test System Uncertainty Evolution for FR2</a:t>
            </a:r>
          </a:p>
        </p:txBody>
      </p:sp>
      <p:sp>
        <p:nvSpPr>
          <p:cNvPr id="3" name="Subtitle 2"/>
          <p:cNvSpPr>
            <a:spLocks noGrp="1"/>
          </p:cNvSpPr>
          <p:nvPr>
            <p:ph type="subTitle" idx="1"/>
          </p:nvPr>
        </p:nvSpPr>
        <p:spPr/>
        <p:txBody>
          <a:bodyPr/>
          <a:lstStyle/>
          <a:p>
            <a:r>
              <a:rPr lang="en-US" dirty="0">
                <a:solidFill>
                  <a:schemeClr val="tx1"/>
                </a:solidFill>
              </a:rPr>
              <a:t>Keysight Technologies, Rohde &amp;Schwarz, Anritsu</a:t>
            </a:r>
            <a:r>
              <a:rPr lang="en-US">
                <a:solidFill>
                  <a:schemeClr val="tx1"/>
                </a:solidFill>
              </a:rPr>
              <a:t>, Samsung, </a:t>
            </a:r>
            <a:r>
              <a:rPr lang="en-US" dirty="0">
                <a:solidFill>
                  <a:schemeClr val="tx1"/>
                </a:solidFill>
              </a:rPr>
              <a:t>MVG</a:t>
            </a:r>
            <a:r>
              <a:rPr lang="en-US">
                <a:solidFill>
                  <a:schemeClr val="tx1"/>
                </a:solidFill>
              </a:rPr>
              <a:t>, ETS-Lindgren</a:t>
            </a:r>
            <a:endParaRPr lang="en-US" dirty="0">
              <a:solidFill>
                <a:schemeClr val="tx1"/>
              </a:solidFill>
            </a:endParaRPr>
          </a:p>
        </p:txBody>
      </p:sp>
      <p:sp>
        <p:nvSpPr>
          <p:cNvPr id="5" name="Rectangle 4">
            <a:extLst>
              <a:ext uri="{FF2B5EF4-FFF2-40B4-BE49-F238E27FC236}">
                <a16:creationId xmlns:a16="http://schemas.microsoft.com/office/drawing/2014/main" id="{CEFE6177-A5A0-4814-9D30-81F89B294E43}"/>
              </a:ext>
            </a:extLst>
          </p:cNvPr>
          <p:cNvSpPr/>
          <p:nvPr/>
        </p:nvSpPr>
        <p:spPr>
          <a:xfrm>
            <a:off x="359229" y="330565"/>
            <a:ext cx="8343900" cy="646331"/>
          </a:xfrm>
          <a:prstGeom prst="rect">
            <a:avLst/>
          </a:prstGeom>
        </p:spPr>
        <p:txBody>
          <a:bodyPr wrap="square">
            <a:spAutoFit/>
          </a:bodyPr>
          <a:lstStyle/>
          <a:p>
            <a:pPr>
              <a:tabLst>
                <a:tab pos="1260475" algn="l"/>
                <a:tab pos="5029200" algn="l"/>
              </a:tabLst>
            </a:pPr>
            <a:r>
              <a:rPr lang="en-US" b="1" dirty="0">
                <a:latin typeface="Arial" panose="020B0604020202020204" pitchFamily="34" charset="0"/>
                <a:ea typeface="Malgun Gothic" panose="020B0503020000020004" pitchFamily="34" charset="-127"/>
              </a:rPr>
              <a:t>3GPP TSG-RAN5 Meeting #82			</a:t>
            </a:r>
            <a:r>
              <a:rPr lang="en-US" b="1" dirty="0"/>
              <a:t>R5-191627</a:t>
            </a:r>
            <a:r>
              <a:rPr lang="en-US" dirty="0"/>
              <a:t> </a:t>
            </a:r>
            <a:br>
              <a:rPr lang="en-US" b="1" dirty="0">
                <a:latin typeface="Arial" panose="020B0604020202020204" pitchFamily="34" charset="0"/>
                <a:ea typeface="Malgun Gothic" panose="020B0503020000020004" pitchFamily="34" charset="-127"/>
              </a:rPr>
            </a:br>
            <a:r>
              <a:rPr lang="en-GB" b="1" dirty="0">
                <a:latin typeface="Arial" panose="020B0604020202020204" pitchFamily="34" charset="0"/>
                <a:ea typeface="Malgun Gothic" panose="020B0503020000020004" pitchFamily="34" charset="-127"/>
              </a:rPr>
              <a:t>Athens, Greece, 25 Feb - 1 Mar 2019</a:t>
            </a:r>
            <a:endParaRPr lang="en-US" sz="12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493356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D0BC-A1E1-47A2-A9FC-86CED1F0131D}"/>
              </a:ext>
            </a:extLst>
          </p:cNvPr>
          <p:cNvSpPr>
            <a:spLocks noGrp="1"/>
          </p:cNvSpPr>
          <p:nvPr>
            <p:ph type="title"/>
          </p:nvPr>
        </p:nvSpPr>
        <p:spPr/>
        <p:txBody>
          <a:bodyPr>
            <a:normAutofit/>
          </a:bodyPr>
          <a:lstStyle/>
          <a:p>
            <a:r>
              <a:rPr lang="en-US"/>
              <a:t>Maximum Test System Uncertainty</a:t>
            </a:r>
          </a:p>
        </p:txBody>
      </p:sp>
      <p:sp>
        <p:nvSpPr>
          <p:cNvPr id="3" name="Content Placeholder 2">
            <a:extLst>
              <a:ext uri="{FF2B5EF4-FFF2-40B4-BE49-F238E27FC236}">
                <a16:creationId xmlns:a16="http://schemas.microsoft.com/office/drawing/2014/main" id="{3DF5C3ED-CDEF-4207-A976-BEB642180A7D}"/>
              </a:ext>
            </a:extLst>
          </p:cNvPr>
          <p:cNvSpPr>
            <a:spLocks noGrp="1"/>
          </p:cNvSpPr>
          <p:nvPr>
            <p:ph idx="1"/>
          </p:nvPr>
        </p:nvSpPr>
        <p:spPr/>
        <p:txBody>
          <a:bodyPr>
            <a:normAutofit fontScale="77500" lnSpcReduction="20000"/>
          </a:bodyPr>
          <a:lstStyle/>
          <a:p>
            <a:r>
              <a:rPr lang="en-US" dirty="0"/>
              <a:t>The Maximum Test System Uncertainty, MTSU, is used</a:t>
            </a:r>
          </a:p>
          <a:p>
            <a:pPr lvl="1"/>
            <a:r>
              <a:rPr lang="en-US" dirty="0"/>
              <a:t>To determine the Test Tolerance (TT) that test requirements are relaxed by, i.e., 0≤TT≤MTSU</a:t>
            </a:r>
            <a:endParaRPr lang="en-US" baseline="-25000" dirty="0"/>
          </a:p>
          <a:p>
            <a:pPr lvl="1"/>
            <a:r>
              <a:rPr lang="en-US" dirty="0"/>
              <a:t>To determine whether a test system installed at a test lab and whose MU</a:t>
            </a:r>
            <a:r>
              <a:rPr lang="en-US" baseline="-25000" dirty="0"/>
              <a:t>TS</a:t>
            </a:r>
            <a:r>
              <a:rPr lang="en-US" dirty="0"/>
              <a:t> has been assessed can be used for certification purposes, i.e., when MU</a:t>
            </a:r>
            <a:r>
              <a:rPr lang="en-US" baseline="-25000" dirty="0"/>
              <a:t>TS</a:t>
            </a:r>
            <a:r>
              <a:rPr lang="en-US" dirty="0"/>
              <a:t>≤MTSU, the test system can be used for certification purposes</a:t>
            </a:r>
          </a:p>
          <a:p>
            <a:r>
              <a:rPr lang="en-US" dirty="0"/>
              <a:t>Reducing the Maximum Test System Uncertainty over time could result in authorized labs to become unauthorized</a:t>
            </a:r>
          </a:p>
          <a:p>
            <a:r>
              <a:rPr lang="en-US" dirty="0"/>
              <a:t>Maximum Test System Uncertainties for conducted and OTA test cases have traditionally </a:t>
            </a:r>
            <a:r>
              <a:rPr lang="en-US" u="sng" dirty="0"/>
              <a:t>not</a:t>
            </a:r>
            <a:r>
              <a:rPr lang="en-US" dirty="0"/>
              <a:t> evolved over time</a:t>
            </a:r>
          </a:p>
          <a:p>
            <a:r>
              <a:rPr lang="en-US" dirty="0"/>
              <a:t>The Maximum Test System Uncertainty for FR2 OTA test cases will be captured in Annex F of TS38.521-2 (SA) and TS38.521-3 (NSA)</a:t>
            </a:r>
          </a:p>
        </p:txBody>
      </p:sp>
    </p:spTree>
    <p:extLst>
      <p:ext uri="{BB962C8B-B14F-4D97-AF65-F5344CB8AC3E}">
        <p14:creationId xmlns:p14="http://schemas.microsoft.com/office/powerpoint/2010/main" val="2817078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23027-C54F-4CA8-A63D-47F138A61C99}"/>
              </a:ext>
            </a:extLst>
          </p:cNvPr>
          <p:cNvSpPr>
            <a:spLocks noGrp="1"/>
          </p:cNvSpPr>
          <p:nvPr>
            <p:ph type="title"/>
          </p:nvPr>
        </p:nvSpPr>
        <p:spPr/>
        <p:txBody>
          <a:bodyPr>
            <a:normAutofit fontScale="90000"/>
          </a:bodyPr>
          <a:lstStyle/>
          <a:p>
            <a:r>
              <a:rPr lang="en-US"/>
              <a:t>Maximum Test System Uncertainty Framework</a:t>
            </a:r>
          </a:p>
        </p:txBody>
      </p:sp>
      <p:sp>
        <p:nvSpPr>
          <p:cNvPr id="3" name="Content Placeholder 2">
            <a:extLst>
              <a:ext uri="{FF2B5EF4-FFF2-40B4-BE49-F238E27FC236}">
                <a16:creationId xmlns:a16="http://schemas.microsoft.com/office/drawing/2014/main" id="{B13853B0-377A-43D2-8403-3FFB6A1FD983}"/>
              </a:ext>
            </a:extLst>
          </p:cNvPr>
          <p:cNvSpPr>
            <a:spLocks noGrp="1"/>
          </p:cNvSpPr>
          <p:nvPr>
            <p:ph idx="1"/>
          </p:nvPr>
        </p:nvSpPr>
        <p:spPr/>
        <p:txBody>
          <a:bodyPr/>
          <a:lstStyle/>
          <a:p>
            <a:r>
              <a:rPr lang="en-US" dirty="0"/>
              <a:t>Currently, there is no framework in place on how to determine the Maximum Test System Uncertainty for FR2 OTA test cases</a:t>
            </a:r>
          </a:p>
          <a:p>
            <a:r>
              <a:rPr lang="en-US" dirty="0"/>
              <a:t>Test Specifications TS37.544 and TS34.114 are studied to determine how Maximum Test System Uncertainty has been defined as a function of the Expanded MU for OTA test cases</a:t>
            </a:r>
          </a:p>
        </p:txBody>
      </p:sp>
    </p:spTree>
    <p:extLst>
      <p:ext uri="{BB962C8B-B14F-4D97-AF65-F5344CB8AC3E}">
        <p14:creationId xmlns:p14="http://schemas.microsoft.com/office/powerpoint/2010/main" val="2322477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53523-5158-4ECD-B721-6B9B6098BAD2}"/>
              </a:ext>
            </a:extLst>
          </p:cNvPr>
          <p:cNvSpPr>
            <a:spLocks noGrp="1"/>
          </p:cNvSpPr>
          <p:nvPr>
            <p:ph type="title"/>
          </p:nvPr>
        </p:nvSpPr>
        <p:spPr/>
        <p:txBody>
          <a:bodyPr>
            <a:noAutofit/>
          </a:bodyPr>
          <a:lstStyle/>
          <a:p>
            <a:r>
              <a:rPr lang="en-US" sz="3200" dirty="0"/>
              <a:t>Maximum Test System Uncertainty for OTA TCs</a:t>
            </a:r>
          </a:p>
        </p:txBody>
      </p:sp>
      <p:sp>
        <p:nvSpPr>
          <p:cNvPr id="3" name="Content Placeholder 2">
            <a:extLst>
              <a:ext uri="{FF2B5EF4-FFF2-40B4-BE49-F238E27FC236}">
                <a16:creationId xmlns:a16="http://schemas.microsoft.com/office/drawing/2014/main" id="{79474577-B9E6-44B2-BC46-08A1EC2DE735}"/>
              </a:ext>
            </a:extLst>
          </p:cNvPr>
          <p:cNvSpPr>
            <a:spLocks noGrp="1"/>
          </p:cNvSpPr>
          <p:nvPr>
            <p:ph idx="1"/>
          </p:nvPr>
        </p:nvSpPr>
        <p:spPr>
          <a:xfrm>
            <a:off x="457200" y="1600200"/>
            <a:ext cx="2590800" cy="4525963"/>
          </a:xfrm>
        </p:spPr>
        <p:txBody>
          <a:bodyPr/>
          <a:lstStyle/>
          <a:p>
            <a:r>
              <a:rPr lang="en-US"/>
              <a:t>The vast majority of OTA test cases defined ratios of 1 and greater</a:t>
            </a:r>
          </a:p>
        </p:txBody>
      </p:sp>
      <p:graphicFrame>
        <p:nvGraphicFramePr>
          <p:cNvPr id="8" name="Table 7">
            <a:extLst>
              <a:ext uri="{FF2B5EF4-FFF2-40B4-BE49-F238E27FC236}">
                <a16:creationId xmlns:a16="http://schemas.microsoft.com/office/drawing/2014/main" id="{24601DA6-CAAB-4015-97C4-B75626093792}"/>
              </a:ext>
            </a:extLst>
          </p:cNvPr>
          <p:cNvGraphicFramePr>
            <a:graphicFrameLocks noGrp="1"/>
          </p:cNvGraphicFramePr>
          <p:nvPr>
            <p:extLst>
              <p:ext uri="{D42A27DB-BD31-4B8C-83A1-F6EECF244321}">
                <p14:modId xmlns:p14="http://schemas.microsoft.com/office/powerpoint/2010/main" val="1509389929"/>
              </p:ext>
            </p:extLst>
          </p:nvPr>
        </p:nvGraphicFramePr>
        <p:xfrm>
          <a:off x="3048000" y="1239223"/>
          <a:ext cx="6019802" cy="5487748"/>
        </p:xfrm>
        <a:graphic>
          <a:graphicData uri="http://schemas.openxmlformats.org/drawingml/2006/table">
            <a:tbl>
              <a:tblPr>
                <a:tableStyleId>{5C22544A-7EE6-4342-B048-85BDC9FD1C3A}</a:tableStyleId>
              </a:tblPr>
              <a:tblGrid>
                <a:gridCol w="518763">
                  <a:extLst>
                    <a:ext uri="{9D8B030D-6E8A-4147-A177-3AD203B41FA5}">
                      <a16:colId xmlns:a16="http://schemas.microsoft.com/office/drawing/2014/main" val="1598882473"/>
                    </a:ext>
                  </a:extLst>
                </a:gridCol>
                <a:gridCol w="626836">
                  <a:extLst>
                    <a:ext uri="{9D8B030D-6E8A-4147-A177-3AD203B41FA5}">
                      <a16:colId xmlns:a16="http://schemas.microsoft.com/office/drawing/2014/main" val="2143102844"/>
                    </a:ext>
                  </a:extLst>
                </a:gridCol>
                <a:gridCol w="659260">
                  <a:extLst>
                    <a:ext uri="{9D8B030D-6E8A-4147-A177-3AD203B41FA5}">
                      <a16:colId xmlns:a16="http://schemas.microsoft.com/office/drawing/2014/main" val="2302705007"/>
                    </a:ext>
                  </a:extLst>
                </a:gridCol>
                <a:gridCol w="799758">
                  <a:extLst>
                    <a:ext uri="{9D8B030D-6E8A-4147-A177-3AD203B41FA5}">
                      <a16:colId xmlns:a16="http://schemas.microsoft.com/office/drawing/2014/main" val="558684205"/>
                    </a:ext>
                  </a:extLst>
                </a:gridCol>
                <a:gridCol w="670068">
                  <a:extLst>
                    <a:ext uri="{9D8B030D-6E8A-4147-A177-3AD203B41FA5}">
                      <a16:colId xmlns:a16="http://schemas.microsoft.com/office/drawing/2014/main" val="1051739386"/>
                    </a:ext>
                  </a:extLst>
                </a:gridCol>
                <a:gridCol w="1223628">
                  <a:extLst>
                    <a:ext uri="{9D8B030D-6E8A-4147-A177-3AD203B41FA5}">
                      <a16:colId xmlns:a16="http://schemas.microsoft.com/office/drawing/2014/main" val="830617761"/>
                    </a:ext>
                  </a:extLst>
                </a:gridCol>
                <a:gridCol w="883844">
                  <a:extLst>
                    <a:ext uri="{9D8B030D-6E8A-4147-A177-3AD203B41FA5}">
                      <a16:colId xmlns:a16="http://schemas.microsoft.com/office/drawing/2014/main" val="2926338440"/>
                    </a:ext>
                  </a:extLst>
                </a:gridCol>
                <a:gridCol w="637645">
                  <a:extLst>
                    <a:ext uri="{9D8B030D-6E8A-4147-A177-3AD203B41FA5}">
                      <a16:colId xmlns:a16="http://schemas.microsoft.com/office/drawing/2014/main" val="2067776201"/>
                    </a:ext>
                  </a:extLst>
                </a:gridCol>
              </a:tblGrid>
              <a:tr h="472055">
                <a:tc>
                  <a:txBody>
                    <a:bodyPr/>
                    <a:lstStyle/>
                    <a:p>
                      <a:pPr algn="l" fontAlgn="ctr"/>
                      <a:r>
                        <a:rPr lang="en-US" sz="1000" u="none" strike="noStrike">
                          <a:effectLst/>
                        </a:rPr>
                        <a:t>Spec</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Test Case</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RAT</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Phantom</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Expanded Uncertainty [dB]</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Maximum Test System Uncertainty [dB]</a:t>
                      </a:r>
                    </a:p>
                    <a:p>
                      <a:pPr algn="ctr" fontAlgn="ctr"/>
                      <a:r>
                        <a:rPr lang="en-US" sz="1000" b="0" i="0" u="none" strike="noStrike" dirty="0">
                          <a:solidFill>
                            <a:srgbClr val="000000"/>
                          </a:solidFill>
                          <a:effectLst/>
                          <a:latin typeface="Calibri" panose="020F0502020204030204" pitchFamily="34" charset="0"/>
                        </a:rPr>
                        <a:t>MTSU</a:t>
                      </a:r>
                      <a:endParaRPr lang="en-US" sz="1000" b="0" i="0" u="none" strike="noStrike" baseline="-25000"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Ratio of MTSU</a:t>
                      </a:r>
                      <a:r>
                        <a:rPr lang="en-US" sz="1000" u="none" strike="noStrike" baseline="-25000" dirty="0">
                          <a:effectLst/>
                        </a:rPr>
                        <a:t> </a:t>
                      </a:r>
                      <a:r>
                        <a:rPr lang="en-US" sz="1000" u="none" strike="noStrike" dirty="0">
                          <a:effectLst/>
                        </a:rPr>
                        <a:t>to Expanded Uncertainty (95%-tile)</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Comments</a:t>
                      </a:r>
                      <a:endParaRPr lang="en-US" sz="1000" b="1" i="0" u="none" strike="noStrike">
                        <a:solidFill>
                          <a:srgbClr val="000000"/>
                        </a:solidFill>
                        <a:effectLst/>
                        <a:latin typeface="Calibri" panose="020F0502020204030204" pitchFamily="34" charset="0"/>
                      </a:endParaRPr>
                    </a:p>
                  </a:txBody>
                  <a:tcPr marL="5491" marR="5491" marT="5491" marB="0" anchor="ctr"/>
                </a:tc>
                <a:extLst>
                  <a:ext uri="{0D108BD9-81ED-4DB2-BD59-A6C34878D82A}">
                    <a16:rowId xmlns:a16="http://schemas.microsoft.com/office/drawing/2014/main" val="3624756224"/>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1</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76845823"/>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and hand</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0.90</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2</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041170549"/>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E-UTRA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ground plane</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536169138"/>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1</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58572234"/>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Head and hand</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2.64</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0.87</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2</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24201176"/>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45710971"/>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TRMS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free space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91849493"/>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1.86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104838334"/>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00622408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1.02</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97147376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UMTS</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589347374"/>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GSM</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942993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592515496"/>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16610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64482279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5684477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2.29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44345679"/>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431117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122720693"/>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29634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78880720"/>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5688334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37692181"/>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7611063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18397931"/>
                  </a:ext>
                </a:extLst>
              </a:tr>
              <a:tr h="119453">
                <a:tc gridSpan="8">
                  <a:txBody>
                    <a:bodyPr/>
                    <a:lstStyle/>
                    <a:p>
                      <a:pPr algn="l" fontAlgn="ctr"/>
                      <a:r>
                        <a:rPr lang="en-US" sz="1000" u="none" strike="noStrike" dirty="0">
                          <a:effectLst/>
                        </a:rPr>
                        <a:t>Note 1: introduced in TS37.544 V0.6.1 (2015-11) together with expanded MUs for BH and BHH</a:t>
                      </a:r>
                      <a:endParaRPr lang="en-US" sz="1000" b="0" i="0" u="none" strike="noStrike" dirty="0">
                        <a:solidFill>
                          <a:srgbClr val="000000"/>
                        </a:solidFill>
                        <a:effectLst/>
                        <a:latin typeface="Calibri" panose="020F0502020204030204" pitchFamily="34" charset="0"/>
                      </a:endParaRPr>
                    </a:p>
                  </a:txBody>
                  <a:tcPr marL="5491" marR="5491" marT="5491"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170268677"/>
                  </a:ext>
                </a:extLst>
              </a:tr>
              <a:tr h="512622">
                <a:tc gridSpan="8">
                  <a:txBody>
                    <a:bodyPr/>
                    <a:lstStyle/>
                    <a:p>
                      <a:pPr algn="l" fontAlgn="t"/>
                      <a:r>
                        <a:rPr lang="en-US" sz="1000" u="none" strike="noStrike" dirty="0">
                          <a:effectLst/>
                        </a:rPr>
                        <a:t>Note 2: </a:t>
                      </a:r>
                      <a:r>
                        <a:rPr lang="en-US" sz="1000" dirty="0"/>
                        <a:t>Maximum Test System Uncertainty </a:t>
                      </a:r>
                      <a:r>
                        <a:rPr lang="en-US" sz="1000" u="none" strike="noStrike" dirty="0">
                          <a:effectLst/>
                        </a:rPr>
                        <a:t>introduced in TS37.544 V14.2.0 (</a:t>
                      </a:r>
                      <a:r>
                        <a:rPr lang="en-US" sz="1000" u="sng" strike="noStrike" dirty="0">
                          <a:effectLst/>
                        </a:rPr>
                        <a:t>2017-06)</a:t>
                      </a:r>
                      <a:r>
                        <a:rPr lang="en-US" sz="1000" u="none" strike="noStrike" dirty="0">
                          <a:effectLst/>
                        </a:rPr>
                        <a:t>, added by Intel with R5-173368. BHH Maximum Test System Uncertainty</a:t>
                      </a:r>
                      <a:r>
                        <a:rPr lang="en-US" sz="1000" u="none" strike="noStrike" baseline="-25000" dirty="0">
                          <a:effectLst/>
                        </a:rPr>
                        <a:t> </a:t>
                      </a:r>
                      <a:r>
                        <a:rPr lang="en-US" sz="1000" u="none" strike="noStrike" dirty="0">
                          <a:effectLst/>
                        </a:rPr>
                        <a:t>communicated in LS from RAN4 to RAN5 in R4-1704067: "RAN4 assumed the same test tolerance and measurement uncertainty levels as earlier for developing both LTE tablet TRP and TRS requirement and for developing UMTS BHH handheld TRP and TRS requirements, as reported in table below"</a:t>
                      </a:r>
                      <a:endParaRPr lang="en-US" sz="1000" b="0" i="0" u="none" strike="noStrike" dirty="0">
                        <a:solidFill>
                          <a:srgbClr val="000000"/>
                        </a:solidFill>
                        <a:effectLst/>
                        <a:latin typeface="Calibri" panose="020F0502020204030204" pitchFamily="34" charset="0"/>
                      </a:endParaRPr>
                    </a:p>
                  </a:txBody>
                  <a:tcPr marL="5491" marR="5491" marT="5491"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2318355"/>
                  </a:ext>
                </a:extLst>
              </a:tr>
            </a:tbl>
          </a:graphicData>
        </a:graphic>
      </p:graphicFrame>
    </p:spTree>
    <p:extLst>
      <p:ext uri="{BB962C8B-B14F-4D97-AF65-F5344CB8AC3E}">
        <p14:creationId xmlns:p14="http://schemas.microsoft.com/office/powerpoint/2010/main" val="259636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9779-5905-433A-A73A-29323C4A6736}"/>
              </a:ext>
            </a:extLst>
          </p:cNvPr>
          <p:cNvSpPr>
            <a:spLocks noGrp="1"/>
          </p:cNvSpPr>
          <p:nvPr>
            <p:ph type="title"/>
          </p:nvPr>
        </p:nvSpPr>
        <p:spPr/>
        <p:txBody>
          <a:bodyPr/>
          <a:lstStyle/>
          <a:p>
            <a:r>
              <a:rPr lang="en-US" dirty="0"/>
              <a:t>Evolution of MU vs MTSU</a:t>
            </a:r>
            <a:endParaRPr lang="en-US" baseline="-25000" dirty="0"/>
          </a:p>
        </p:txBody>
      </p:sp>
      <p:sp>
        <p:nvSpPr>
          <p:cNvPr id="3" name="Content Placeholder 2">
            <a:extLst>
              <a:ext uri="{FF2B5EF4-FFF2-40B4-BE49-F238E27FC236}">
                <a16:creationId xmlns:a16="http://schemas.microsoft.com/office/drawing/2014/main" id="{700E4942-0F3D-43D6-99A8-AEB59B42DA06}"/>
              </a:ext>
            </a:extLst>
          </p:cNvPr>
          <p:cNvSpPr>
            <a:spLocks noGrp="1"/>
          </p:cNvSpPr>
          <p:nvPr>
            <p:ph idx="1"/>
          </p:nvPr>
        </p:nvSpPr>
        <p:spPr/>
        <p:txBody>
          <a:bodyPr>
            <a:normAutofit lnSpcReduction="10000"/>
          </a:bodyPr>
          <a:lstStyle/>
          <a:p>
            <a:r>
              <a:rPr lang="en-US" dirty="0"/>
              <a:t>TE Vendors are committed to improving the MU of test systems over time by evolution in technology, HW, and SW</a:t>
            </a:r>
          </a:p>
          <a:p>
            <a:r>
              <a:rPr lang="en-US" dirty="0"/>
              <a:t>Reducing the Maximum Test System Uncertainty, MTSU, over time could have significant consequences for labs with existing test systems by getting unauthorized. Potentially significant investments might be required to get authorized again</a:t>
            </a:r>
          </a:p>
        </p:txBody>
      </p:sp>
    </p:spTree>
    <p:extLst>
      <p:ext uri="{BB962C8B-B14F-4D97-AF65-F5344CB8AC3E}">
        <p14:creationId xmlns:p14="http://schemas.microsoft.com/office/powerpoint/2010/main" val="2371348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D05F-C50B-4378-936E-737B1DDF8BEF}"/>
              </a:ext>
            </a:extLst>
          </p:cNvPr>
          <p:cNvSpPr>
            <a:spLocks noGrp="1"/>
          </p:cNvSpPr>
          <p:nvPr>
            <p:ph type="title"/>
          </p:nvPr>
        </p:nvSpPr>
        <p:spPr/>
        <p:txBody>
          <a:bodyPr>
            <a:normAutofit fontScale="90000"/>
          </a:bodyPr>
          <a:lstStyle/>
          <a:p>
            <a:r>
              <a:rPr lang="en-US" dirty="0"/>
              <a:t>Evolution of Total Expanded Uncertainty</a:t>
            </a:r>
          </a:p>
        </p:txBody>
      </p:sp>
      <p:sp>
        <p:nvSpPr>
          <p:cNvPr id="3" name="Content Placeholder 2">
            <a:extLst>
              <a:ext uri="{FF2B5EF4-FFF2-40B4-BE49-F238E27FC236}">
                <a16:creationId xmlns:a16="http://schemas.microsoft.com/office/drawing/2014/main" id="{48419173-04BB-4564-8F03-508AC5E83D82}"/>
              </a:ext>
            </a:extLst>
          </p:cNvPr>
          <p:cNvSpPr>
            <a:spLocks noGrp="1"/>
          </p:cNvSpPr>
          <p:nvPr>
            <p:ph idx="1"/>
          </p:nvPr>
        </p:nvSpPr>
        <p:spPr/>
        <p:txBody>
          <a:bodyPr/>
          <a:lstStyle/>
          <a:p>
            <a:r>
              <a:rPr lang="en-US"/>
              <a:t>For the last 2 years, TE and TS vendors have been working on MU assessments in RAN4 and later in RAN5. </a:t>
            </a:r>
          </a:p>
          <a:p>
            <a:r>
              <a:rPr lang="en-US"/>
              <a:t>Analyses were based on</a:t>
            </a:r>
          </a:p>
          <a:p>
            <a:pPr lvl="1"/>
            <a:r>
              <a:rPr lang="en-US"/>
              <a:t>state of the art equipment (highest performance) and components</a:t>
            </a:r>
          </a:p>
          <a:p>
            <a:pPr lvl="1"/>
            <a:r>
              <a:rPr lang="en-US"/>
              <a:t>optimized algorithms and procedures (measurement grids, calibrations, etc.)</a:t>
            </a:r>
          </a:p>
          <a:p>
            <a:pPr lvl="1"/>
            <a:endParaRPr lang="en-US"/>
          </a:p>
          <a:p>
            <a:pPr lvl="1"/>
            <a:endParaRPr lang="en-US"/>
          </a:p>
          <a:p>
            <a:pPr lvl="1"/>
            <a:endParaRPr lang="en-US"/>
          </a:p>
          <a:p>
            <a:pPr marL="457200" lvl="1" indent="0">
              <a:buNone/>
            </a:pPr>
            <a:endParaRPr lang="en-US"/>
          </a:p>
        </p:txBody>
      </p:sp>
      <p:graphicFrame>
        <p:nvGraphicFramePr>
          <p:cNvPr id="4" name="Table 3">
            <a:extLst>
              <a:ext uri="{FF2B5EF4-FFF2-40B4-BE49-F238E27FC236}">
                <a16:creationId xmlns:a16="http://schemas.microsoft.com/office/drawing/2014/main" id="{D5D50BE5-DA99-4F99-9ACD-CD5429F9B99D}"/>
              </a:ext>
            </a:extLst>
          </p:cNvPr>
          <p:cNvGraphicFramePr>
            <a:graphicFrameLocks noGrp="1"/>
          </p:cNvGraphicFramePr>
          <p:nvPr>
            <p:extLst>
              <p:ext uri="{D42A27DB-BD31-4B8C-83A1-F6EECF244321}">
                <p14:modId xmlns:p14="http://schemas.microsoft.com/office/powerpoint/2010/main" val="2823828516"/>
              </p:ext>
            </p:extLst>
          </p:nvPr>
        </p:nvGraphicFramePr>
        <p:xfrm>
          <a:off x="1143000" y="5723709"/>
          <a:ext cx="7315200" cy="111252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159913052"/>
                    </a:ext>
                  </a:extLst>
                </a:gridCol>
                <a:gridCol w="1828800">
                  <a:extLst>
                    <a:ext uri="{9D8B030D-6E8A-4147-A177-3AD203B41FA5}">
                      <a16:colId xmlns:a16="http://schemas.microsoft.com/office/drawing/2014/main" val="3635569810"/>
                    </a:ext>
                  </a:extLst>
                </a:gridCol>
                <a:gridCol w="1828800">
                  <a:extLst>
                    <a:ext uri="{9D8B030D-6E8A-4147-A177-3AD203B41FA5}">
                      <a16:colId xmlns:a16="http://schemas.microsoft.com/office/drawing/2014/main" val="1241781122"/>
                    </a:ext>
                  </a:extLst>
                </a:gridCol>
                <a:gridCol w="1828800">
                  <a:extLst>
                    <a:ext uri="{9D8B030D-6E8A-4147-A177-3AD203B41FA5}">
                      <a16:colId xmlns:a16="http://schemas.microsoft.com/office/drawing/2014/main" val="2073671344"/>
                    </a:ext>
                  </a:extLst>
                </a:gridCol>
              </a:tblGrid>
              <a:tr h="370840">
                <a:tc>
                  <a:txBody>
                    <a:bodyPr/>
                    <a:lstStyle/>
                    <a:p>
                      <a:r>
                        <a:rPr lang="en-US"/>
                        <a:t>Group/TR</a:t>
                      </a:r>
                    </a:p>
                  </a:txBody>
                  <a:tcPr/>
                </a:tc>
                <a:tc>
                  <a:txBody>
                    <a:bodyPr/>
                    <a:lstStyle/>
                    <a:p>
                      <a:r>
                        <a:rPr lang="en-US"/>
                        <a:t>TRP</a:t>
                      </a:r>
                    </a:p>
                  </a:txBody>
                  <a:tcPr/>
                </a:tc>
                <a:tc>
                  <a:txBody>
                    <a:bodyPr/>
                    <a:lstStyle/>
                    <a:p>
                      <a:r>
                        <a:rPr lang="en-US"/>
                        <a:t>EIRP</a:t>
                      </a:r>
                    </a:p>
                  </a:txBody>
                  <a:tcPr/>
                </a:tc>
                <a:tc>
                  <a:txBody>
                    <a:bodyPr/>
                    <a:lstStyle/>
                    <a:p>
                      <a:r>
                        <a:rPr lang="en-US"/>
                        <a:t>EIS</a:t>
                      </a:r>
                    </a:p>
                  </a:txBody>
                  <a:tcPr/>
                </a:tc>
                <a:extLst>
                  <a:ext uri="{0D108BD9-81ED-4DB2-BD59-A6C34878D82A}">
                    <a16:rowId xmlns:a16="http://schemas.microsoft.com/office/drawing/2014/main" val="1506086882"/>
                  </a:ext>
                </a:extLst>
              </a:tr>
              <a:tr h="370840">
                <a:tc>
                  <a:txBody>
                    <a:bodyPr/>
                    <a:lstStyle/>
                    <a:p>
                      <a:r>
                        <a:rPr lang="en-US"/>
                        <a:t>RAN4 (TR38.810)</a:t>
                      </a:r>
                    </a:p>
                  </a:txBody>
                  <a:tcPr/>
                </a:tc>
                <a:tc>
                  <a:txBody>
                    <a:bodyPr/>
                    <a:lstStyle/>
                    <a:p>
                      <a:r>
                        <a:rPr lang="en-US"/>
                        <a:t>5.13</a:t>
                      </a:r>
                    </a:p>
                  </a:txBody>
                  <a:tcPr/>
                </a:tc>
                <a:tc>
                  <a:txBody>
                    <a:bodyPr/>
                    <a:lstStyle/>
                    <a:p>
                      <a:r>
                        <a:rPr lang="en-US"/>
                        <a:t>5.99</a:t>
                      </a:r>
                    </a:p>
                  </a:txBody>
                  <a:tcPr/>
                </a:tc>
                <a:tc>
                  <a:txBody>
                    <a:bodyPr/>
                    <a:lstStyle/>
                    <a:p>
                      <a:r>
                        <a:rPr lang="en-US"/>
                        <a:t>6.49</a:t>
                      </a:r>
                    </a:p>
                  </a:txBody>
                  <a:tcPr/>
                </a:tc>
                <a:extLst>
                  <a:ext uri="{0D108BD9-81ED-4DB2-BD59-A6C34878D82A}">
                    <a16:rowId xmlns:a16="http://schemas.microsoft.com/office/drawing/2014/main" val="793455576"/>
                  </a:ext>
                </a:extLst>
              </a:tr>
              <a:tr h="370840">
                <a:tc>
                  <a:txBody>
                    <a:bodyPr/>
                    <a:lstStyle/>
                    <a:p>
                      <a:r>
                        <a:rPr lang="en-US"/>
                        <a:t>RAN5 (TR38.903)</a:t>
                      </a:r>
                    </a:p>
                  </a:txBody>
                  <a:tcPr/>
                </a:tc>
                <a:tc>
                  <a:txBody>
                    <a:bodyPr/>
                    <a:lstStyle/>
                    <a:p>
                      <a:r>
                        <a:rPr lang="en-US"/>
                        <a:t>4.29-4.69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a:solidFill>
                            <a:schemeClr val="dk1"/>
                          </a:solidFill>
                          <a:latin typeface="+mn-lt"/>
                          <a:ea typeface="+mn-ea"/>
                          <a:cs typeface="+mn-cs"/>
                        </a:rPr>
                        <a:t>4.38-4.78 </a:t>
                      </a:r>
                    </a:p>
                  </a:txBody>
                  <a:tcPr/>
                </a:tc>
                <a:tc>
                  <a:txBody>
                    <a:bodyPr/>
                    <a:lstStyle/>
                    <a:p>
                      <a:r>
                        <a:rPr lang="en-US"/>
                        <a:t>5.02</a:t>
                      </a:r>
                    </a:p>
                  </a:txBody>
                  <a:tcPr/>
                </a:tc>
                <a:extLst>
                  <a:ext uri="{0D108BD9-81ED-4DB2-BD59-A6C34878D82A}">
                    <a16:rowId xmlns:a16="http://schemas.microsoft.com/office/drawing/2014/main" val="1999707735"/>
                  </a:ext>
                </a:extLst>
              </a:tr>
            </a:tbl>
          </a:graphicData>
        </a:graphic>
      </p:graphicFrame>
    </p:spTree>
    <p:extLst>
      <p:ext uri="{BB962C8B-B14F-4D97-AF65-F5344CB8AC3E}">
        <p14:creationId xmlns:p14="http://schemas.microsoft.com/office/powerpoint/2010/main" val="3387617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5552E-70A8-421E-A420-AB659481A8CF}"/>
              </a:ext>
            </a:extLst>
          </p:cNvPr>
          <p:cNvSpPr>
            <a:spLocks noGrp="1"/>
          </p:cNvSpPr>
          <p:nvPr>
            <p:ph type="title"/>
          </p:nvPr>
        </p:nvSpPr>
        <p:spPr/>
        <p:txBody>
          <a:bodyPr>
            <a:normAutofit fontScale="90000"/>
          </a:bodyPr>
          <a:lstStyle/>
          <a:p>
            <a:r>
              <a:rPr lang="en-US" dirty="0"/>
              <a:t>MTSU: Release Dependent vs Independent</a:t>
            </a:r>
          </a:p>
        </p:txBody>
      </p:sp>
      <p:sp>
        <p:nvSpPr>
          <p:cNvPr id="3" name="Content Placeholder 2">
            <a:extLst>
              <a:ext uri="{FF2B5EF4-FFF2-40B4-BE49-F238E27FC236}">
                <a16:creationId xmlns:a16="http://schemas.microsoft.com/office/drawing/2014/main" id="{3672AEB6-68B0-455D-A95A-323824689DD9}"/>
              </a:ext>
            </a:extLst>
          </p:cNvPr>
          <p:cNvSpPr>
            <a:spLocks noGrp="1"/>
          </p:cNvSpPr>
          <p:nvPr>
            <p:ph idx="1"/>
          </p:nvPr>
        </p:nvSpPr>
        <p:spPr/>
        <p:txBody>
          <a:bodyPr>
            <a:normAutofit fontScale="62500" lnSpcReduction="20000"/>
          </a:bodyPr>
          <a:lstStyle/>
          <a:p>
            <a:r>
              <a:rPr lang="en-US" dirty="0"/>
              <a:t>The applicability of the MTSU on Releases can be handled in two ways: </a:t>
            </a:r>
            <a:r>
              <a:rPr lang="en-US" u="sng" dirty="0"/>
              <a:t>release dependent </a:t>
            </a:r>
            <a:r>
              <a:rPr lang="en-US" dirty="0"/>
              <a:t>vs </a:t>
            </a:r>
            <a:r>
              <a:rPr lang="en-US" u="sng" dirty="0"/>
              <a:t>release independent</a:t>
            </a:r>
          </a:p>
          <a:p>
            <a:r>
              <a:rPr lang="en-US" b="1" dirty="0"/>
              <a:t>For example, </a:t>
            </a:r>
            <a:r>
              <a:rPr lang="en-US" dirty="0"/>
              <a:t>assume the MTSU for MOP EIRP TC is determined to be 5.0dB and entered in F.1.2 of TS38.521-2 (Release 15). Since there no review of MTSU during Release 16, the MTSU for MOP EIRP TC remains 5.0dB in F.1.2 of TS38.521-2 (Release 16). Furthermore, assume that TE vendors find that the MTSU can be reduced to 4.0dB during the first review period at the introduction of TS38.521-2 (Release 17). This evolved MTSU for EIRP TC is updated in F.1.2 of TS38.521-2 (Release 17) only. </a:t>
            </a:r>
          </a:p>
          <a:p>
            <a:pPr lvl="1"/>
            <a:r>
              <a:rPr lang="en-US" dirty="0"/>
              <a:t>In release 17 time frame, when MTSU is considered release independent, an MTSU of 4dB will be applicable for </a:t>
            </a:r>
            <a:r>
              <a:rPr lang="en-US" u="sng" dirty="0"/>
              <a:t>Release 15 through 17 UEs </a:t>
            </a:r>
            <a:r>
              <a:rPr lang="en-US" dirty="0"/>
              <a:t>for the MOP EIRP TCs</a:t>
            </a:r>
          </a:p>
          <a:p>
            <a:pPr lvl="1"/>
            <a:r>
              <a:rPr lang="en-US" dirty="0"/>
              <a:t>In release 17 time frame, when MTSU is considered release dependent, an MTSU of 5dB will be applicable for </a:t>
            </a:r>
            <a:r>
              <a:rPr lang="en-US" u="sng" dirty="0"/>
              <a:t>Release 15 through 16 UEs </a:t>
            </a:r>
            <a:r>
              <a:rPr lang="en-US" dirty="0"/>
              <a:t>and an MTSU of 4dB will be applicable for </a:t>
            </a:r>
            <a:r>
              <a:rPr lang="en-US" u="sng" dirty="0"/>
              <a:t>Release 17 (and beyond) UEs </a:t>
            </a:r>
            <a:r>
              <a:rPr lang="en-US" dirty="0"/>
              <a:t>for MOP EIRP TCs</a:t>
            </a:r>
          </a:p>
          <a:p>
            <a:r>
              <a:rPr lang="en-US" dirty="0"/>
              <a:t>The need for updating and re-validating existing test cases with reduced TT (based on evolved MTSU) needs to be discussed separately</a:t>
            </a:r>
          </a:p>
          <a:p>
            <a:pPr lvl="1"/>
            <a:endParaRPr lang="en-US" dirty="0">
              <a:solidFill>
                <a:srgbClr val="00B050"/>
              </a:solidFill>
            </a:endParaRPr>
          </a:p>
        </p:txBody>
      </p:sp>
    </p:spTree>
    <p:extLst>
      <p:ext uri="{BB962C8B-B14F-4D97-AF65-F5344CB8AC3E}">
        <p14:creationId xmlns:p14="http://schemas.microsoft.com/office/powerpoint/2010/main" val="288340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D07F7-463A-4371-ADDB-F847EFDFB9D9}"/>
              </a:ext>
            </a:extLst>
          </p:cNvPr>
          <p:cNvSpPr>
            <a:spLocks noGrp="1"/>
          </p:cNvSpPr>
          <p:nvPr>
            <p:ph type="title"/>
          </p:nvPr>
        </p:nvSpPr>
        <p:spPr/>
        <p:txBody>
          <a:bodyPr/>
          <a:lstStyle/>
          <a:p>
            <a:r>
              <a:rPr lang="en-US"/>
              <a:t>Way Forward</a:t>
            </a:r>
          </a:p>
        </p:txBody>
      </p:sp>
      <p:sp>
        <p:nvSpPr>
          <p:cNvPr id="3" name="Content Placeholder 2">
            <a:extLst>
              <a:ext uri="{FF2B5EF4-FFF2-40B4-BE49-F238E27FC236}">
                <a16:creationId xmlns:a16="http://schemas.microsoft.com/office/drawing/2014/main" id="{17510FC0-F0DC-4EC5-97B5-92B1F54E2BD3}"/>
              </a:ext>
            </a:extLst>
          </p:cNvPr>
          <p:cNvSpPr>
            <a:spLocks noGrp="1"/>
          </p:cNvSpPr>
          <p:nvPr>
            <p:ph idx="1"/>
          </p:nvPr>
        </p:nvSpPr>
        <p:spPr>
          <a:xfrm>
            <a:off x="457200" y="1264640"/>
            <a:ext cx="8229600" cy="4525963"/>
          </a:xfrm>
        </p:spPr>
        <p:txBody>
          <a:bodyPr>
            <a:normAutofit fontScale="62500" lnSpcReduction="20000"/>
          </a:bodyPr>
          <a:lstStyle/>
          <a:p>
            <a:r>
              <a:rPr lang="en-GB" b="1" dirty="0"/>
              <a:t>Proposal 1: </a:t>
            </a:r>
            <a:r>
              <a:rPr lang="en-GB" dirty="0"/>
              <a:t>For UE RF testing, The Maximum Test System Uncertainty for FR2 in TS38.521-2 and TS38.521-3 Annex F.1.2 &amp; F.1.3 shall correspond to Total Expanded Uncertainty*1.00.</a:t>
            </a:r>
          </a:p>
          <a:p>
            <a:r>
              <a:rPr lang="en-GB" b="1" dirty="0"/>
              <a:t>Proposal 2: </a:t>
            </a:r>
            <a:r>
              <a:rPr lang="en-GB" dirty="0"/>
              <a:t>For UE Demodulation and RRM testing, the Maximum Test System Uncertainty for FR2 in TS38.521-4 and TS38.533 shall correspond to Total Expanded Uncertainty*1.00.</a:t>
            </a:r>
          </a:p>
          <a:p>
            <a:r>
              <a:rPr lang="en-GB" b="1" dirty="0"/>
              <a:t>Proposal 3:</a:t>
            </a:r>
            <a:r>
              <a:rPr lang="en-GB" dirty="0"/>
              <a:t> </a:t>
            </a:r>
            <a:r>
              <a:rPr lang="en-US" dirty="0"/>
              <a:t>Based on industry input, RAN5 shall review the Maximum Test System Uncertainty for FR2 defined in TS38.521-2 and TS38.521-3 with the goal to reduce them on a case-by-case basis. </a:t>
            </a:r>
          </a:p>
          <a:p>
            <a:r>
              <a:rPr lang="en-US" b="1" dirty="0"/>
              <a:t>Proposal 4:</a:t>
            </a:r>
            <a:r>
              <a:rPr lang="en-US" dirty="0"/>
              <a:t> To allow for sufficient time in technology and process improvements and to optimize the evolved MU rollouts in terms of device certification, the review dates shall be aligned with the introduction of TS38.521-2 Release [17] and [19]. </a:t>
            </a:r>
          </a:p>
          <a:p>
            <a:r>
              <a:rPr lang="en-US" b="1" dirty="0"/>
              <a:t>Proposal 5: </a:t>
            </a:r>
            <a:r>
              <a:rPr lang="en-US" dirty="0"/>
              <a:t>The evolved FR2 MUs are release independent</a:t>
            </a:r>
          </a:p>
          <a:p>
            <a:r>
              <a:rPr lang="en-US" b="1" dirty="0"/>
              <a:t>Proposal 6: </a:t>
            </a:r>
            <a:r>
              <a:rPr lang="en-US" dirty="0"/>
              <a:t>The enforcement dates of the revised FR2 Maximum Test System Uncertainty will be dictated by industry needs.</a:t>
            </a:r>
          </a:p>
        </p:txBody>
      </p:sp>
    </p:spTree>
    <p:extLst>
      <p:ext uri="{BB962C8B-B14F-4D97-AF65-F5344CB8AC3E}">
        <p14:creationId xmlns:p14="http://schemas.microsoft.com/office/powerpoint/2010/main" val="3256679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D4741-0C37-45B3-B330-56B9EA3DA467}"/>
              </a:ext>
            </a:extLst>
          </p:cNvPr>
          <p:cNvSpPr>
            <a:spLocks noGrp="1"/>
          </p:cNvSpPr>
          <p:nvPr>
            <p:ph type="title"/>
          </p:nvPr>
        </p:nvSpPr>
        <p:spPr/>
        <p:txBody>
          <a:bodyPr/>
          <a:lstStyle/>
          <a:p>
            <a:r>
              <a:rPr lang="en-US"/>
              <a:t>References</a:t>
            </a:r>
          </a:p>
        </p:txBody>
      </p:sp>
      <p:sp>
        <p:nvSpPr>
          <p:cNvPr id="3" name="Content Placeholder 2">
            <a:extLst>
              <a:ext uri="{FF2B5EF4-FFF2-40B4-BE49-F238E27FC236}">
                <a16:creationId xmlns:a16="http://schemas.microsoft.com/office/drawing/2014/main" id="{BC6B76F3-583E-43C4-85EF-91D10F5ECDD1}"/>
              </a:ext>
            </a:extLst>
          </p:cNvPr>
          <p:cNvSpPr>
            <a:spLocks noGrp="1"/>
          </p:cNvSpPr>
          <p:nvPr>
            <p:ph idx="1"/>
          </p:nvPr>
        </p:nvSpPr>
        <p:spPr/>
        <p:txBody>
          <a:bodyPr>
            <a:normAutofit fontScale="70000" lnSpcReduction="20000"/>
          </a:bodyPr>
          <a:lstStyle/>
          <a:p>
            <a:r>
              <a:rPr lang="en-US" dirty="0"/>
              <a:t>NIS 81, “The Treatment of Uncertainty in EMC Measurements,” Ed. 1, NAMAS Executive, National Physical Laboratory, </a:t>
            </a:r>
            <a:r>
              <a:rPr lang="en-US" dirty="0" err="1"/>
              <a:t>Teddington</a:t>
            </a:r>
            <a:r>
              <a:rPr lang="en-US" dirty="0"/>
              <a:t>, Middlesex, TW11 0LW, England, 1994.</a:t>
            </a:r>
          </a:p>
          <a:p>
            <a:r>
              <a:rPr lang="en-US" dirty="0"/>
              <a:t>NIST, “</a:t>
            </a:r>
            <a:r>
              <a:rPr lang="en-US" i="1" dirty="0"/>
              <a:t>Guidelines for evaluating and expressing the uncertainty of NIST measurement results</a:t>
            </a:r>
            <a:r>
              <a:rPr lang="en-US" dirty="0"/>
              <a:t>”, Technical Note 1297 (TN 1297), United States Department of Commerce Technology Administration, National Institute of Standards and Technology, Gaithersburg, MD, 1994.</a:t>
            </a:r>
          </a:p>
          <a:p>
            <a:r>
              <a:rPr lang="en-US" dirty="0"/>
              <a:t>ISO/IEC 17025:2005: General requirements for the competence of testing and calibration laboratories.</a:t>
            </a:r>
          </a:p>
          <a:p>
            <a:r>
              <a:rPr lang="en-US" dirty="0"/>
              <a:t>JCGM 101:2008, Evaluation of measurement data — Supplement 1 to the “Guide to the expression of uncertainty in measurement” — Propagation of distributions using a Monte Carlo method</a:t>
            </a:r>
          </a:p>
          <a:p>
            <a:r>
              <a:rPr lang="en-US" dirty="0"/>
              <a:t>JCGM 200:2012, International vocabulary of metrology – Basic and general concepts and associated terms (VIM) </a:t>
            </a:r>
          </a:p>
          <a:p>
            <a:endParaRPr lang="en-US" dirty="0"/>
          </a:p>
        </p:txBody>
      </p:sp>
    </p:spTree>
    <p:extLst>
      <p:ext uri="{BB962C8B-B14F-4D97-AF65-F5344CB8AC3E}">
        <p14:creationId xmlns:p14="http://schemas.microsoft.com/office/powerpoint/2010/main" val="1865187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3718-E81B-49D6-97B7-36737ABA2B53}"/>
              </a:ext>
            </a:extLst>
          </p:cNvPr>
          <p:cNvSpPr>
            <a:spLocks noGrp="1"/>
          </p:cNvSpPr>
          <p:nvPr>
            <p:ph type="title"/>
          </p:nvPr>
        </p:nvSpPr>
        <p:spPr/>
        <p:txBody>
          <a:bodyPr>
            <a:normAutofit fontScale="90000"/>
          </a:bodyPr>
          <a:lstStyle/>
          <a:p>
            <a:r>
              <a:rPr lang="en-US"/>
              <a:t>Definition: Measurement Uncertainty</a:t>
            </a:r>
          </a:p>
        </p:txBody>
      </p:sp>
      <p:sp>
        <p:nvSpPr>
          <p:cNvPr id="3" name="Content Placeholder 2">
            <a:extLst>
              <a:ext uri="{FF2B5EF4-FFF2-40B4-BE49-F238E27FC236}">
                <a16:creationId xmlns:a16="http://schemas.microsoft.com/office/drawing/2014/main" id="{1FD1C4F2-BC1D-46BC-B148-2E4FA42768DA}"/>
              </a:ext>
            </a:extLst>
          </p:cNvPr>
          <p:cNvSpPr>
            <a:spLocks noGrp="1"/>
          </p:cNvSpPr>
          <p:nvPr>
            <p:ph idx="1"/>
          </p:nvPr>
        </p:nvSpPr>
        <p:spPr/>
        <p:txBody>
          <a:bodyPr>
            <a:normAutofit fontScale="85000" lnSpcReduction="10000"/>
          </a:bodyPr>
          <a:lstStyle/>
          <a:p>
            <a:r>
              <a:rPr lang="en-US" b="1" dirty="0"/>
              <a:t>Measurement Uncertainty is “non-negative parameter characterizing the dispersion of the quantity values being attributed to a measurand, based on the information used” (per JCGM 200:2012)</a:t>
            </a:r>
          </a:p>
          <a:p>
            <a:r>
              <a:rPr lang="en-US" dirty="0"/>
              <a:t>For the power-based EIRP, EIS, TRP, TRS test cases 3GPP and CTIA follow the “Guide to the Expression of Uncertainty in Measurement” published by the International Organization for Standardization (ISO) Geneva, Switzerland 1995</a:t>
            </a:r>
          </a:p>
          <a:p>
            <a:r>
              <a:rPr lang="en-US" dirty="0"/>
              <a:t>For </a:t>
            </a:r>
            <a:r>
              <a:rPr lang="en-US" u="sng" dirty="0"/>
              <a:t>every</a:t>
            </a:r>
            <a:r>
              <a:rPr lang="en-US" dirty="0"/>
              <a:t> test case, a detailed and exhaustive MU assessment needs to be performed  </a:t>
            </a:r>
          </a:p>
        </p:txBody>
      </p:sp>
    </p:spTree>
    <p:extLst>
      <p:ext uri="{BB962C8B-B14F-4D97-AF65-F5344CB8AC3E}">
        <p14:creationId xmlns:p14="http://schemas.microsoft.com/office/powerpoint/2010/main" val="434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817CBF-BF4E-464D-A54F-78588BFE9AAA}"/>
              </a:ext>
            </a:extLst>
          </p:cNvPr>
          <p:cNvSpPr>
            <a:spLocks noGrp="1"/>
          </p:cNvSpPr>
          <p:nvPr>
            <p:ph type="title"/>
          </p:nvPr>
        </p:nvSpPr>
        <p:spPr/>
        <p:txBody>
          <a:bodyPr/>
          <a:lstStyle/>
          <a:p>
            <a:r>
              <a:rPr lang="en-US"/>
              <a:t>Sample</a:t>
            </a:r>
          </a:p>
        </p:txBody>
      </p:sp>
      <p:sp>
        <p:nvSpPr>
          <p:cNvPr id="3" name="Content Placeholder 2">
            <a:extLst>
              <a:ext uri="{FF2B5EF4-FFF2-40B4-BE49-F238E27FC236}">
                <a16:creationId xmlns:a16="http://schemas.microsoft.com/office/drawing/2014/main" id="{1B8D8B5E-C7F5-4232-B8E9-8145076D81D9}"/>
              </a:ext>
            </a:extLst>
          </p:cNvPr>
          <p:cNvSpPr>
            <a:spLocks noGrp="1"/>
          </p:cNvSpPr>
          <p:nvPr>
            <p:ph idx="1"/>
          </p:nvPr>
        </p:nvSpPr>
        <p:spPr/>
        <p:txBody>
          <a:bodyPr/>
          <a:lstStyle/>
          <a:p>
            <a:r>
              <a:rPr lang="en-US"/>
              <a:t>Sample MU Table for Test Case X.Y.</a:t>
            </a:r>
          </a:p>
        </p:txBody>
      </p:sp>
      <p:graphicFrame>
        <p:nvGraphicFramePr>
          <p:cNvPr id="5" name="Table 4">
            <a:extLst>
              <a:ext uri="{FF2B5EF4-FFF2-40B4-BE49-F238E27FC236}">
                <a16:creationId xmlns:a16="http://schemas.microsoft.com/office/drawing/2014/main" id="{727D1504-4239-4748-BBEF-FA9EE388A3F1}"/>
              </a:ext>
            </a:extLst>
          </p:cNvPr>
          <p:cNvGraphicFramePr>
            <a:graphicFrameLocks noGrp="1"/>
          </p:cNvGraphicFramePr>
          <p:nvPr>
            <p:extLst>
              <p:ext uri="{D42A27DB-BD31-4B8C-83A1-F6EECF244321}">
                <p14:modId xmlns:p14="http://schemas.microsoft.com/office/powerpoint/2010/main" val="184630963"/>
              </p:ext>
            </p:extLst>
          </p:nvPr>
        </p:nvGraphicFramePr>
        <p:xfrm>
          <a:off x="1143000" y="2286000"/>
          <a:ext cx="6553200" cy="3275546"/>
        </p:xfrm>
        <a:graphic>
          <a:graphicData uri="http://schemas.openxmlformats.org/drawingml/2006/table">
            <a:tbl>
              <a:tblPr firstRow="1" firstCol="1" bandRow="1">
                <a:tableStyleId>{5C22544A-7EE6-4342-B048-85BDC9FD1C3A}</a:tableStyleId>
              </a:tblPr>
              <a:tblGrid>
                <a:gridCol w="381062">
                  <a:extLst>
                    <a:ext uri="{9D8B030D-6E8A-4147-A177-3AD203B41FA5}">
                      <a16:colId xmlns:a16="http://schemas.microsoft.com/office/drawing/2014/main" val="675644665"/>
                    </a:ext>
                  </a:extLst>
                </a:gridCol>
                <a:gridCol w="1828738">
                  <a:extLst>
                    <a:ext uri="{9D8B030D-6E8A-4147-A177-3AD203B41FA5}">
                      <a16:colId xmlns:a16="http://schemas.microsoft.com/office/drawing/2014/main" val="1264096694"/>
                    </a:ext>
                  </a:extLst>
                </a:gridCol>
                <a:gridCol w="914400">
                  <a:extLst>
                    <a:ext uri="{9D8B030D-6E8A-4147-A177-3AD203B41FA5}">
                      <a16:colId xmlns:a16="http://schemas.microsoft.com/office/drawing/2014/main" val="1833949053"/>
                    </a:ext>
                  </a:extLst>
                </a:gridCol>
                <a:gridCol w="1696553">
                  <a:extLst>
                    <a:ext uri="{9D8B030D-6E8A-4147-A177-3AD203B41FA5}">
                      <a16:colId xmlns:a16="http://schemas.microsoft.com/office/drawing/2014/main" val="3433106911"/>
                    </a:ext>
                  </a:extLst>
                </a:gridCol>
                <a:gridCol w="780467">
                  <a:extLst>
                    <a:ext uri="{9D8B030D-6E8A-4147-A177-3AD203B41FA5}">
                      <a16:colId xmlns:a16="http://schemas.microsoft.com/office/drawing/2014/main" val="1625925334"/>
                    </a:ext>
                  </a:extLst>
                </a:gridCol>
                <a:gridCol w="951980">
                  <a:extLst>
                    <a:ext uri="{9D8B030D-6E8A-4147-A177-3AD203B41FA5}">
                      <a16:colId xmlns:a16="http://schemas.microsoft.com/office/drawing/2014/main" val="839662977"/>
                    </a:ext>
                  </a:extLst>
                </a:gridCol>
              </a:tblGrid>
              <a:tr h="6096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UID</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source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Distribution of the probability</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Divisor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Standard uncertainty (σ) [dB]</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814340937"/>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2: DUT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9340329"/>
                  </a:ext>
                </a:extLst>
              </a:tr>
              <a:tr h="196716">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1</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spcBef>
                          <a:spcPts val="0"/>
                        </a:spcBef>
                        <a:spcAft>
                          <a:spcPts val="0"/>
                        </a:spcAft>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019064125"/>
                  </a:ext>
                </a:extLst>
              </a:tr>
              <a:tr h="175962">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2</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2</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359424855"/>
                  </a:ext>
                </a:extLst>
              </a:tr>
              <a:tr h="108999">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a:t>
                      </a:r>
                    </a:p>
                  </a:txBody>
                  <a:tcPr marL="11070" marR="42302" marT="0" marB="0" anchor="ctr"/>
                </a:tc>
                <a:tc>
                  <a:txBody>
                    <a:bodyPr/>
                    <a:lstStyle/>
                    <a:p>
                      <a:pPr marL="0" marR="0">
                        <a:spcBef>
                          <a:spcPts val="0"/>
                        </a:spcBef>
                        <a:spcAft>
                          <a:spcPts val="0"/>
                        </a:spcAft>
                      </a:pP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571130280"/>
                  </a:ext>
                </a:extLst>
              </a:tr>
              <a:tr h="224738">
                <a:tc>
                  <a:txBody>
                    <a:bodyPr/>
                    <a:lstStyle/>
                    <a:p>
                      <a:pPr marL="0" marR="0" algn="ctr">
                        <a:spcBef>
                          <a:spcPts val="0"/>
                        </a:spcBef>
                        <a:spcAft>
                          <a:spcPts val="0"/>
                        </a:spcAft>
                      </a:pPr>
                      <a:r>
                        <a:rPr lang="en-GB" sz="1100" i="1" err="1">
                          <a:effectLst/>
                          <a:latin typeface="Arial" panose="020B0604020202020204" pitchFamily="34" charset="0"/>
                          <a:ea typeface="SimSun" panose="02010600030101010101" pitchFamily="2" charset="-122"/>
                          <a:cs typeface="Arial" panose="020B0604020202020204" pitchFamily="34" charset="0"/>
                        </a:rPr>
                        <a:t>i</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a:t>
                      </a:r>
                      <a:r>
                        <a:rPr lang="en-GB" sz="1100" i="1" dirty="0" err="1">
                          <a:effectLst/>
                          <a:latin typeface="Arial" panose="020B0604020202020204" pitchFamily="34" charset="0"/>
                          <a:cs typeface="Arial" panose="020B0604020202020204" pitchFamily="34" charset="0"/>
                        </a:rPr>
                        <a:t>i</a:t>
                      </a:r>
                      <a:endParaRPr lang="en-US" sz="1100" i="1"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err="1">
                          <a:effectLst/>
                          <a:latin typeface="Arial" panose="020B0604020202020204" pitchFamily="34" charset="0"/>
                          <a:cs typeface="Arial" panose="020B0604020202020204" pitchFamily="34" charset="0"/>
                        </a:rPr>
                        <a:t>MU</a:t>
                      </a:r>
                      <a:r>
                        <a:rPr lang="en-GB" sz="1100" baseline="-25000" err="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 </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err="1">
                          <a:effectLst/>
                          <a:latin typeface="Arial" panose="020B0604020202020204" pitchFamily="34" charset="0"/>
                          <a:cs typeface="Arial" panose="020B0604020202020204" pitchFamily="34" charset="0"/>
                        </a:rPr>
                        <a:t>StD</a:t>
                      </a:r>
                      <a:r>
                        <a:rPr lang="en-GB" sz="1100" baseline="-25000" err="1">
                          <a:effectLst/>
                          <a:latin typeface="Arial" panose="020B0604020202020204" pitchFamily="34" charset="0"/>
                          <a:cs typeface="Arial" panose="020B0604020202020204" pitchFamily="34" charset="0"/>
                        </a:rPr>
                        <a:t>i</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342734585"/>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1: Calibration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09693249"/>
                  </a:ext>
                </a:extLst>
              </a:tr>
              <a:tr h="206442">
                <a:tc>
                  <a:txBody>
                    <a:bodyPr/>
                    <a:lstStyle/>
                    <a:p>
                      <a:pPr marL="0" marR="0" algn="ctr">
                        <a:spcBef>
                          <a:spcPts val="0"/>
                        </a:spcBef>
                        <a:spcAft>
                          <a:spcPts val="0"/>
                        </a:spcAft>
                      </a:pPr>
                      <a:r>
                        <a:rPr lang="en-GB" sz="1100" i="1">
                          <a:effectLst/>
                          <a:latin typeface="Arial" panose="020B0604020202020204" pitchFamily="34" charset="0"/>
                          <a:ea typeface="SimSun" panose="02010600030101010101" pitchFamily="2" charset="-122"/>
                          <a:cs typeface="Arial" panose="020B0604020202020204" pitchFamily="34" charset="0"/>
                        </a:rPr>
                        <a:t>i</a:t>
                      </a:r>
                      <a:r>
                        <a:rPr lang="en-GB" sz="1100">
                          <a:effectLst/>
                          <a:latin typeface="Arial" panose="020B0604020202020204" pitchFamily="34" charset="0"/>
                          <a:ea typeface="SimSun" panose="02010600030101010101" pitchFamily="2" charset="-122"/>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a:t>
                      </a:r>
                      <a:r>
                        <a:rPr lang="en-GB" sz="1100" i="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638656104"/>
                  </a:ext>
                </a:extLst>
              </a:tr>
              <a:tr h="1524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724303608"/>
                  </a:ext>
                </a:extLst>
              </a:tr>
              <a:tr h="21336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N-1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N-1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484326466"/>
                  </a:ext>
                </a:extLst>
              </a:tr>
              <a:tr h="19812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gridSpan="4">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Systematic uncertainties</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50932458"/>
                  </a:ext>
                </a:extLst>
              </a:tr>
              <a:tr h="152400">
                <a:tc>
                  <a:txBody>
                    <a:bodyPr/>
                    <a:lstStyle/>
                    <a:p>
                      <a:pPr marL="0" marR="0" algn="ctr">
                        <a:spcBef>
                          <a:spcPts val="0"/>
                        </a:spcBef>
                        <a:spcAft>
                          <a:spcPts val="0"/>
                        </a:spcAft>
                      </a:pPr>
                      <a:r>
                        <a:rPr lang="en-GB" sz="1100">
                          <a:effectLst/>
                          <a:latin typeface="Arial" panose="020B0604020202020204" pitchFamily="34" charset="0"/>
                          <a:ea typeface="SimSun" panose="02010600030101010101" pitchFamily="2" charset="-122"/>
                          <a:cs typeface="Arial" panose="020B0604020202020204" pitchFamily="34" charset="0"/>
                        </a:rPr>
                        <a:t>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gridSpan="4">
                  <a:txBody>
                    <a:bodyPr/>
                    <a:lstStyle/>
                    <a:p>
                      <a:pPr marL="0" marR="0" algn="l">
                        <a:spcBef>
                          <a:spcPts val="0"/>
                        </a:spcBef>
                        <a:spcAft>
                          <a:spcPts val="0"/>
                        </a:spcAft>
                      </a:pPr>
                      <a:r>
                        <a:rPr lang="en-GB" sz="1100">
                          <a:effectLst/>
                          <a:latin typeface="Arial" panose="020B0604020202020204" pitchFamily="34" charset="0"/>
                          <a:cs typeface="Arial" panose="020B0604020202020204" pitchFamily="34" charset="0"/>
                        </a:rPr>
                        <a:t>MU Element 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SU</a:t>
                      </a:r>
                      <a:r>
                        <a:rPr lang="en-US" sz="1100" baseline="-25000">
                          <a:effectLst/>
                          <a:latin typeface="Arial" panose="020B0604020202020204" pitchFamily="34" charset="0"/>
                          <a:ea typeface="SimSun" panose="02010600030101010101" pitchFamily="2" charset="-122"/>
                          <a:cs typeface="Arial" panose="020B0604020202020204" pitchFamily="34" charset="0"/>
                        </a:rPr>
                        <a:t>N</a:t>
                      </a:r>
                    </a:p>
                  </a:txBody>
                  <a:tcPr marL="11070" marR="42302" marT="0" marB="0"/>
                </a:tc>
                <a:extLst>
                  <a:ext uri="{0D108BD9-81ED-4DB2-BD59-A6C34878D82A}">
                    <a16:rowId xmlns:a16="http://schemas.microsoft.com/office/drawing/2014/main" val="946365893"/>
                  </a:ext>
                </a:extLst>
              </a:tr>
              <a:tr h="236922">
                <a:tc gridSpan="5">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Total measurement uncertainty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782688316"/>
                  </a:ext>
                </a:extLst>
              </a:tr>
              <a:tr h="236922">
                <a:tc gridSpan="5">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Total Expanded uncertainty (1.96σ - confidence interval of 95 %) [dB]</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4202041578"/>
                  </a:ext>
                </a:extLst>
              </a:tr>
            </a:tbl>
          </a:graphicData>
        </a:graphic>
      </p:graphicFrame>
      <p:sp>
        <p:nvSpPr>
          <p:cNvPr id="2" name="Rectangle 1">
            <a:extLst>
              <a:ext uri="{FF2B5EF4-FFF2-40B4-BE49-F238E27FC236}">
                <a16:creationId xmlns:a16="http://schemas.microsoft.com/office/drawing/2014/main" id="{94395775-385F-4D01-B550-4304AEFADDA0}"/>
              </a:ext>
            </a:extLst>
          </p:cNvPr>
          <p:cNvSpPr/>
          <p:nvPr/>
        </p:nvSpPr>
        <p:spPr>
          <a:xfrm>
            <a:off x="290740" y="5715831"/>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4" name="Object 3">
            <a:extLst>
              <a:ext uri="{FF2B5EF4-FFF2-40B4-BE49-F238E27FC236}">
                <a16:creationId xmlns:a16="http://schemas.microsoft.com/office/drawing/2014/main" id="{686725EB-DABB-4C96-9317-4E3BF4D7CE0F}"/>
              </a:ext>
            </a:extLst>
          </p:cNvPr>
          <p:cNvGraphicFramePr>
            <a:graphicFrameLocks noChangeAspect="1"/>
          </p:cNvGraphicFramePr>
          <p:nvPr>
            <p:extLst>
              <p:ext uri="{D42A27DB-BD31-4B8C-83A1-F6EECF244321}">
                <p14:modId xmlns:p14="http://schemas.microsoft.com/office/powerpoint/2010/main" val="1271880714"/>
              </p:ext>
            </p:extLst>
          </p:nvPr>
        </p:nvGraphicFramePr>
        <p:xfrm>
          <a:off x="3395663" y="5680075"/>
          <a:ext cx="4559300" cy="446088"/>
        </p:xfrm>
        <a:graphic>
          <a:graphicData uri="http://schemas.openxmlformats.org/presentationml/2006/ole">
            <mc:AlternateContent xmlns:mc="http://schemas.openxmlformats.org/markup-compatibility/2006">
              <mc:Choice xmlns:v="urn:schemas-microsoft-com:vml" Requires="v">
                <p:oleObj spid="_x0000_s1026" name="Equation" r:id="rId3" imgW="3632040" imgH="355320" progId="Equation.DSMT4">
                  <p:embed/>
                </p:oleObj>
              </mc:Choice>
              <mc:Fallback>
                <p:oleObj name="Equation" r:id="rId3" imgW="3632040" imgH="355320" progId="Equation.DSMT4">
                  <p:embed/>
                  <p:pic>
                    <p:nvPicPr>
                      <p:cNvPr id="4" name="Object 3">
                        <a:extLst>
                          <a:ext uri="{FF2B5EF4-FFF2-40B4-BE49-F238E27FC236}">
                            <a16:creationId xmlns:a16="http://schemas.microsoft.com/office/drawing/2014/main" id="{686725EB-DABB-4C96-9317-4E3BF4D7CE0F}"/>
                          </a:ext>
                        </a:extLst>
                      </p:cNvPr>
                      <p:cNvPicPr/>
                      <p:nvPr/>
                    </p:nvPicPr>
                    <p:blipFill>
                      <a:blip r:embed="rId4"/>
                      <a:stretch>
                        <a:fillRect/>
                      </a:stretch>
                    </p:blipFill>
                    <p:spPr>
                      <a:xfrm>
                        <a:off x="3395663" y="5680075"/>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5D002A5B-725B-4A46-B90E-9633E2C34933}"/>
              </a:ext>
            </a:extLst>
          </p:cNvPr>
          <p:cNvSpPr/>
          <p:nvPr/>
        </p:nvSpPr>
        <p:spPr>
          <a:xfrm rot="16200000">
            <a:off x="5303646" y="4177180"/>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EF5CC665-071D-418E-8BF7-6F33A8E4FBA2}"/>
              </a:ext>
            </a:extLst>
          </p:cNvPr>
          <p:cNvSpPr/>
          <p:nvPr/>
        </p:nvSpPr>
        <p:spPr>
          <a:xfrm>
            <a:off x="4254592" y="6308725"/>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395582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A5812-43C9-441A-8766-7371E7716122}"/>
              </a:ext>
            </a:extLst>
          </p:cNvPr>
          <p:cNvSpPr>
            <a:spLocks noGrp="1"/>
          </p:cNvSpPr>
          <p:nvPr>
            <p:ph type="title"/>
          </p:nvPr>
        </p:nvSpPr>
        <p:spPr/>
        <p:txBody>
          <a:bodyPr>
            <a:normAutofit/>
          </a:bodyPr>
          <a:lstStyle/>
          <a:p>
            <a:r>
              <a:rPr lang="en-US"/>
              <a:t>Definition: MU Element</a:t>
            </a:r>
          </a:p>
        </p:txBody>
      </p:sp>
      <p:sp>
        <p:nvSpPr>
          <p:cNvPr id="3" name="Content Placeholder 2">
            <a:extLst>
              <a:ext uri="{FF2B5EF4-FFF2-40B4-BE49-F238E27FC236}">
                <a16:creationId xmlns:a16="http://schemas.microsoft.com/office/drawing/2014/main" id="{CB7FAB38-57C6-4852-897C-6706FB1FBF51}"/>
              </a:ext>
            </a:extLst>
          </p:cNvPr>
          <p:cNvSpPr>
            <a:spLocks noGrp="1"/>
          </p:cNvSpPr>
          <p:nvPr>
            <p:ph idx="1"/>
          </p:nvPr>
        </p:nvSpPr>
        <p:spPr/>
        <p:txBody>
          <a:bodyPr>
            <a:normAutofit fontScale="85000" lnSpcReduction="20000"/>
          </a:bodyPr>
          <a:lstStyle/>
          <a:p>
            <a:r>
              <a:rPr lang="en-US" dirty="0"/>
              <a:t>For each test case, </a:t>
            </a:r>
            <a:r>
              <a:rPr lang="en-US" u="sng" dirty="0"/>
              <a:t>MU elements </a:t>
            </a:r>
            <a:r>
              <a:rPr lang="en-US" dirty="0"/>
              <a:t>are identified that can have an impact on the measured quantity</a:t>
            </a:r>
          </a:p>
          <a:p>
            <a:r>
              <a:rPr lang="en-US" dirty="0"/>
              <a:t>For each MU element, an uncertainty value is determined based on statistical methods of theoretical analyses and measurements.</a:t>
            </a:r>
          </a:p>
          <a:p>
            <a:pPr lvl="1"/>
            <a:r>
              <a:rPr lang="en-US" dirty="0"/>
              <a:t>proper documentation and evidence must be presented to be included for each MU element, e.g., experimental data, simulation results, datasheets, research papers, etc.</a:t>
            </a:r>
          </a:p>
          <a:p>
            <a:r>
              <a:rPr lang="en-US" dirty="0"/>
              <a:t>Generally, for OTA tests the MU elements are tabulated in informative sections of Technical Specifications (TS) or in Technical Reports (TR)</a:t>
            </a:r>
          </a:p>
          <a:p>
            <a:pPr lvl="1"/>
            <a:r>
              <a:rPr lang="en-US" dirty="0"/>
              <a:t>Tabulated separately for the DUT measurement stage and for the calibration measurement stage</a:t>
            </a:r>
          </a:p>
        </p:txBody>
      </p:sp>
    </p:spTree>
    <p:extLst>
      <p:ext uri="{BB962C8B-B14F-4D97-AF65-F5344CB8AC3E}">
        <p14:creationId xmlns:p14="http://schemas.microsoft.com/office/powerpoint/2010/main" val="1592981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5A04-E541-44B1-98D1-72E212961A33}"/>
              </a:ext>
            </a:extLst>
          </p:cNvPr>
          <p:cNvSpPr>
            <a:spLocks noGrp="1"/>
          </p:cNvSpPr>
          <p:nvPr>
            <p:ph type="title"/>
          </p:nvPr>
        </p:nvSpPr>
        <p:spPr/>
        <p:txBody>
          <a:bodyPr>
            <a:normAutofit fontScale="90000"/>
          </a:bodyPr>
          <a:lstStyle/>
          <a:p>
            <a:r>
              <a:rPr lang="en-US"/>
              <a:t>Definition: Probability </a:t>
            </a:r>
            <a:r>
              <a:rPr lang="en-US" err="1"/>
              <a:t>Distribution&amp;Divisor</a:t>
            </a:r>
            <a:endParaRPr lang="en-US"/>
          </a:p>
        </p:txBody>
      </p:sp>
      <p:sp>
        <p:nvSpPr>
          <p:cNvPr id="3" name="Content Placeholder 2">
            <a:extLst>
              <a:ext uri="{FF2B5EF4-FFF2-40B4-BE49-F238E27FC236}">
                <a16:creationId xmlns:a16="http://schemas.microsoft.com/office/drawing/2014/main" id="{231A205A-30D5-42FE-A310-5A12E15B3BD9}"/>
              </a:ext>
            </a:extLst>
          </p:cNvPr>
          <p:cNvSpPr>
            <a:spLocks noGrp="1"/>
          </p:cNvSpPr>
          <p:nvPr>
            <p:ph idx="1"/>
          </p:nvPr>
        </p:nvSpPr>
        <p:spPr/>
        <p:txBody>
          <a:bodyPr>
            <a:normAutofit fontScale="92500"/>
          </a:bodyPr>
          <a:lstStyle/>
          <a:p>
            <a:r>
              <a:rPr lang="en-US"/>
              <a:t>For each MU element, the probability distribution needs to be determined which is based on the method the example value has been determined</a:t>
            </a:r>
          </a:p>
          <a:p>
            <a:r>
              <a:rPr lang="en-US"/>
              <a:t>Each distribution has its own distribution divisor</a:t>
            </a:r>
          </a:p>
          <a:p>
            <a:pPr lvl="1"/>
            <a:r>
              <a:rPr lang="en-US"/>
              <a:t>Rectangular </a:t>
            </a:r>
            <a:r>
              <a:rPr lang="en-US">
                <a:sym typeface="Wingdings" panose="05000000000000000000" pitchFamily="2" charset="2"/>
              </a:rPr>
              <a:t> Divisor: √3</a:t>
            </a:r>
          </a:p>
          <a:p>
            <a:pPr lvl="1"/>
            <a:r>
              <a:rPr lang="en-US">
                <a:sym typeface="Wingdings" panose="05000000000000000000" pitchFamily="2" charset="2"/>
              </a:rPr>
              <a:t>U-shaped  Divisor: √2</a:t>
            </a:r>
          </a:p>
          <a:p>
            <a:pPr lvl="1"/>
            <a:r>
              <a:rPr lang="en-US"/>
              <a:t>Normal </a:t>
            </a:r>
            <a:r>
              <a:rPr lang="en-US">
                <a:sym typeface="Wingdings" panose="05000000000000000000" pitchFamily="2" charset="2"/>
              </a:rPr>
              <a:t> Divisor: 2</a:t>
            </a:r>
          </a:p>
          <a:p>
            <a:pPr lvl="1"/>
            <a:r>
              <a:rPr lang="en-US">
                <a:sym typeface="Wingdings" panose="05000000000000000000" pitchFamily="2" charset="2"/>
              </a:rPr>
              <a:t>Standard  Divisor: 1</a:t>
            </a:r>
            <a:endParaRPr lang="en-US"/>
          </a:p>
          <a:p>
            <a:pPr lvl="1"/>
            <a:endParaRPr lang="en-US"/>
          </a:p>
        </p:txBody>
      </p:sp>
    </p:spTree>
    <p:extLst>
      <p:ext uri="{BB962C8B-B14F-4D97-AF65-F5344CB8AC3E}">
        <p14:creationId xmlns:p14="http://schemas.microsoft.com/office/powerpoint/2010/main" val="2318428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32063-5084-42D6-AF99-FB93F0FCD8CA}"/>
              </a:ext>
            </a:extLst>
          </p:cNvPr>
          <p:cNvSpPr>
            <a:spLocks noGrp="1"/>
          </p:cNvSpPr>
          <p:nvPr>
            <p:ph type="title"/>
          </p:nvPr>
        </p:nvSpPr>
        <p:spPr/>
        <p:txBody>
          <a:bodyPr/>
          <a:lstStyle/>
          <a:p>
            <a:r>
              <a:rPr lang="en-US"/>
              <a:t>Definition: Standard Uncertainty </a:t>
            </a:r>
            <a:r>
              <a:rPr lang="en-US">
                <a:latin typeface="Symbol" panose="05050102010706020507" pitchFamily="18" charset="2"/>
              </a:rPr>
              <a:t>s</a:t>
            </a:r>
          </a:p>
        </p:txBody>
      </p:sp>
      <p:sp>
        <p:nvSpPr>
          <p:cNvPr id="3" name="Content Placeholder 2">
            <a:extLst>
              <a:ext uri="{FF2B5EF4-FFF2-40B4-BE49-F238E27FC236}">
                <a16:creationId xmlns:a16="http://schemas.microsoft.com/office/drawing/2014/main" id="{FF184D9D-D953-42B7-A7E9-546651204073}"/>
              </a:ext>
            </a:extLst>
          </p:cNvPr>
          <p:cNvSpPr>
            <a:spLocks noGrp="1"/>
          </p:cNvSpPr>
          <p:nvPr>
            <p:ph idx="1"/>
          </p:nvPr>
        </p:nvSpPr>
        <p:spPr/>
        <p:txBody>
          <a:bodyPr/>
          <a:lstStyle/>
          <a:p>
            <a:r>
              <a:rPr lang="en-US" dirty="0">
                <a:sym typeface="Wingdings" panose="05000000000000000000" pitchFamily="2" charset="2"/>
              </a:rPr>
              <a:t>For each element, the standard uncertainty, </a:t>
            </a:r>
            <a:r>
              <a:rPr lang="en-US" dirty="0">
                <a:latin typeface="Symbol" panose="05050102010706020507" pitchFamily="18" charset="2"/>
                <a:sym typeface="Wingdings" panose="05000000000000000000" pitchFamily="2" charset="2"/>
              </a:rPr>
              <a:t>s</a:t>
            </a:r>
            <a:r>
              <a:rPr lang="en-US" dirty="0">
                <a:sym typeface="Wingdings" panose="05000000000000000000" pitchFamily="2" charset="2"/>
              </a:rPr>
              <a:t>,  is determined by dividing the uncertainty value by the probability distribution divisor</a:t>
            </a:r>
            <a:endParaRPr lang="en-US" dirty="0"/>
          </a:p>
        </p:txBody>
      </p:sp>
    </p:spTree>
    <p:extLst>
      <p:ext uri="{BB962C8B-B14F-4D97-AF65-F5344CB8AC3E}">
        <p14:creationId xmlns:p14="http://schemas.microsoft.com/office/powerpoint/2010/main" val="3452237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1B4D-6593-4FCB-B6E2-AB0DD035BB0E}"/>
              </a:ext>
            </a:extLst>
          </p:cNvPr>
          <p:cNvSpPr>
            <a:spLocks noGrp="1"/>
          </p:cNvSpPr>
          <p:nvPr>
            <p:ph type="title"/>
          </p:nvPr>
        </p:nvSpPr>
        <p:spPr/>
        <p:txBody>
          <a:bodyPr/>
          <a:lstStyle/>
          <a:p>
            <a:r>
              <a:rPr lang="en-US"/>
              <a:t>Confidence Interval</a:t>
            </a:r>
          </a:p>
        </p:txBody>
      </p:sp>
      <p:sp>
        <p:nvSpPr>
          <p:cNvPr id="3" name="Content Placeholder 2">
            <a:extLst>
              <a:ext uri="{FF2B5EF4-FFF2-40B4-BE49-F238E27FC236}">
                <a16:creationId xmlns:a16="http://schemas.microsoft.com/office/drawing/2014/main" id="{1A42B36D-2894-4337-8497-313AC68015C1}"/>
              </a:ext>
            </a:extLst>
          </p:cNvPr>
          <p:cNvSpPr>
            <a:spLocks noGrp="1"/>
          </p:cNvSpPr>
          <p:nvPr>
            <p:ph idx="1"/>
          </p:nvPr>
        </p:nvSpPr>
        <p:spPr/>
        <p:txBody>
          <a:bodyPr/>
          <a:lstStyle/>
          <a:p>
            <a:r>
              <a:rPr lang="en-US"/>
              <a:t>The x% confidence interval is a range of values that you can be x% certain contains the true mean of the population</a:t>
            </a:r>
          </a:p>
          <a:p>
            <a:pPr lvl="1"/>
            <a:r>
              <a:rPr lang="en-US"/>
              <a:t>For RF measurements, a 95% confidence interval is typical</a:t>
            </a:r>
          </a:p>
        </p:txBody>
      </p:sp>
      <p:pic>
        <p:nvPicPr>
          <p:cNvPr id="2062" name="Picture 14" descr="Image result for normal curve 1.96 2.58">
            <a:extLst>
              <a:ext uri="{FF2B5EF4-FFF2-40B4-BE49-F238E27FC236}">
                <a16:creationId xmlns:a16="http://schemas.microsoft.com/office/drawing/2014/main" id="{A7720222-0447-4C8E-8630-DFD6DE2C7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4038600"/>
            <a:ext cx="5334000" cy="270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55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A8759-73CC-483F-9FAF-FD063804953E}"/>
              </a:ext>
            </a:extLst>
          </p:cNvPr>
          <p:cNvSpPr>
            <a:spLocks noGrp="1"/>
          </p:cNvSpPr>
          <p:nvPr>
            <p:ph type="title"/>
          </p:nvPr>
        </p:nvSpPr>
        <p:spPr/>
        <p:txBody>
          <a:bodyPr/>
          <a:lstStyle/>
          <a:p>
            <a:r>
              <a:rPr lang="en-US" dirty="0"/>
              <a:t>(Total) Expanded Uncertainty</a:t>
            </a:r>
          </a:p>
        </p:txBody>
      </p:sp>
      <p:sp>
        <p:nvSpPr>
          <p:cNvPr id="3" name="Content Placeholder 2">
            <a:extLst>
              <a:ext uri="{FF2B5EF4-FFF2-40B4-BE49-F238E27FC236}">
                <a16:creationId xmlns:a16="http://schemas.microsoft.com/office/drawing/2014/main" id="{EA9703E5-5CFF-45F1-95AB-9F844E78B1AF}"/>
              </a:ext>
            </a:extLst>
          </p:cNvPr>
          <p:cNvSpPr>
            <a:spLocks noGrp="1"/>
          </p:cNvSpPr>
          <p:nvPr>
            <p:ph idx="1"/>
          </p:nvPr>
        </p:nvSpPr>
        <p:spPr>
          <a:xfrm>
            <a:off x="457200" y="1600201"/>
            <a:ext cx="8229600" cy="3919300"/>
          </a:xfrm>
        </p:spPr>
        <p:txBody>
          <a:bodyPr>
            <a:normAutofit fontScale="85000" lnSpcReduction="20000"/>
          </a:bodyPr>
          <a:lstStyle/>
          <a:p>
            <a:r>
              <a:rPr lang="en-US" dirty="0"/>
              <a:t>Once all MU elements have been defined, the individual standard uncertainties are </a:t>
            </a:r>
            <a:r>
              <a:rPr lang="en-US" dirty="0" err="1"/>
              <a:t>RSS’ed</a:t>
            </a:r>
            <a:r>
              <a:rPr lang="en-US" dirty="0"/>
              <a:t>, i.e., square root of the squared sum of each standard uncertainty.</a:t>
            </a:r>
          </a:p>
          <a:p>
            <a:r>
              <a:rPr lang="en-US" dirty="0"/>
              <a:t>The expanded uncertainty without systematic errors is the result of the total standard uncertainty multiplied by the confidence level factor of K=1.96 for 95% confidence level</a:t>
            </a:r>
          </a:p>
          <a:p>
            <a:r>
              <a:rPr lang="en-US" dirty="0"/>
              <a:t>Any systematic errors are added to the expanded uncertainty to yield the total expanded uncertainty</a:t>
            </a:r>
          </a:p>
          <a:p>
            <a:endParaRPr lang="en-US" dirty="0"/>
          </a:p>
        </p:txBody>
      </p:sp>
      <p:sp>
        <p:nvSpPr>
          <p:cNvPr id="4" name="Rectangle 3">
            <a:extLst>
              <a:ext uri="{FF2B5EF4-FFF2-40B4-BE49-F238E27FC236}">
                <a16:creationId xmlns:a16="http://schemas.microsoft.com/office/drawing/2014/main" id="{7371401B-C77E-4581-BA00-C4CCE0B3D550}"/>
              </a:ext>
            </a:extLst>
          </p:cNvPr>
          <p:cNvSpPr/>
          <p:nvPr/>
        </p:nvSpPr>
        <p:spPr>
          <a:xfrm>
            <a:off x="667258" y="5670317"/>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5" name="Object 4">
            <a:extLst>
              <a:ext uri="{FF2B5EF4-FFF2-40B4-BE49-F238E27FC236}">
                <a16:creationId xmlns:a16="http://schemas.microsoft.com/office/drawing/2014/main" id="{DA0D8942-B52A-4573-9CB3-336A8804A84B}"/>
              </a:ext>
            </a:extLst>
          </p:cNvPr>
          <p:cNvGraphicFramePr>
            <a:graphicFrameLocks noChangeAspect="1"/>
          </p:cNvGraphicFramePr>
          <p:nvPr>
            <p:extLst>
              <p:ext uri="{D42A27DB-BD31-4B8C-83A1-F6EECF244321}">
                <p14:modId xmlns:p14="http://schemas.microsoft.com/office/powerpoint/2010/main" val="1430461557"/>
              </p:ext>
            </p:extLst>
          </p:nvPr>
        </p:nvGraphicFramePr>
        <p:xfrm>
          <a:off x="3772181" y="5634561"/>
          <a:ext cx="4559300" cy="446088"/>
        </p:xfrm>
        <a:graphic>
          <a:graphicData uri="http://schemas.openxmlformats.org/presentationml/2006/ole">
            <mc:AlternateContent xmlns:mc="http://schemas.openxmlformats.org/markup-compatibility/2006">
              <mc:Choice xmlns:v="urn:schemas-microsoft-com:vml" Requires="v">
                <p:oleObj spid="_x0000_s2050" name="Equation" r:id="rId3" imgW="3632040" imgH="355320" progId="Equation.DSMT4">
                  <p:embed/>
                </p:oleObj>
              </mc:Choice>
              <mc:Fallback>
                <p:oleObj name="Equation" r:id="rId3" imgW="3632040" imgH="355320" progId="Equation.DSMT4">
                  <p:embed/>
                  <p:pic>
                    <p:nvPicPr>
                      <p:cNvPr id="5" name="Object 4">
                        <a:extLst>
                          <a:ext uri="{FF2B5EF4-FFF2-40B4-BE49-F238E27FC236}">
                            <a16:creationId xmlns:a16="http://schemas.microsoft.com/office/drawing/2014/main" id="{DA0D8942-B52A-4573-9CB3-336A8804A84B}"/>
                          </a:ext>
                        </a:extLst>
                      </p:cNvPr>
                      <p:cNvPicPr/>
                      <p:nvPr/>
                    </p:nvPicPr>
                    <p:blipFill>
                      <a:blip r:embed="rId4"/>
                      <a:stretch>
                        <a:fillRect/>
                      </a:stretch>
                    </p:blipFill>
                    <p:spPr>
                      <a:xfrm>
                        <a:off x="3772181" y="5634561"/>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26A34BB6-C376-4B0E-9358-97445570CA35}"/>
              </a:ext>
            </a:extLst>
          </p:cNvPr>
          <p:cNvSpPr/>
          <p:nvPr/>
        </p:nvSpPr>
        <p:spPr>
          <a:xfrm rot="16200000">
            <a:off x="5680164" y="4131666"/>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a:extLst>
              <a:ext uri="{FF2B5EF4-FFF2-40B4-BE49-F238E27FC236}">
                <a16:creationId xmlns:a16="http://schemas.microsoft.com/office/drawing/2014/main" id="{8BC84C5B-CFA3-453F-9FE5-5EEDB57D02C7}"/>
              </a:ext>
            </a:extLst>
          </p:cNvPr>
          <p:cNvSpPr/>
          <p:nvPr/>
        </p:nvSpPr>
        <p:spPr>
          <a:xfrm>
            <a:off x="4631110" y="6263211"/>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878038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DE5F4-8592-4050-A04B-6B3B6B26CCC1}"/>
              </a:ext>
            </a:extLst>
          </p:cNvPr>
          <p:cNvSpPr>
            <a:spLocks noGrp="1"/>
          </p:cNvSpPr>
          <p:nvPr>
            <p:ph type="title"/>
          </p:nvPr>
        </p:nvSpPr>
        <p:spPr/>
        <p:txBody>
          <a:bodyPr>
            <a:noAutofit/>
          </a:bodyPr>
          <a:lstStyle/>
          <a:p>
            <a:r>
              <a:rPr lang="en-US" sz="3600"/>
              <a:t>MU Threshold (TR38.903 and TR38.810)</a:t>
            </a:r>
          </a:p>
        </p:txBody>
      </p:sp>
      <p:sp>
        <p:nvSpPr>
          <p:cNvPr id="3" name="Content Placeholder 2">
            <a:extLst>
              <a:ext uri="{FF2B5EF4-FFF2-40B4-BE49-F238E27FC236}">
                <a16:creationId xmlns:a16="http://schemas.microsoft.com/office/drawing/2014/main" id="{31F9ED93-DC02-4010-A5E5-0D5E5642CD23}"/>
              </a:ext>
            </a:extLst>
          </p:cNvPr>
          <p:cNvSpPr>
            <a:spLocks noGrp="1"/>
          </p:cNvSpPr>
          <p:nvPr>
            <p:ph idx="1"/>
          </p:nvPr>
        </p:nvSpPr>
        <p:spPr/>
        <p:txBody>
          <a:bodyPr/>
          <a:lstStyle/>
          <a:p>
            <a:r>
              <a:rPr lang="en-US" dirty="0"/>
              <a:t>The MU Threshold, </a:t>
            </a:r>
            <a:r>
              <a:rPr lang="en-US" dirty="0" err="1"/>
              <a:t>MU</a:t>
            </a:r>
            <a:r>
              <a:rPr lang="en-US" baseline="-25000" dirty="0" err="1"/>
              <a:t>Threshold</a:t>
            </a:r>
            <a:r>
              <a:rPr lang="en-US" dirty="0"/>
              <a:t>, is used to determine a permitted test methodology</a:t>
            </a:r>
          </a:p>
          <a:p>
            <a:pPr lvl="1"/>
            <a:r>
              <a:rPr lang="en-US" dirty="0"/>
              <a:t>If the expanded MU in TR38.903 for a given test methodology is below the MU threshold, it is a permitted test methodology</a:t>
            </a:r>
          </a:p>
          <a:p>
            <a:endParaRPr lang="en-US" dirty="0"/>
          </a:p>
        </p:txBody>
      </p:sp>
    </p:spTree>
    <p:extLst>
      <p:ext uri="{BB962C8B-B14F-4D97-AF65-F5344CB8AC3E}">
        <p14:creationId xmlns:p14="http://schemas.microsoft.com/office/powerpoint/2010/main" val="43267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78f5c59-aec9-459c-acf8-8cf941473193">
      <UserInfo>
        <DisplayName>Roger Nichols</DisplayName>
        <AccountId>14</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0" ma:contentTypeDescription="Create a new document." ma:contentTypeScope="" ma:versionID="63ea3380e8959d8826adac6c32f07b14">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27a5bab7bbb5d56c81d39dbf537fecc6"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214D99-C96D-4937-B0E5-5ACF03110C4C}">
  <ds:schemaRefs>
    <ds:schemaRef ds:uri="http://schemas.microsoft.com/office/2006/documentManagement/types"/>
    <ds:schemaRef ds:uri="http://schemas.microsoft.com/office/infopath/2007/PartnerControls"/>
    <ds:schemaRef ds:uri="878f5c59-aec9-459c-acf8-8cf941473193"/>
    <ds:schemaRef ds:uri="http://purl.org/dc/elements/1.1/"/>
    <ds:schemaRef ds:uri="http://schemas.microsoft.com/office/2006/metadata/properties"/>
    <ds:schemaRef ds:uri="http://purl.org/dc/terms/"/>
    <ds:schemaRef ds:uri="bdd78157-346c-4767-bfdd-352789a5c5f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1800B87-D338-40DA-A0E8-84319874C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5037F1-A6DE-4517-A961-748160A651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236</TotalTime>
  <Words>1981</Words>
  <Application>Microsoft Office PowerPoint</Application>
  <PresentationFormat>On-screen Show (4:3)</PresentationFormat>
  <Paragraphs>359</Paragraphs>
  <Slides>17</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6" baseType="lpstr">
      <vt:lpstr>Malgun Gothic</vt:lpstr>
      <vt:lpstr>SimSun</vt:lpstr>
      <vt:lpstr>Arial</vt:lpstr>
      <vt:lpstr>Calibri</vt:lpstr>
      <vt:lpstr>Symbol</vt:lpstr>
      <vt:lpstr>Times New Roman</vt:lpstr>
      <vt:lpstr>Wingdings</vt:lpstr>
      <vt:lpstr>Office Theme</vt:lpstr>
      <vt:lpstr>Equation</vt:lpstr>
      <vt:lpstr>WF on Maximum Test System Uncertainty Evolution for FR2</vt:lpstr>
      <vt:lpstr>Definition: Measurement Uncertainty</vt:lpstr>
      <vt:lpstr>Sample</vt:lpstr>
      <vt:lpstr>Definition: MU Element</vt:lpstr>
      <vt:lpstr>Definition: Probability Distribution&amp;Divisor</vt:lpstr>
      <vt:lpstr>Definition: Standard Uncertainty s</vt:lpstr>
      <vt:lpstr>Confidence Interval</vt:lpstr>
      <vt:lpstr>(Total) Expanded Uncertainty</vt:lpstr>
      <vt:lpstr>MU Threshold (TR38.903 and TR38.810)</vt:lpstr>
      <vt:lpstr>Maximum Test System Uncertainty</vt:lpstr>
      <vt:lpstr>Maximum Test System Uncertainty Framework</vt:lpstr>
      <vt:lpstr>Maximum Test System Uncertainty for OTA TCs</vt:lpstr>
      <vt:lpstr>Evolution of MU vs MTSU</vt:lpstr>
      <vt:lpstr>Evolution of Total Expanded Uncertainty</vt:lpstr>
      <vt:lpstr>MTSU: Release Dependent vs Independent</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MU Threshold</dc:title>
  <dc:creator>User</dc:creator>
  <cp:lastModifiedBy>Thorsten Hertel</cp:lastModifiedBy>
  <cp:revision>11</cp:revision>
  <dcterms:created xsi:type="dcterms:W3CDTF">2019-01-22T01:23:54Z</dcterms:created>
  <dcterms:modified xsi:type="dcterms:W3CDTF">2019-02-16T02:23:58Z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AuthorIds_UIVersion_1536">
    <vt:lpwstr>22</vt:lpwstr>
  </property>
</Properties>
</file>