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76" r:id="rId1"/>
  </p:sldMasterIdLst>
  <p:notesMasterIdLst>
    <p:notesMasterId r:id="rId17"/>
  </p:notesMasterIdLst>
  <p:handoutMasterIdLst>
    <p:handoutMasterId r:id="rId18"/>
  </p:handoutMasterIdLst>
  <p:sldIdLst>
    <p:sldId id="259" r:id="rId2"/>
    <p:sldId id="293" r:id="rId3"/>
    <p:sldId id="323" r:id="rId4"/>
    <p:sldId id="332" r:id="rId5"/>
    <p:sldId id="341" r:id="rId6"/>
    <p:sldId id="337" r:id="rId7"/>
    <p:sldId id="344" r:id="rId8"/>
    <p:sldId id="301" r:id="rId9"/>
    <p:sldId id="314" r:id="rId10"/>
    <p:sldId id="347" r:id="rId11"/>
    <p:sldId id="336" r:id="rId12"/>
    <p:sldId id="348" r:id="rId13"/>
    <p:sldId id="326" r:id="rId14"/>
    <p:sldId id="346" r:id="rId15"/>
    <p:sldId id="261" r:id="rId16"/>
  </p:sldIdLst>
  <p:sldSz cx="9144000" cy="6858000" type="screen4x3"/>
  <p:notesSz cx="6797675" cy="9926638"/>
  <p:embeddedFontLs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Ericsson Capital TT" panose="02000503000000020004" pitchFamily="2" charset="0"/>
      <p:regular r:id="rId23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93"/>
            <p14:sldId id="323"/>
            <p14:sldId id="332"/>
            <p14:sldId id="341"/>
            <p14:sldId id="337"/>
            <p14:sldId id="344"/>
            <p14:sldId id="301"/>
            <p14:sldId id="314"/>
            <p14:sldId id="347"/>
            <p14:sldId id="336"/>
            <p14:sldId id="348"/>
            <p14:sldId id="326"/>
            <p14:sldId id="346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96817" autoAdjust="0"/>
  </p:normalViewPr>
  <p:slideViewPr>
    <p:cSldViewPr snapToGrid="0" snapToObjects="1">
      <p:cViewPr varScale="1">
        <p:scale>
          <a:sx n="82" d="100"/>
          <a:sy n="82" d="100"/>
        </p:scale>
        <p:origin x="1512" y="7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51023" y="0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51023" y="9428025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62" tIns="45231" rIns="90462" bIns="45231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025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0238" y="4715585"/>
            <a:ext cx="5437200" cy="4467066"/>
          </a:xfrm>
          <a:prstGeom prst="rect">
            <a:avLst/>
          </a:prstGeom>
        </p:spPr>
        <p:txBody>
          <a:bodyPr vert="horz" lIns="90462" tIns="45231" rIns="90462" bIns="452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C882E5-0606-4F36-965A-21DA031B6408}" type="slidenum">
              <a:rPr lang="en-US" smtClean="0"/>
              <a:t>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050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1A4314-6A29-453D-9166-308B2477DC41}" type="slidenum">
              <a:rPr lang="en-US" smtClean="0"/>
              <a:t>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8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 userDrawn="1"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R5-171265 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56476"/>
            <a:ext cx="8372560" cy="2839491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RAN5 5G NR STATUS, </a:t>
            </a:r>
            <a:br>
              <a:rPr lang="en-US" sz="4000" dirty="0"/>
            </a:br>
            <a:r>
              <a:rPr lang="en-US" sz="4000" dirty="0"/>
              <a:t>DELIVERY phases and targets</a:t>
            </a:r>
            <a:br>
              <a:rPr lang="en-US" sz="4000" dirty="0"/>
            </a:br>
            <a:r>
              <a:rPr lang="en-US" sz="2800" dirty="0"/>
              <a:t>(February-19)</a:t>
            </a:r>
            <a:endParaRPr lang="en-US" sz="3200" dirty="0"/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F36CE8FF-8F71-47A5-86EB-1F44D70B2B0C}"/>
              </a:ext>
            </a:extLst>
          </p:cNvPr>
          <p:cNvSpPr txBox="1">
            <a:spLocks/>
          </p:cNvSpPr>
          <p:nvPr/>
        </p:nvSpPr>
        <p:spPr bwMode="auto">
          <a:xfrm>
            <a:off x="277368" y="36611"/>
            <a:ext cx="8355014" cy="8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3GPP TSG-RAN5#82		     	R5-191295</a:t>
            </a:r>
          </a:p>
          <a:p>
            <a:r>
              <a:rPr lang="en-US" sz="2400" kern="0" dirty="0"/>
              <a:t>Spokane, US, 12th - 16th Nov 2018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110599"/>
            <a:ext cx="7494588" cy="72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2000" b="1" dirty="0"/>
              <a:t>Planning for next deliveries: </a:t>
            </a:r>
          </a:p>
          <a:p>
            <a:pPr marL="0" indent="0">
              <a:buNone/>
            </a:pPr>
            <a:endParaRPr lang="en-US" sz="600" b="1" dirty="0"/>
          </a:p>
          <a:p>
            <a:pPr marL="0" indent="0">
              <a:buNone/>
            </a:pPr>
            <a:r>
              <a:rPr lang="en-US" sz="1600" dirty="0"/>
              <a:t>NSA Option 3 (EN-DC) - Phase 5 content - Target RAN5#84 AUG-19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6101" y="941584"/>
            <a:ext cx="8479839" cy="4156195"/>
          </a:xfrm>
        </p:spPr>
        <p:txBody>
          <a:bodyPr/>
          <a:lstStyle/>
          <a:p>
            <a:r>
              <a:rPr lang="en-US" sz="1600" dirty="0"/>
              <a:t>EN-DC configurations: LTE </a:t>
            </a:r>
            <a:r>
              <a:rPr lang="en-US" sz="1600" dirty="0" err="1"/>
              <a:t>xCC</a:t>
            </a:r>
            <a:r>
              <a:rPr lang="en-US" sz="1600" dirty="0"/>
              <a:t> + NR FR1/FR2 </a:t>
            </a:r>
            <a:r>
              <a:rPr lang="en-US" sz="1600" dirty="0" err="1"/>
              <a:t>yCC</a:t>
            </a:r>
            <a:r>
              <a:rPr lang="en-US" sz="1600" dirty="0"/>
              <a:t>, where x &lt;= 4, y &lt;=2</a:t>
            </a:r>
          </a:p>
          <a:p>
            <a:r>
              <a:rPr lang="en-US" sz="1600" dirty="0"/>
              <a:t>Test case completion targets</a:t>
            </a:r>
          </a:p>
          <a:p>
            <a:pPr lvl="1"/>
            <a:r>
              <a:rPr lang="en-US" sz="1200" dirty="0"/>
              <a:t>RF LTE + NR FR2 priority 3 test cases including MU/TT (TS 38.521-3), Note 1</a:t>
            </a:r>
          </a:p>
          <a:p>
            <a:pPr lvl="1"/>
            <a:r>
              <a:rPr lang="en-US" sz="1200" dirty="0"/>
              <a:t>LTE+NR FR1 part of Demod/CSI reporting test cases (TS 38.521-4) not completed in Phase 4</a:t>
            </a:r>
          </a:p>
          <a:p>
            <a:pPr lvl="1"/>
            <a:r>
              <a:rPr lang="en-US" sz="1200" dirty="0"/>
              <a:t>LTE+NR FR2 part of Demod/CSI reporting (TS 38.521-4) test cases where MU/TT are completed </a:t>
            </a:r>
          </a:p>
          <a:p>
            <a:pPr lvl="1"/>
            <a:r>
              <a:rPr lang="en-US" sz="1200" dirty="0"/>
              <a:t>and RRM (TS 38.533)</a:t>
            </a:r>
          </a:p>
          <a:p>
            <a:pPr lvl="1"/>
            <a:r>
              <a:rPr lang="en-US" sz="1200" dirty="0"/>
              <a:t>RRM LTE + NR FR1 test cases (TS 38.533) where RAN4 requirements completed by Aug-19</a:t>
            </a:r>
          </a:p>
          <a:p>
            <a:pPr lvl="1"/>
            <a:r>
              <a:rPr lang="en-US" sz="1200" dirty="0"/>
              <a:t>Positioning performance test cases (TS 37.571-1)</a:t>
            </a:r>
          </a:p>
          <a:p>
            <a:pPr lvl="1"/>
            <a:r>
              <a:rPr lang="en-US" sz="1200" dirty="0"/>
              <a:t>IMS IR.92 EN-DC test cases, Note 2</a:t>
            </a:r>
          </a:p>
          <a:p>
            <a:r>
              <a:rPr lang="en-US" sz="1800" dirty="0"/>
              <a:t>Other targets</a:t>
            </a:r>
          </a:p>
          <a:p>
            <a:pPr lvl="1"/>
            <a:r>
              <a:rPr lang="en-US" sz="1400" dirty="0"/>
              <a:t>MU/TT for LTE+NR FR2 Demod/CSI reporting (TS 38.521-4) and RRM (TS 38.533)</a:t>
            </a:r>
          </a:p>
          <a:p>
            <a:pPr lvl="1"/>
            <a:r>
              <a:rPr lang="en-US" sz="1400" dirty="0"/>
              <a:t>Test coverage enhancement for L1 configurations.</a:t>
            </a:r>
          </a:p>
          <a:p>
            <a:pPr lvl="1"/>
            <a:r>
              <a:rPr lang="en-US" sz="1400" dirty="0"/>
              <a:t>Common test environment (TS 38.508-1) to enable LTE </a:t>
            </a:r>
            <a:r>
              <a:rPr lang="en-US" sz="1400" dirty="0" err="1"/>
              <a:t>xCC</a:t>
            </a:r>
            <a:r>
              <a:rPr lang="en-US" sz="1400" dirty="0"/>
              <a:t> + NR FR1/FR2 </a:t>
            </a:r>
            <a:r>
              <a:rPr lang="en-US" sz="1400" dirty="0" err="1"/>
              <a:t>yCC</a:t>
            </a:r>
            <a:r>
              <a:rPr lang="en-US" sz="1400" dirty="0"/>
              <a:t> test cases, </a:t>
            </a:r>
            <a:br>
              <a:rPr lang="en-US" sz="1400" dirty="0"/>
            </a:br>
            <a:r>
              <a:rPr lang="en-US" sz="1400" dirty="0"/>
              <a:t>where x &lt;= 4, y &lt;=2</a:t>
            </a:r>
          </a:p>
          <a:p>
            <a:pPr lvl="2"/>
            <a:endParaRPr lang="en-US" sz="1200" dirty="0"/>
          </a:p>
          <a:p>
            <a:pPr marL="0" indent="0">
              <a:buNone/>
            </a:pPr>
            <a:br>
              <a:rPr lang="en-US" sz="900" dirty="0">
                <a:highlight>
                  <a:srgbClr val="FFFF00"/>
                </a:highlight>
              </a:rPr>
            </a:br>
            <a:r>
              <a:rPr lang="en-US" sz="900" dirty="0"/>
              <a:t>Note 1: See slide 4 for MU/TT targets and definition of RF FR2 priority 1, 2 and 3 test cases.</a:t>
            </a:r>
          </a:p>
          <a:p>
            <a:pPr marL="0" indent="0">
              <a:buNone/>
            </a:pPr>
            <a:r>
              <a:rPr lang="en-US" sz="900" dirty="0"/>
              <a:t>Note 2: The need for EN-DC IMS test cases on top of the existing E-UTRA IMS test cases depends on if GSMA adds any additional EN-DC specific requirements in IR.92 v13.0 and/or IR.94 v14.0 for EN-DC.</a:t>
            </a:r>
          </a:p>
          <a:p>
            <a:pPr marL="0" indent="0">
              <a:buNone/>
            </a:pP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4506899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267286" y="-61963"/>
            <a:ext cx="7870111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1800" b="1" dirty="0"/>
              <a:t>Planned content:</a:t>
            </a:r>
            <a:endParaRPr lang="en-US" sz="1800" b="1" dirty="0"/>
          </a:p>
          <a:p>
            <a:r>
              <a:rPr lang="en-US" sz="2000" dirty="0"/>
              <a:t>SA Option 2 (SA NR) - Phase 3 - Target RAN5#83 MAY-19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791623"/>
            <a:ext cx="8479839" cy="3852000"/>
          </a:xfrm>
        </p:spPr>
        <p:txBody>
          <a:bodyPr/>
          <a:lstStyle/>
          <a:p>
            <a:r>
              <a:rPr lang="en-US" sz="1100" dirty="0"/>
              <a:t>SC FR1</a:t>
            </a:r>
            <a:r>
              <a:rPr lang="en-US" sz="1100" dirty="0">
                <a:solidFill>
                  <a:srgbClr val="0000FF"/>
                </a:solidFill>
              </a:rPr>
              <a:t>, </a:t>
            </a:r>
            <a:r>
              <a:rPr lang="en-US" sz="1100" dirty="0"/>
              <a:t>SC FR2 and CA configurations for FR1 </a:t>
            </a:r>
            <a:r>
              <a:rPr lang="en-US" sz="1100" dirty="0" err="1"/>
              <a:t>xCC</a:t>
            </a:r>
            <a:r>
              <a:rPr lang="en-US" sz="1100" dirty="0"/>
              <a:t>, where x&lt;=4</a:t>
            </a:r>
          </a:p>
          <a:p>
            <a:r>
              <a:rPr lang="en-US" sz="1100" dirty="0"/>
              <a:t>Test case completion targets</a:t>
            </a:r>
          </a:p>
          <a:p>
            <a:pPr lvl="1"/>
            <a:r>
              <a:rPr lang="en-US" sz="1000" dirty="0"/>
              <a:t>RF FR1 priority 1 test cases (TS 38.521-1) for SC, UL-MIMO and CA, Note 1</a:t>
            </a:r>
          </a:p>
          <a:p>
            <a:pPr lvl="1"/>
            <a:r>
              <a:rPr lang="en-US" sz="1000" dirty="0"/>
              <a:t>Demod FR1 priority 1 test cases (TS 38.521-4), Note 1</a:t>
            </a:r>
          </a:p>
          <a:p>
            <a:pPr lvl="1"/>
            <a:r>
              <a:rPr lang="en-US" sz="1000" dirty="0"/>
              <a:t>RRM NR FR1 priority 1 test cases (TS 38.533), Note 1</a:t>
            </a:r>
          </a:p>
          <a:p>
            <a:pPr lvl="1"/>
            <a:r>
              <a:rPr lang="en-US" sz="1000" dirty="0"/>
              <a:t>RF FR2 priority 1 and 2 test cases including MU/TT (TS 38.521-3), Note 2</a:t>
            </a:r>
          </a:p>
          <a:p>
            <a:pPr lvl="1"/>
            <a:r>
              <a:rPr lang="en-US" sz="1000" dirty="0"/>
              <a:t>SA NR protocol test cases for FR1, Note 3</a:t>
            </a:r>
          </a:p>
          <a:p>
            <a:pPr lvl="2"/>
            <a:r>
              <a:rPr lang="en-US" sz="1000" dirty="0"/>
              <a:t>NR Voice service fallback to E-UTRAN (EPS Fallback), Note 7</a:t>
            </a:r>
            <a:endParaRPr lang="en-US" sz="10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2"/>
            <a:r>
              <a:rPr lang="en-US" sz="1000" dirty="0"/>
              <a:t>SMS over NAS</a:t>
            </a:r>
          </a:p>
          <a:p>
            <a:pPr lvl="2"/>
            <a:r>
              <a:rPr lang="en-US" sz="1000" dirty="0"/>
              <a:t>Inter-RAT between NR and LTE, for both Idle Mode, RRC connected state, NAS</a:t>
            </a:r>
          </a:p>
          <a:p>
            <a:pPr lvl="2"/>
            <a:r>
              <a:rPr lang="en-US" sz="1000" dirty="0"/>
              <a:t>NR-NR Measurements and Handover (Intra and Inter Frequency and Inter-band)</a:t>
            </a:r>
          </a:p>
          <a:p>
            <a:pPr lvl="2"/>
            <a:r>
              <a:rPr lang="en-US" sz="1000" dirty="0"/>
              <a:t>CA</a:t>
            </a:r>
          </a:p>
          <a:p>
            <a:pPr lvl="2"/>
            <a:r>
              <a:rPr lang="en-US" sz="1000" dirty="0"/>
              <a:t>5GC Single Registration (with N26 interworking)</a:t>
            </a:r>
            <a:endParaRPr lang="en-US" sz="10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2"/>
            <a:r>
              <a:rPr lang="en-US" sz="1000" dirty="0">
                <a:ea typeface="Calibri" panose="020F0502020204030204" pitchFamily="34" charset="0"/>
              </a:rPr>
              <a:t>5GC Mobility Management priority 1 test cases, Note 5</a:t>
            </a:r>
          </a:p>
          <a:p>
            <a:pPr lvl="2"/>
            <a:r>
              <a:rPr lang="en-US" sz="1000" dirty="0">
                <a:ea typeface="Calibri" panose="020F0502020204030204" pitchFamily="34" charset="0"/>
              </a:rPr>
              <a:t>5GC Session Management priority 1 test cases, Note 5</a:t>
            </a:r>
          </a:p>
          <a:p>
            <a:pPr lvl="2"/>
            <a:r>
              <a:rPr lang="en-US" sz="1000" dirty="0">
                <a:ea typeface="Calibri" panose="020F0502020204030204" pitchFamily="34" charset="0"/>
              </a:rPr>
              <a:t>5GC Authentication, 5G AKA</a:t>
            </a:r>
          </a:p>
          <a:p>
            <a:pPr lvl="2"/>
            <a:r>
              <a:rPr lang="en-US" sz="1000" dirty="0">
                <a:ea typeface="Calibri" panose="020F0502020204030204" pitchFamily="34" charset="0"/>
              </a:rPr>
              <a:t>Multi-PDU</a:t>
            </a:r>
          </a:p>
          <a:p>
            <a:pPr lvl="1"/>
            <a:r>
              <a:rPr lang="en-US" sz="1000" dirty="0"/>
              <a:t>Multi cell FR2 protocol test cases, Note 8</a:t>
            </a:r>
          </a:p>
          <a:p>
            <a:r>
              <a:rPr lang="en-US" sz="1100" dirty="0"/>
              <a:t>Other targets</a:t>
            </a:r>
          </a:p>
          <a:p>
            <a:pPr lvl="1"/>
            <a:r>
              <a:rPr lang="en-US" sz="900" dirty="0"/>
              <a:t>Test definition for NR FR2 Demod/CSI reporting (TS 38.521-4), Note 6</a:t>
            </a:r>
          </a:p>
          <a:p>
            <a:pPr lvl="1"/>
            <a:r>
              <a:rPr lang="en-US" sz="900" dirty="0"/>
              <a:t>Test definition for NR FR2 RRM (TS 38.533), Note 6</a:t>
            </a:r>
          </a:p>
          <a:p>
            <a:pPr lvl="1"/>
            <a:r>
              <a:rPr lang="en-US" sz="1000" dirty="0"/>
              <a:t>Completion of test frequencies for FR1 1CC Bands and Freq Tables, Note 3</a:t>
            </a:r>
          </a:p>
          <a:p>
            <a:pPr lvl="1"/>
            <a:r>
              <a:rPr lang="en-US" sz="1000" dirty="0"/>
              <a:t>Protocol test case definition of, Note 3:</a:t>
            </a:r>
          </a:p>
          <a:p>
            <a:pPr lvl="2"/>
            <a:r>
              <a:rPr lang="en-US" sz="1000" dirty="0"/>
              <a:t>SMS over IP , Note 4</a:t>
            </a:r>
            <a:endParaRPr lang="en-US" sz="10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2"/>
            <a:r>
              <a:rPr lang="en-US" sz="1000" dirty="0"/>
              <a:t>VoNR, Note 4</a:t>
            </a:r>
            <a:endParaRPr lang="en-US" sz="10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2"/>
            <a:r>
              <a:rPr lang="en-US" sz="1000" dirty="0"/>
              <a:t>Emergency Services, Note 7</a:t>
            </a:r>
          </a:p>
          <a:p>
            <a:pPr marL="0" indent="0">
              <a:buNone/>
            </a:pPr>
            <a:br>
              <a:rPr lang="en-US" sz="600" dirty="0"/>
            </a:br>
            <a:r>
              <a:rPr lang="en-US" sz="700" dirty="0"/>
              <a:t>Note 1: RF/Demod/RRM FR1 priority 1 test cases are test cases with only RAN5 dependencies, i.e. completed in RAN4 by March-19. RF/Demod/RRM FR1 priority 2 test cases are test cases not completed in RAN4 by March-19 (RF/Demod/RRM priorities as agreed at RAN5#82, ref: R5-192832). </a:t>
            </a:r>
          </a:p>
          <a:p>
            <a:pPr marL="0" indent="0">
              <a:buNone/>
            </a:pPr>
            <a:r>
              <a:rPr lang="en-US" sz="700" dirty="0"/>
              <a:t>Note 2: See slide 4 for MU/TT targets and definition of RF FR2 priority 1, 2 and 3 test cases.</a:t>
            </a:r>
          </a:p>
          <a:p>
            <a:pPr marL="0" indent="0">
              <a:buNone/>
            </a:pPr>
            <a:r>
              <a:rPr lang="en-US" sz="700" dirty="0"/>
              <a:t>Note 3: RAN5 agreed priorities for RAN5#83 targets for SA Option 2 and protocol test cases at RAN5#82 (ref: R5-192869).</a:t>
            </a:r>
          </a:p>
          <a:p>
            <a:pPr marL="0" indent="0">
              <a:buNone/>
            </a:pPr>
            <a:r>
              <a:rPr lang="en-US" sz="700" dirty="0"/>
              <a:t>Note 4: Dependent on availability of GSMA NG.114 profile by April-19. </a:t>
            </a:r>
          </a:p>
          <a:p>
            <a:pPr marL="0" indent="0">
              <a:buNone/>
            </a:pPr>
            <a:r>
              <a:rPr lang="en-US" sz="700" dirty="0"/>
              <a:t>Note 5: See R5-192829 for details of priority 1 5GC Mobility Management and Session Management test cases.</a:t>
            </a:r>
          </a:p>
          <a:p>
            <a:pPr marL="0" indent="0">
              <a:buNone/>
            </a:pPr>
            <a:r>
              <a:rPr lang="en-US" sz="700" dirty="0"/>
              <a:t>Note 6: Dependency: RAN4 progress until RAN4#91 (May-19)</a:t>
            </a:r>
          </a:p>
          <a:p>
            <a:pPr marL="0" indent="0">
              <a:buNone/>
            </a:pPr>
            <a:r>
              <a:rPr lang="en-US" sz="700" dirty="0"/>
              <a:t>Note 7: Will be part of new sub-area work plan for Multilayer covering 5GC/EPC fallback, Emergency, Unified Access Control (UAC) and SDAP+5GSM interaction.</a:t>
            </a:r>
          </a:p>
          <a:p>
            <a:pPr marL="0" indent="0">
              <a:buNone/>
            </a:pPr>
            <a:r>
              <a:rPr lang="en-US" sz="700" dirty="0"/>
              <a:t>Note 8:  FR2 default levels for multi-cell protocol test cases was technically endorsed in R5-191347 at RAN5#82, but is dependent on RAN4 agreements at  RAN4#90-Bis or RAN4#91.</a:t>
            </a:r>
          </a:p>
          <a:p>
            <a:pPr marL="0" indent="0">
              <a:buNone/>
            </a:pPr>
            <a:endParaRPr lang="en-US" sz="600" dirty="0"/>
          </a:p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endParaRPr lang="en-US" sz="1000" dirty="0"/>
          </a:p>
          <a:p>
            <a:pPr marL="0" indent="0">
              <a:buNone/>
            </a:pPr>
            <a:endParaRPr lang="en-US" sz="1000" dirty="0"/>
          </a:p>
          <a:p>
            <a:pPr lvl="1"/>
            <a:endParaRPr lang="en-US" sz="900" dirty="0">
              <a:solidFill>
                <a:srgbClr val="FF0000"/>
              </a:solidFill>
            </a:endParaRPr>
          </a:p>
          <a:p>
            <a:pPr lvl="2"/>
            <a:endParaRPr lang="en-US" sz="900" dirty="0"/>
          </a:p>
          <a:p>
            <a:pPr lvl="1"/>
            <a:endParaRPr lang="en-US" sz="900" dirty="0"/>
          </a:p>
          <a:p>
            <a:pPr lvl="1"/>
            <a:endParaRPr lang="en-US" sz="900" dirty="0"/>
          </a:p>
          <a:p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25349137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479839" cy="3852000"/>
          </a:xfrm>
        </p:spPr>
        <p:txBody>
          <a:bodyPr/>
          <a:lstStyle/>
          <a:p>
            <a:r>
              <a:rPr lang="en-US" sz="1400" dirty="0"/>
              <a:t>SC FR1+ SC FR2 + CA configurations and Synchronous NR-NR DC for FR1 xCC,FR2 </a:t>
            </a:r>
            <a:r>
              <a:rPr lang="en-US" sz="1400" dirty="0" err="1"/>
              <a:t>xCC</a:t>
            </a:r>
            <a:r>
              <a:rPr lang="en-US" sz="1400" dirty="0"/>
              <a:t>, (FR1+FR2) </a:t>
            </a:r>
            <a:r>
              <a:rPr lang="en-US" sz="1400" dirty="0" err="1"/>
              <a:t>xCC</a:t>
            </a:r>
            <a:r>
              <a:rPr lang="en-US" sz="1400" dirty="0"/>
              <a:t>:, where x&lt;=4</a:t>
            </a:r>
          </a:p>
          <a:p>
            <a:r>
              <a:rPr lang="en-US" sz="1400" dirty="0"/>
              <a:t>Test case completion targets</a:t>
            </a:r>
          </a:p>
          <a:p>
            <a:pPr lvl="1"/>
            <a:r>
              <a:rPr lang="en-US" sz="1050" dirty="0"/>
              <a:t>RF FR1 priority 2 test cases (TS 38.521-1), Note 1</a:t>
            </a:r>
          </a:p>
          <a:p>
            <a:pPr lvl="1"/>
            <a:r>
              <a:rPr lang="en-US" sz="1050" dirty="0"/>
              <a:t>Demod/CSI reporting FR1 priority 2 test cases (TS 38.521-4), Note 1</a:t>
            </a:r>
          </a:p>
          <a:p>
            <a:pPr lvl="1"/>
            <a:r>
              <a:rPr lang="en-US" sz="1050" dirty="0"/>
              <a:t>RRM NR FR1 priority 2 test cases (TS 38.533), Note 1 </a:t>
            </a:r>
          </a:p>
          <a:p>
            <a:pPr lvl="1"/>
            <a:r>
              <a:rPr lang="en-US" sz="1050" dirty="0"/>
              <a:t>RF FR2 priority 3 test cases including MU/TT (TS 38.521-3), Note 2</a:t>
            </a:r>
          </a:p>
          <a:p>
            <a:pPr lvl="1"/>
            <a:r>
              <a:rPr lang="en-US" sz="1050" dirty="0"/>
              <a:t>Protocol test case definition of, Note 3:</a:t>
            </a:r>
          </a:p>
          <a:p>
            <a:pPr lvl="2"/>
            <a:r>
              <a:rPr lang="en-US" sz="1050" dirty="0"/>
              <a:t>SMS over IP</a:t>
            </a:r>
            <a:endParaRPr lang="en-US" sz="105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2"/>
            <a:r>
              <a:rPr lang="en-US" sz="1050" dirty="0"/>
              <a:t>VoNR</a:t>
            </a:r>
            <a:endParaRPr lang="en-US" sz="105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2"/>
            <a:r>
              <a:rPr lang="en-US" sz="1050" dirty="0"/>
              <a:t>Emergency Services</a:t>
            </a:r>
          </a:p>
          <a:p>
            <a:pPr lvl="2"/>
            <a:r>
              <a:rPr lang="en-US" sz="1050" dirty="0"/>
              <a:t>UAC</a:t>
            </a:r>
            <a:br>
              <a:rPr lang="en-US" sz="1050" dirty="0"/>
            </a:br>
            <a:endParaRPr lang="en-US" sz="1050" dirty="0"/>
          </a:p>
          <a:p>
            <a:r>
              <a:rPr lang="en-US" sz="1450" dirty="0"/>
              <a:t>Further targets to be set at RAN5#83</a:t>
            </a:r>
          </a:p>
          <a:p>
            <a:pPr marL="0" indent="0">
              <a:buNone/>
            </a:pPr>
            <a:br>
              <a:rPr lang="en-US" sz="700" dirty="0"/>
            </a:br>
            <a:r>
              <a:rPr lang="en-US" sz="600" dirty="0"/>
              <a:t>Note 1: RF/Demod/RRM FR1 priority 1 test cases are test cases with only RAN5 dependencies, i.e. completed in RAN4 by March-19. RF/Demod/RRM FR1 priority 2 test cases are test cases not completed in RAN4 by March-19 (RF/Demod/RRM priorities as agreed at RAN5#82, ref: R5-192832). </a:t>
            </a:r>
          </a:p>
          <a:p>
            <a:pPr marL="0" indent="0">
              <a:buNone/>
            </a:pPr>
            <a:r>
              <a:rPr lang="en-US" sz="600" dirty="0"/>
              <a:t>Note 2: See slide 4 for MU/TT targets and definition of RF FR2 priority 1, 2 and 3 test cases.</a:t>
            </a:r>
          </a:p>
          <a:p>
            <a:pPr marL="0" indent="0">
              <a:buNone/>
            </a:pPr>
            <a:r>
              <a:rPr lang="en-US" sz="600" dirty="0"/>
              <a:t>Note 3: RAN5 agreed priorities for RAN5#83 targets for SA Option 2 and protocol test cases at RAN5#82 (ref: R5-192869).</a:t>
            </a:r>
          </a:p>
          <a:p>
            <a:pPr marL="0" indent="0">
              <a:buNone/>
            </a:pPr>
            <a:endParaRPr lang="en-US" sz="700" dirty="0"/>
          </a:p>
          <a:p>
            <a:pPr lvl="2"/>
            <a:endParaRPr lang="en-US" sz="1050" dirty="0"/>
          </a:p>
          <a:p>
            <a:pPr lvl="1"/>
            <a:endParaRPr lang="en-US" sz="1050" dirty="0"/>
          </a:p>
          <a:p>
            <a:pPr lvl="1"/>
            <a:endParaRPr lang="en-US" sz="1050" dirty="0"/>
          </a:p>
          <a:p>
            <a:endParaRPr lang="en-US" sz="12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7870111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1800" b="1" dirty="0"/>
              <a:t>Planned content:</a:t>
            </a:r>
            <a:endParaRPr lang="en-US" sz="1800" b="1" dirty="0"/>
          </a:p>
          <a:p>
            <a:r>
              <a:rPr lang="en-US" sz="2000" dirty="0"/>
              <a:t>SA Option 2 (SA NR) - Phase 4 - Target RAN5#84 AUG-19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735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21692"/>
            <a:ext cx="8351839" cy="3852000"/>
          </a:xfrm>
        </p:spPr>
        <p:txBody>
          <a:bodyPr/>
          <a:lstStyle/>
          <a:p>
            <a:r>
              <a:rPr lang="en-US" sz="1600" dirty="0"/>
              <a:t>RAN5#82 decided to defer SA Option 5 Phase 1 by 3 months to RAN5#84</a:t>
            </a:r>
          </a:p>
          <a:p>
            <a:r>
              <a:rPr lang="en-US" sz="1600" dirty="0"/>
              <a:t>Content: FFS</a:t>
            </a:r>
          </a:p>
          <a:p>
            <a:pPr marL="0" indent="0">
              <a:buNone/>
            </a:pPr>
            <a:endParaRPr lang="en-US" sz="1050" dirty="0"/>
          </a:p>
          <a:p>
            <a:pPr marL="0" indent="0">
              <a:buNone/>
            </a:pPr>
            <a:endParaRPr lang="en-US" sz="1050" dirty="0"/>
          </a:p>
          <a:p>
            <a:pPr marL="712787" lvl="2" indent="0">
              <a:buNone/>
            </a:pPr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endParaRPr lang="en-US" sz="1800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34CFBA34-CF7A-4D1F-9F1D-D3786F1B2D6D}"/>
              </a:ext>
            </a:extLst>
          </p:cNvPr>
          <p:cNvSpPr txBox="1">
            <a:spLocks/>
          </p:cNvSpPr>
          <p:nvPr/>
        </p:nvSpPr>
        <p:spPr bwMode="auto">
          <a:xfrm>
            <a:off x="211302" y="223934"/>
            <a:ext cx="8232902" cy="746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1800" b="1" dirty="0"/>
              <a:t>Planned content:</a:t>
            </a:r>
            <a:endParaRPr lang="en-US" sz="1800" b="1" dirty="0"/>
          </a:p>
          <a:p>
            <a:r>
              <a:rPr lang="en-US" sz="1900" dirty="0"/>
              <a:t>SA Option 5 (SA E-UTRA) - Phase 1 - Target RAN5#84 AUG-19</a:t>
            </a:r>
            <a:endParaRPr lang="en-US" sz="19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4348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21692"/>
            <a:ext cx="8351839" cy="3852000"/>
          </a:xfrm>
        </p:spPr>
        <p:txBody>
          <a:bodyPr/>
          <a:lstStyle/>
          <a:p>
            <a:r>
              <a:rPr lang="en-US" sz="1600" dirty="0"/>
              <a:t>RAN5#82 decided to defer NSA Option 4 &amp; 7 Phase 1 by 3 months to RAN5#84</a:t>
            </a:r>
          </a:p>
          <a:p>
            <a:r>
              <a:rPr lang="en-US" sz="1600" dirty="0"/>
              <a:t>Content: FFS</a:t>
            </a:r>
          </a:p>
          <a:p>
            <a:pPr marL="0" indent="0">
              <a:buNone/>
            </a:pPr>
            <a:endParaRPr lang="en-US" sz="1200" dirty="0"/>
          </a:p>
          <a:p>
            <a:pPr marL="712787" lvl="2" indent="0">
              <a:buNone/>
            </a:pPr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endParaRPr lang="en-US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694C65E5-33AC-46E8-A220-50D155686A46}"/>
              </a:ext>
            </a:extLst>
          </p:cNvPr>
          <p:cNvSpPr txBox="1">
            <a:spLocks/>
          </p:cNvSpPr>
          <p:nvPr/>
        </p:nvSpPr>
        <p:spPr bwMode="auto">
          <a:xfrm>
            <a:off x="268936" y="214368"/>
            <a:ext cx="8232902" cy="746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1800" b="1" dirty="0"/>
              <a:t>Planned content:</a:t>
            </a:r>
            <a:endParaRPr lang="en-US" sz="1800" b="1" dirty="0"/>
          </a:p>
          <a:p>
            <a:r>
              <a:rPr lang="en-US" sz="1800" dirty="0"/>
              <a:t>SA Option 4 &amp; 7 (NE-DC &amp; NGEN-DC) - Phase 1 - Target RAN5#84 AUG-19</a:t>
            </a:r>
            <a:endParaRPr lang="en-US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3793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6875" y="1800000"/>
            <a:ext cx="8478901" cy="3852000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The purpose of this document is to give high level status of RAN5 completed 5GS test cases and the targets for the next RAN5 5GS delivery phases. 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Content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Definitions of RAN5 5GS delivery phases and target dates 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Completed deliveries</a:t>
            </a:r>
          </a:p>
          <a:p>
            <a:pPr marL="700087" lvl="1" indent="-342900"/>
            <a:r>
              <a:rPr lang="sv-SE" sz="1800" dirty="0"/>
              <a:t>NSA Option 3 (EN-DC)</a:t>
            </a:r>
          </a:p>
          <a:p>
            <a:pPr marL="700087" lvl="1" indent="-342900"/>
            <a:r>
              <a:rPr lang="sv-SE" sz="1800" dirty="0"/>
              <a:t>SA Option 2 (SA NR)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Planning content for next deliveries</a:t>
            </a:r>
          </a:p>
          <a:p>
            <a:pPr marL="700087" lvl="1" indent="-342900"/>
            <a:r>
              <a:rPr lang="sv-SE" sz="1800" dirty="0"/>
              <a:t>NSA Option 3 (EN-DC)</a:t>
            </a:r>
          </a:p>
          <a:p>
            <a:pPr marL="700087" lvl="1" indent="-342900"/>
            <a:r>
              <a:rPr lang="sv-SE" sz="1800" dirty="0"/>
              <a:t>SA Option 2 (SA NR)</a:t>
            </a:r>
          </a:p>
          <a:p>
            <a:pPr marL="700087" lvl="1" indent="-342900"/>
            <a:r>
              <a:rPr lang="sv-SE" sz="1800" dirty="0"/>
              <a:t>SA Option 5, NSA Option 4 (NE-DC), NSA Option 7 (NGEN-DC)</a:t>
            </a:r>
          </a:p>
          <a:p>
            <a:pPr lvl="1"/>
            <a:endParaRPr lang="sv-SE" sz="1000" dirty="0"/>
          </a:p>
          <a:p>
            <a:pPr marL="0" indent="0">
              <a:buNone/>
            </a:pPr>
            <a:endParaRPr lang="sv-SE" sz="1800" dirty="0"/>
          </a:p>
          <a:p>
            <a:pPr marL="342900" indent="-342900">
              <a:buFont typeface="+mj-lt"/>
              <a:buAutoNum type="arabicPeriod"/>
            </a:pPr>
            <a:endParaRPr lang="sv-SE" sz="1400" dirty="0"/>
          </a:p>
          <a:p>
            <a:pPr marL="228600" indent="-228600">
              <a:buFont typeface="+mj-lt"/>
              <a:buAutoNum type="arabicPeriod"/>
            </a:pPr>
            <a:endParaRPr lang="en-US" sz="9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>
            <a:normAutofit/>
          </a:bodyPr>
          <a:lstStyle/>
          <a:p>
            <a:r>
              <a:rPr lang="en-US" sz="3600" dirty="0"/>
              <a:t>Introduction &amp; CONTENT</a:t>
            </a:r>
          </a:p>
        </p:txBody>
      </p:sp>
    </p:spTree>
    <p:extLst>
      <p:ext uri="{BB962C8B-B14F-4D97-AF65-F5344CB8AC3E}">
        <p14:creationId xmlns:p14="http://schemas.microsoft.com/office/powerpoint/2010/main" val="1588320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27661"/>
            <a:ext cx="7820659" cy="662243"/>
          </a:xfrm>
        </p:spPr>
        <p:txBody>
          <a:bodyPr>
            <a:noAutofit/>
          </a:bodyPr>
          <a:lstStyle/>
          <a:p>
            <a:r>
              <a:rPr lang="en-US" sz="2400" b="1" dirty="0"/>
              <a:t>Definitions of RAN5 5GS delivery phases </a:t>
            </a:r>
            <a:br>
              <a:rPr lang="en-US" sz="2400" b="1" dirty="0"/>
            </a:br>
            <a:r>
              <a:rPr lang="en-US" sz="2400" b="1" dirty="0"/>
              <a:t>and target dates</a:t>
            </a:r>
            <a:br>
              <a:rPr lang="en-US" sz="2400" b="1" dirty="0"/>
            </a:br>
            <a:endParaRPr lang="en-US" sz="240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D8E7D36B-73C4-4DF1-BF34-CFE6A3820A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257307"/>
            <a:ext cx="8478901" cy="4394693"/>
          </a:xfrm>
        </p:spPr>
        <p:txBody>
          <a:bodyPr/>
          <a:lstStyle/>
          <a:p>
            <a:r>
              <a:rPr lang="sv-SE" sz="2000" dirty="0"/>
              <a:t>Overview: Time line - RAN5 5G NR deliveries versus RAN5 meeting</a:t>
            </a:r>
          </a:p>
          <a:p>
            <a:pPr lvl="1"/>
            <a:r>
              <a:rPr lang="en-US" sz="1600" dirty="0"/>
              <a:t>Due to RAN5 workload for options 2 and 3 RAN5#82 agreed to defer the first phase for options 4,5 and 7 to RAN5#84.</a:t>
            </a:r>
            <a:endParaRPr lang="sv-SE" sz="1200" dirty="0"/>
          </a:p>
        </p:txBody>
      </p:sp>
      <p:sp>
        <p:nvSpPr>
          <p:cNvPr id="36" name="Rectangle 45">
            <a:extLst>
              <a:ext uri="{FF2B5EF4-FFF2-40B4-BE49-F238E27FC236}">
                <a16:creationId xmlns:a16="http://schemas.microsoft.com/office/drawing/2014/main" id="{98DB8C78-A509-43B2-AC2E-3442276332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64715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C75CA64-3D3C-403E-9A4D-416327B4BC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025" y="2383381"/>
            <a:ext cx="861060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6955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202114"/>
            <a:ext cx="7494588" cy="5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1800" b="1" dirty="0"/>
              <a:t>Definitions of RAN5 5GS delivery phases and targets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476EF90D-C691-4CB5-9C97-C93E84FFC797}"/>
              </a:ext>
            </a:extLst>
          </p:cNvPr>
          <p:cNvSpPr txBox="1">
            <a:spLocks/>
          </p:cNvSpPr>
          <p:nvPr/>
        </p:nvSpPr>
        <p:spPr bwMode="auto">
          <a:xfrm>
            <a:off x="648737" y="5141551"/>
            <a:ext cx="3131585" cy="1149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100" dirty="0"/>
              <a:t>RF MU/TT Priority 1</a:t>
            </a:r>
            <a:r>
              <a:rPr lang="en-US" sz="1100" kern="0" dirty="0"/>
              <a:t> test cases (regulatory): </a:t>
            </a:r>
          </a:p>
          <a:p>
            <a:pPr lvl="1"/>
            <a:r>
              <a:rPr lang="en-US" sz="1000" kern="0" dirty="0"/>
              <a:t>Max Output Power</a:t>
            </a:r>
          </a:p>
          <a:p>
            <a:pPr lvl="1"/>
            <a:r>
              <a:rPr lang="en-US" sz="1000" kern="0" dirty="0"/>
              <a:t>Ref Sensitivity</a:t>
            </a:r>
          </a:p>
          <a:p>
            <a:pPr lvl="1"/>
            <a:endParaRPr lang="en-US" sz="1000" kern="0" dirty="0"/>
          </a:p>
          <a:p>
            <a:endParaRPr lang="en-US" sz="1100" kern="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94DC7146-2C22-4F00-B3E9-D08350F73D93}"/>
              </a:ext>
            </a:extLst>
          </p:cNvPr>
          <p:cNvSpPr txBox="1">
            <a:spLocks/>
          </p:cNvSpPr>
          <p:nvPr/>
        </p:nvSpPr>
        <p:spPr bwMode="auto">
          <a:xfrm>
            <a:off x="4588425" y="5141551"/>
            <a:ext cx="4069736" cy="103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100" dirty="0"/>
              <a:t>RF MU/TT Priority 2</a:t>
            </a:r>
            <a:r>
              <a:rPr lang="en-US" sz="1100" kern="0" dirty="0"/>
              <a:t> test cases (regulatory):</a:t>
            </a:r>
          </a:p>
          <a:p>
            <a:pPr lvl="1" fontAlgn="t"/>
            <a:r>
              <a:rPr kumimoji="1" lang="en-GB" sz="1000" dirty="0"/>
              <a:t>Transmit OFF power 	</a:t>
            </a:r>
          </a:p>
          <a:p>
            <a:pPr lvl="1" fontAlgn="t"/>
            <a:r>
              <a:rPr kumimoji="1" lang="en-US" sz="1000" dirty="0"/>
              <a:t>Occupied bandwidth 			</a:t>
            </a:r>
            <a:endParaRPr lang="sv-SE" sz="1000" dirty="0"/>
          </a:p>
          <a:p>
            <a:pPr lvl="1" fontAlgn="t"/>
            <a:r>
              <a:rPr kumimoji="1" lang="en-GB" sz="1000" dirty="0"/>
              <a:t>Adjacent Channel Leakage Ratio</a:t>
            </a:r>
            <a:endParaRPr lang="sv-SE" sz="1000" dirty="0"/>
          </a:p>
          <a:p>
            <a:pPr lvl="1" fontAlgn="t"/>
            <a:r>
              <a:rPr kumimoji="1" lang="en-US" sz="1000" dirty="0"/>
              <a:t>Spurious emissions for UE co-existence</a:t>
            </a:r>
          </a:p>
          <a:p>
            <a:pPr lvl="1" fontAlgn="t"/>
            <a:r>
              <a:rPr kumimoji="1" lang="en-GB" sz="1000" dirty="0"/>
              <a:t>Spectrum emission mask</a:t>
            </a:r>
          </a:p>
          <a:p>
            <a:pPr lvl="1" fontAlgn="t"/>
            <a:r>
              <a:rPr kumimoji="1" lang="en-US" sz="1000" dirty="0"/>
              <a:t>General spurious emissions</a:t>
            </a:r>
            <a:endParaRPr lang="sv-SE" sz="1000" dirty="0"/>
          </a:p>
          <a:p>
            <a:pPr lvl="1" fontAlgn="t"/>
            <a:r>
              <a:rPr kumimoji="1" lang="en-US" sz="1000" dirty="0"/>
              <a:t>Receiver Spurious emissions</a:t>
            </a:r>
            <a:endParaRPr lang="sv-SE" sz="1000" dirty="0"/>
          </a:p>
          <a:p>
            <a:r>
              <a:rPr kumimoji="1" lang="en-US" altLang="ja-JP" sz="1100" dirty="0"/>
              <a:t>RF MU/TT Priority 3</a:t>
            </a:r>
            <a:r>
              <a:rPr lang="en-US" sz="1100" kern="0" dirty="0"/>
              <a:t> test cases: all other test cases</a:t>
            </a:r>
          </a:p>
          <a:p>
            <a:pPr lvl="1"/>
            <a:endParaRPr lang="en-US" sz="1000" kern="0" dirty="0"/>
          </a:p>
          <a:p>
            <a:endParaRPr lang="en-US" sz="1100" kern="0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F07E3643-F46A-445B-A586-0279DBB1B8A8}"/>
              </a:ext>
            </a:extLst>
          </p:cNvPr>
          <p:cNvSpPr txBox="1">
            <a:spLocks/>
          </p:cNvSpPr>
          <p:nvPr/>
        </p:nvSpPr>
        <p:spPr bwMode="auto">
          <a:xfrm>
            <a:off x="261257" y="796114"/>
            <a:ext cx="7706756" cy="692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55600" lvl="1" indent="0" algn="ctr">
              <a:buNone/>
            </a:pPr>
            <a:r>
              <a:rPr lang="en-US" sz="1600" dirty="0"/>
              <a:t>The RAN5 targets for completing FR2 Measurement Uncertainty (MU) / Test Tolerances (TT) </a:t>
            </a:r>
            <a:r>
              <a:rPr lang="sv-SE" sz="1600" dirty="0"/>
              <a:t>(Updated at RAN5#82, Ref: R5-192686)</a:t>
            </a:r>
            <a:endParaRPr lang="en-US" sz="1600" kern="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41D251E-F90F-4C55-AA01-3A1188D8FD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559" y="1390114"/>
            <a:ext cx="7852675" cy="3646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411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v-SE" sz="2800" b="1" dirty="0"/>
              <a:t>completed TEST CASES</a:t>
            </a:r>
            <a:endParaRPr lang="en-US" sz="2800" dirty="0"/>
          </a:p>
        </p:txBody>
      </p:sp>
      <p:sp>
        <p:nvSpPr>
          <p:cNvPr id="2" name="Rectangle 30">
            <a:extLst>
              <a:ext uri="{FF2B5EF4-FFF2-40B4-BE49-F238E27FC236}">
                <a16:creationId xmlns:a16="http://schemas.microsoft.com/office/drawing/2014/main" id="{9E2DDE62-8B03-4B1B-9C67-E05903D0C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284730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" name="Rectangle 45">
            <a:extLst>
              <a:ext uri="{FF2B5EF4-FFF2-40B4-BE49-F238E27FC236}">
                <a16:creationId xmlns:a16="http://schemas.microsoft.com/office/drawing/2014/main" id="{98DB8C78-A509-43B2-AC2E-3442276332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64715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033CE9-B540-43C6-803F-F89224F08A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701" y="1325084"/>
            <a:ext cx="8351839" cy="3852000"/>
          </a:xfrm>
        </p:spPr>
        <p:txBody>
          <a:bodyPr/>
          <a:lstStyle/>
          <a:p>
            <a:r>
              <a:rPr lang="en-US" sz="2000" dirty="0"/>
              <a:t>Overview of completed test cases up to RAN5#82 (Feb-19)</a:t>
            </a:r>
          </a:p>
          <a:p>
            <a:pPr lvl="1"/>
            <a:r>
              <a:rPr lang="en-US" sz="1800" dirty="0"/>
              <a:t>See attached document “5GS WP complete test cases v5.1” for details</a:t>
            </a:r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fontAlgn="auto"/>
            <a:r>
              <a:rPr lang="en-GB" sz="1200" dirty="0"/>
              <a:t>Remarks:</a:t>
            </a:r>
            <a:endParaRPr lang="sv-SE" sz="1200" dirty="0"/>
          </a:p>
          <a:p>
            <a:pPr lvl="1" fontAlgn="auto"/>
            <a:r>
              <a:rPr lang="en-GB" sz="1100" dirty="0"/>
              <a:t>The reason for the decrease of 10 positioning test cases for EN-DC is that the existing LTE test cases can be used for EN-DC UEs and no specific variants for EN-DC are needed. </a:t>
            </a:r>
            <a:endParaRPr lang="sv-SE" sz="1100" dirty="0"/>
          </a:p>
          <a:p>
            <a:pPr lvl="1" fontAlgn="auto"/>
            <a:r>
              <a:rPr lang="en-GB" sz="1100" dirty="0"/>
              <a:t>The reason for the decrease of three (3) layer 2 test cases for SA NR is due to that additional changes are needed for SA NR for some PDCP test cases have been identified.</a:t>
            </a:r>
            <a:endParaRPr lang="sv-SE" sz="1100" dirty="0"/>
          </a:p>
          <a:p>
            <a:pPr lvl="1"/>
            <a:endParaRPr lang="en-US" sz="1800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3EC9F1E4-30AC-4B62-9090-21D10EE16C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521" y="2012004"/>
            <a:ext cx="6581239" cy="352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04661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35340"/>
            <a:ext cx="8493907" cy="3852000"/>
          </a:xfrm>
        </p:spPr>
        <p:txBody>
          <a:bodyPr/>
          <a:lstStyle/>
          <a:p>
            <a:r>
              <a:rPr lang="en-US" sz="2000" dirty="0"/>
              <a:t>RAN5 completed NSA Option 3 (EN-DC) Phase 3 at RAN5#82 (Feb-19)</a:t>
            </a:r>
          </a:p>
          <a:p>
            <a:r>
              <a:rPr lang="en-US" sz="2000" dirty="0"/>
              <a:t>Content:</a:t>
            </a:r>
          </a:p>
          <a:p>
            <a:pPr lvl="1"/>
            <a:r>
              <a:rPr lang="en-US" sz="1600" dirty="0"/>
              <a:t>EN-DC configurations: LTE 1CC + NR FR1 1CC</a:t>
            </a:r>
            <a:endParaRPr lang="en-US" sz="1600" strike="sngStrike" dirty="0"/>
          </a:p>
          <a:p>
            <a:pPr lvl="1"/>
            <a:r>
              <a:rPr lang="en-US" sz="1600" dirty="0"/>
              <a:t>29 additional test cases  completed</a:t>
            </a:r>
          </a:p>
          <a:p>
            <a:pPr lvl="2"/>
            <a:r>
              <a:rPr lang="en-US" sz="1600" dirty="0"/>
              <a:t>EN-DC configurations: LTE 1xCC + NR FR1 1CC</a:t>
            </a:r>
          </a:p>
          <a:p>
            <a:pPr lvl="2"/>
            <a:r>
              <a:rPr lang="en-US" sz="1600" dirty="0"/>
              <a:t>12 additional RF FR1 (7 Tx and 5 Rx) test cases</a:t>
            </a:r>
          </a:p>
          <a:p>
            <a:pPr lvl="2"/>
            <a:r>
              <a:rPr lang="en-US" sz="1600" dirty="0"/>
              <a:t>First 2 RRM test cases</a:t>
            </a:r>
          </a:p>
          <a:p>
            <a:pPr lvl="2"/>
            <a:r>
              <a:rPr lang="en-US" sz="1600" dirty="0"/>
              <a:t>15 additional RRC test cases</a:t>
            </a:r>
          </a:p>
          <a:p>
            <a:pPr lvl="1"/>
            <a:r>
              <a:rPr lang="en-US" sz="1600" dirty="0"/>
              <a:t>See attached document “5GS WP complete test cases v5.1” for list of all completed NSA Option 3 test cases (including all delivery phases up to phase 3)</a:t>
            </a:r>
          </a:p>
          <a:p>
            <a:r>
              <a:rPr lang="en-US" dirty="0"/>
              <a:t>History:</a:t>
            </a:r>
          </a:p>
          <a:p>
            <a:pPr lvl="1"/>
            <a:r>
              <a:rPr lang="en-US" sz="1600" dirty="0"/>
              <a:t>Phase 1 completed at RAN#79 (May-18)	</a:t>
            </a:r>
          </a:p>
          <a:p>
            <a:pPr lvl="1"/>
            <a:r>
              <a:rPr lang="en-US" sz="1600" dirty="0"/>
              <a:t>Phase 1.5 completed at RAN5#80 (Aug-18)</a:t>
            </a:r>
          </a:p>
          <a:p>
            <a:pPr lvl="1"/>
            <a:r>
              <a:rPr lang="en-US" sz="1600" dirty="0"/>
              <a:t>Phase 2 completed at RAN5#81 (Nov-18)</a:t>
            </a:r>
          </a:p>
          <a:p>
            <a:pPr lvl="2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endParaRPr lang="en-US" sz="20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421320" y="249969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sv-SE" sz="2400" b="1" dirty="0"/>
              <a:t>completed NSA Option 3 (EN-DC) deliveries</a:t>
            </a:r>
            <a:endParaRPr 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7660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35340"/>
            <a:ext cx="8493907" cy="3852000"/>
          </a:xfrm>
        </p:spPr>
        <p:txBody>
          <a:bodyPr/>
          <a:lstStyle/>
          <a:p>
            <a:r>
              <a:rPr lang="en-US" sz="1600" dirty="0"/>
              <a:t>RAN5 completed NSA Option 2 Phase 2 at RAN5#82 (Feb-19)</a:t>
            </a:r>
          </a:p>
          <a:p>
            <a:r>
              <a:rPr lang="en-US" sz="1600" dirty="0"/>
              <a:t>Content:</a:t>
            </a:r>
          </a:p>
          <a:p>
            <a:pPr lvl="1"/>
            <a:r>
              <a:rPr lang="en-US" sz="1400" dirty="0"/>
              <a:t>Test environment </a:t>
            </a:r>
          </a:p>
          <a:p>
            <a:pPr lvl="2"/>
            <a:r>
              <a:rPr lang="en-GB" sz="1400" dirty="0"/>
              <a:t>Various generic procedure enhancements e.g. for IMS registration and multi-PDU</a:t>
            </a:r>
          </a:p>
          <a:p>
            <a:pPr lvl="2"/>
            <a:r>
              <a:rPr lang="en-GB" sz="1400" dirty="0"/>
              <a:t>Current version limited to </a:t>
            </a:r>
            <a:r>
              <a:rPr lang="en-US" sz="1400" dirty="0"/>
              <a:t>one network slice of type </a:t>
            </a:r>
            <a:r>
              <a:rPr lang="en-US" sz="1400" dirty="0" err="1"/>
              <a:t>eMBB</a:t>
            </a:r>
            <a:r>
              <a:rPr lang="en-US" sz="1400" dirty="0"/>
              <a:t> and two PDU sessions</a:t>
            </a:r>
            <a:endParaRPr lang="en-US" sz="1400" strike="sngStrike" dirty="0">
              <a:solidFill>
                <a:srgbClr val="FF0000"/>
              </a:solidFill>
            </a:endParaRPr>
          </a:p>
          <a:p>
            <a:pPr lvl="1"/>
            <a:r>
              <a:rPr lang="en-US" sz="1400" dirty="0"/>
              <a:t>RF, Demod/CSI reporting and RRM:</a:t>
            </a:r>
            <a:endParaRPr lang="en-US" sz="1400" strike="sngStrike" dirty="0"/>
          </a:p>
          <a:p>
            <a:pPr lvl="2"/>
            <a:r>
              <a:rPr lang="en-GB" sz="1400" dirty="0"/>
              <a:t>22 additional RF FR1 (17 Tx and 5 Rx) test cases</a:t>
            </a:r>
            <a:endParaRPr lang="sv-SE" sz="1400" dirty="0"/>
          </a:p>
          <a:p>
            <a:pPr lvl="2"/>
            <a:r>
              <a:rPr lang="en-GB" sz="1400" dirty="0"/>
              <a:t>First RF FR2 (Tx) test case</a:t>
            </a:r>
            <a:endParaRPr lang="en-US" sz="1400" dirty="0"/>
          </a:p>
          <a:p>
            <a:pPr lvl="1"/>
            <a:r>
              <a:rPr lang="en-US" sz="1400" dirty="0"/>
              <a:t>Protocol:</a:t>
            </a:r>
            <a:endParaRPr lang="en-US" sz="1400" strike="sngStrike" dirty="0"/>
          </a:p>
          <a:p>
            <a:pPr lvl="2"/>
            <a:r>
              <a:rPr lang="en-US" sz="1400" dirty="0"/>
              <a:t>26 additional Idle Mode test cases</a:t>
            </a:r>
          </a:p>
          <a:p>
            <a:pPr lvl="2"/>
            <a:r>
              <a:rPr lang="en-US" sz="1400" dirty="0"/>
              <a:t>1 additional Layer 2 SDAP test case </a:t>
            </a:r>
          </a:p>
          <a:p>
            <a:pPr lvl="2"/>
            <a:r>
              <a:rPr lang="en-US" sz="1400" dirty="0"/>
              <a:t>	24 additional RRC test cases</a:t>
            </a:r>
          </a:p>
          <a:p>
            <a:pPr lvl="2"/>
            <a:r>
              <a:rPr lang="en-US" sz="1400" dirty="0"/>
              <a:t>	23 additional 5GC NAS test cases</a:t>
            </a:r>
          </a:p>
          <a:p>
            <a:pPr lvl="1"/>
            <a:r>
              <a:rPr lang="en-US" sz="1400" dirty="0"/>
              <a:t>See attached document “5GS WP complete test cases v5.1” for the list of all completed SA Option 2 test cases NSA Option 2 Phase1 &amp; Phase 2)</a:t>
            </a:r>
          </a:p>
          <a:p>
            <a:r>
              <a:rPr lang="en-US" sz="1600" dirty="0"/>
              <a:t>History:</a:t>
            </a:r>
            <a:endParaRPr lang="en-US" sz="2000" dirty="0"/>
          </a:p>
          <a:p>
            <a:pPr lvl="1"/>
            <a:r>
              <a:rPr lang="en-US" sz="1400" dirty="0"/>
              <a:t>Phase 1 completed at RAN5#81 (Nov-18)</a:t>
            </a:r>
          </a:p>
          <a:p>
            <a:pPr lvl="1"/>
            <a:endParaRPr lang="en-US" sz="1400" dirty="0"/>
          </a:p>
          <a:p>
            <a:pPr lvl="1"/>
            <a:endParaRPr lang="en-US" sz="1050" dirty="0"/>
          </a:p>
          <a:p>
            <a:pPr lvl="1"/>
            <a:endParaRPr lang="en-US" sz="1200" dirty="0"/>
          </a:p>
          <a:p>
            <a:pPr lvl="1"/>
            <a:endParaRPr lang="en-US" sz="1200" dirty="0"/>
          </a:p>
          <a:p>
            <a:endParaRPr lang="en-US" sz="16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421320" y="249969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sv-SE" sz="2400" b="1" dirty="0"/>
              <a:t>completed SA Option 2 (SA NR) deliveries</a:t>
            </a:r>
            <a:endParaRPr lang="en-US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4771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21692"/>
            <a:ext cx="8461375" cy="3852000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/>
              <a:t>General considerations &amp; Definitions</a:t>
            </a:r>
          </a:p>
          <a:p>
            <a:r>
              <a:rPr lang="en-US" sz="1800" dirty="0"/>
              <a:t>The RF, Demod/CSI reporting and RRM test cases can be divided into the following parts</a:t>
            </a:r>
          </a:p>
          <a:p>
            <a:pPr lvl="1"/>
            <a:r>
              <a:rPr lang="en-US" sz="1400" b="1" dirty="0"/>
              <a:t>Test definition</a:t>
            </a:r>
            <a:r>
              <a:rPr lang="en-US" sz="1400" dirty="0"/>
              <a:t>		Test case description excluding MU (FR2) and TT (FR1 and FR2) </a:t>
            </a:r>
            <a:br>
              <a:rPr lang="en-US" sz="1400" dirty="0"/>
            </a:br>
            <a:r>
              <a:rPr lang="en-US" sz="1400" dirty="0"/>
              <a:t>			part(s) i.e. non MU/TT parts of minimum requirements, Initial 				conditions, Test points, Test procedure, Specific message content etc.</a:t>
            </a:r>
          </a:p>
          <a:p>
            <a:pPr lvl="1"/>
            <a:r>
              <a:rPr lang="en-US" sz="1400" b="1" dirty="0"/>
              <a:t>MU</a:t>
            </a:r>
            <a:r>
              <a:rPr lang="en-US" sz="1400" dirty="0"/>
              <a:t>			Measurement Uncertainty	</a:t>
            </a:r>
          </a:p>
          <a:p>
            <a:pPr lvl="1"/>
            <a:r>
              <a:rPr lang="en-US" sz="1400" b="1" dirty="0"/>
              <a:t>TT</a:t>
            </a:r>
            <a:r>
              <a:rPr lang="en-US" sz="1400" dirty="0"/>
              <a:t>			Test Tolerances</a:t>
            </a:r>
          </a:p>
          <a:p>
            <a:pPr lvl="1"/>
            <a:r>
              <a:rPr lang="en-US" sz="1400" b="1" dirty="0"/>
              <a:t>Complete FR1 test case </a:t>
            </a:r>
            <a:r>
              <a:rPr lang="en-US" sz="1400" dirty="0"/>
              <a:t>	Test definition + MU + TT</a:t>
            </a:r>
          </a:p>
          <a:p>
            <a:pPr lvl="1"/>
            <a:r>
              <a:rPr lang="en-US" sz="1400" b="1" dirty="0"/>
              <a:t>Complete FR2 test case</a:t>
            </a:r>
            <a:r>
              <a:rPr lang="en-US" sz="1400" dirty="0"/>
              <a:t> 	Test definition + MU + TT</a:t>
            </a:r>
          </a:p>
          <a:p>
            <a:endParaRPr lang="en-US" sz="1800" dirty="0"/>
          </a:p>
          <a:p>
            <a:r>
              <a:rPr lang="en-US" sz="1800" dirty="0"/>
              <a:t>NOTE!</a:t>
            </a:r>
          </a:p>
          <a:p>
            <a:pPr lvl="1"/>
            <a:r>
              <a:rPr lang="en-US" sz="1400" dirty="0"/>
              <a:t>The completion targets for EN-DC FR2 RF test cases are set based on the RAN5 MU/TT targets as described in R5-192686. </a:t>
            </a:r>
          </a:p>
          <a:p>
            <a:pPr lvl="1"/>
            <a:r>
              <a:rPr lang="en-US" sz="1400" dirty="0"/>
              <a:t>Until the MU/TT becomes available it is important that the parts of test definition of the FR2 test cases that are NOT dependent on MU/TT are progressed as far as possible.</a:t>
            </a:r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301980" y="202054"/>
            <a:ext cx="7918290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2800" dirty="0"/>
              <a:t>Planning CONTENT for next deliveries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6889553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396875" y="222567"/>
            <a:ext cx="7823459" cy="72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sv-SE" sz="1800" dirty="0"/>
              <a:t>PlannED CONTENT:</a:t>
            </a:r>
          </a:p>
          <a:p>
            <a:r>
              <a:rPr lang="en-US" sz="2000" dirty="0"/>
              <a:t>NSA Option 3 (EN-DC) Phase 4 - Target RAN5#83 MAY-19</a:t>
            </a:r>
            <a:endParaRPr lang="en-US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479839" cy="3852000"/>
          </a:xfrm>
        </p:spPr>
        <p:txBody>
          <a:bodyPr/>
          <a:lstStyle/>
          <a:p>
            <a:r>
              <a:rPr lang="en-US" sz="1800" dirty="0"/>
              <a:t>EN-DC configurations: LTE </a:t>
            </a:r>
            <a:r>
              <a:rPr lang="en-US" sz="1800" dirty="0" err="1"/>
              <a:t>xCC</a:t>
            </a:r>
            <a:r>
              <a:rPr lang="en-US" sz="1800" dirty="0"/>
              <a:t> + NR FR1/FR2 </a:t>
            </a:r>
            <a:r>
              <a:rPr lang="en-US" sz="1800" dirty="0" err="1"/>
              <a:t>yCC</a:t>
            </a:r>
            <a:r>
              <a:rPr lang="en-US" sz="1800" dirty="0"/>
              <a:t>, where x &lt;= 3, y &lt;=2</a:t>
            </a:r>
          </a:p>
          <a:p>
            <a:r>
              <a:rPr lang="en-US" sz="1800" dirty="0"/>
              <a:t>Test case completion targets</a:t>
            </a:r>
          </a:p>
          <a:p>
            <a:pPr lvl="1"/>
            <a:r>
              <a:rPr lang="en-US" sz="1400" dirty="0"/>
              <a:t>RF LTE+NR FR1 test cases not completed in Phase 3 (TS 38.521-3)</a:t>
            </a:r>
          </a:p>
          <a:p>
            <a:pPr lvl="1"/>
            <a:r>
              <a:rPr lang="en-US" sz="1400" dirty="0"/>
              <a:t>RF LTE+NR FR2 priority 1 and 2 test cases including MU/TT (TS 38.521-3), Note 1</a:t>
            </a:r>
          </a:p>
          <a:p>
            <a:pPr lvl="1"/>
            <a:r>
              <a:rPr lang="en-US" sz="1400" dirty="0"/>
              <a:t>LTE+NR FR1 part of Demod/CSI reporting test cases (TS 38.521-4) where RAN4 requirements completed by April-19</a:t>
            </a:r>
          </a:p>
          <a:p>
            <a:pPr lvl="1"/>
            <a:r>
              <a:rPr lang="en-US" sz="1400" dirty="0"/>
              <a:t>RRM LTE + NR FR1 test cases (TS 38.533) where RAN4 requirements completed by April-19</a:t>
            </a:r>
          </a:p>
          <a:p>
            <a:pPr lvl="1"/>
            <a:r>
              <a:rPr lang="en-US" sz="1400" dirty="0"/>
              <a:t>Remaining protocol test cases (TS 38.523-1) not completed in NSA Opt.3 Phase 3</a:t>
            </a:r>
          </a:p>
          <a:p>
            <a:pPr lvl="1"/>
            <a:r>
              <a:rPr lang="en-US" sz="1400" dirty="0"/>
              <a:t>Multi cell FR2 protocol test cases, Note 2</a:t>
            </a:r>
          </a:p>
          <a:p>
            <a:r>
              <a:rPr lang="en-US" sz="1800" dirty="0"/>
              <a:t>Other targets</a:t>
            </a:r>
          </a:p>
          <a:p>
            <a:pPr lvl="1"/>
            <a:r>
              <a:rPr lang="en-US" sz="1400" dirty="0"/>
              <a:t>Test definition for LTE+NR FR2 Demod/CSI reporting (TS 38.521-4) and RRM (TS 38.533) test cases not completed in Phase 3</a:t>
            </a:r>
          </a:p>
          <a:p>
            <a:pPr lvl="1"/>
            <a:r>
              <a:rPr lang="en-US" sz="1400" dirty="0"/>
              <a:t>Progress positioning performance test cases (TS 37.571-1)</a:t>
            </a:r>
          </a:p>
          <a:p>
            <a:pPr lvl="1"/>
            <a:r>
              <a:rPr lang="en-US" sz="1400" dirty="0"/>
              <a:t>Test coverage enhancement for L1 configurations.</a:t>
            </a:r>
          </a:p>
          <a:p>
            <a:pPr lvl="1"/>
            <a:r>
              <a:rPr lang="en-US" sz="1400" dirty="0"/>
              <a:t>Common test environment (TS 38.508-1) to enable LTE </a:t>
            </a:r>
            <a:r>
              <a:rPr lang="en-US" sz="1400" dirty="0" err="1"/>
              <a:t>xCC</a:t>
            </a:r>
            <a:r>
              <a:rPr lang="en-US" sz="1400" dirty="0"/>
              <a:t> + NR FR1/FR2 </a:t>
            </a:r>
            <a:r>
              <a:rPr lang="en-US" sz="1400" dirty="0" err="1"/>
              <a:t>yCC</a:t>
            </a:r>
            <a:r>
              <a:rPr lang="en-US" sz="1400" dirty="0"/>
              <a:t> test cases, </a:t>
            </a:r>
            <a:br>
              <a:rPr lang="en-US" sz="1400" dirty="0"/>
            </a:br>
            <a:r>
              <a:rPr lang="en-US" sz="1400" dirty="0"/>
              <a:t>where x &lt;= 3, y &lt;=2</a:t>
            </a:r>
          </a:p>
          <a:p>
            <a:pPr marL="0" indent="0">
              <a:buNone/>
            </a:pPr>
            <a:br>
              <a:rPr lang="en-US" sz="1000" dirty="0"/>
            </a:br>
            <a:r>
              <a:rPr lang="en-US" sz="1000" dirty="0"/>
              <a:t>Note 1: See slide 4 for MU/TT targets and definition of RF FR2 priority 1, 2 and 3 test cases.</a:t>
            </a:r>
          </a:p>
          <a:p>
            <a:pPr marL="0" indent="0">
              <a:buNone/>
            </a:pPr>
            <a:r>
              <a:rPr lang="en-US" sz="1000" dirty="0"/>
              <a:t>Note 2: FR2 default levels for multi-cell protocol test cases was technically endorsed in R5-191347 at RAN5#82, but is dependent on RAN4 agreements at  RAN4#90-Bis or RAN4#91.</a:t>
            </a:r>
            <a:endParaRPr lang="en-US" sz="1400" dirty="0"/>
          </a:p>
          <a:p>
            <a:pPr lvl="2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91529178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68450</TotalTime>
  <Words>1421</Words>
  <Application>Microsoft Office PowerPoint</Application>
  <PresentationFormat>On-screen Show (4:3)</PresentationFormat>
  <Paragraphs>225</Paragraphs>
  <Slides>15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Calibri</vt:lpstr>
      <vt:lpstr>Ericsson Capital TT</vt:lpstr>
      <vt:lpstr>Arial</vt:lpstr>
      <vt:lpstr>PresentationTemplate2011</vt:lpstr>
      <vt:lpstr>RAN5 5G NR STATUS,  DELIVERY phases and targets (February-19)</vt:lpstr>
      <vt:lpstr>Introduction &amp; CONTENT</vt:lpstr>
      <vt:lpstr>Definitions of RAN5 5GS delivery phases  and target dates </vt:lpstr>
      <vt:lpstr>PowerPoint Presentation</vt:lpstr>
      <vt:lpstr>completed TEST CASES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3GPP 5G-NR WID</dc:title>
  <dc:creator>Leif Mattisson</dc:creator>
  <cp:keywords/>
  <dc:description/>
  <cp:lastModifiedBy>Ericsson user</cp:lastModifiedBy>
  <cp:revision>1574</cp:revision>
  <cp:lastPrinted>2019-03-14T13:44:02Z</cp:lastPrinted>
  <dcterms:created xsi:type="dcterms:W3CDTF">2016-08-26T13:27:01Z</dcterms:created>
  <dcterms:modified xsi:type="dcterms:W3CDTF">2019-03-21T07:54:15Z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Ericsson Internal</vt:lpwstr>
  </property>
  <property fmtid="{D5CDD505-2E9C-101B-9397-08002B2CF9AE}" pid="30" name="RightFooterField">
    <vt:lpwstr>RAN5 eMTC status after RAN5#72 (26 Aug 2016)</vt:lpwstr>
  </property>
  <property fmtid="{D5CDD505-2E9C-101B-9397-08002B2CF9AE}" pid="31" name="RightFooterField2">
    <vt:lpwstr>2016-08-26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RAN5 EMTC STATUS AUG-16</vt:lpwstr>
  </property>
  <property fmtid="{D5CDD505-2E9C-101B-9397-08002B2CF9AE}" pid="43" name="Title">
    <vt:lpwstr>RAN5 eMTC status after RAN5#72 (26 Aug 2016)</vt:lpwstr>
  </property>
  <property fmtid="{D5CDD505-2E9C-101B-9397-08002B2CF9AE}" pid="44" name="Date">
    <vt:lpwstr>2016-08-26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