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4" r:id="rId5"/>
    <p:sldId id="265" r:id="rId6"/>
    <p:sldId id="266" r:id="rId7"/>
    <p:sldId id="263" r:id="rId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130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29/06/2018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899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29/06/2018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966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29/06/2018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698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29/06/2018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37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29/06/2018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74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29/06/2018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669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29/06/2018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686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29/06/2018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13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29/06/2018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7221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29/06/2018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746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29/06/2018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88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02D9-746A-4526-AA1A-4BB84CF66E91}" type="datetimeFigureOut">
              <a:rPr lang="fr-FR" smtClean="0"/>
              <a:t>29/06/2018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D9378-C532-40CA-8A0C-C083DA39E986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438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dirty="0" err="1"/>
              <a:t>Wayforward</a:t>
            </a:r>
            <a:r>
              <a:rPr lang="fr-FR" dirty="0"/>
              <a:t> on</a:t>
            </a:r>
            <a:br>
              <a:rPr lang="fr-FR" dirty="0"/>
            </a:br>
            <a:r>
              <a:rPr lang="fr-FR" dirty="0"/>
              <a:t>TT &amp; MU values in FR1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/>
              <a:t>Orange, Telecom </a:t>
            </a:r>
            <a:r>
              <a:rPr lang="fr-FR" dirty="0" err="1"/>
              <a:t>Italia</a:t>
            </a:r>
            <a:r>
              <a:rPr lang="fr-FR" dirty="0"/>
              <a:t>, Vodafone, CMCC, China </a:t>
            </a:r>
            <a:r>
              <a:rPr lang="fr-FR" dirty="0" err="1"/>
              <a:t>Unicom</a:t>
            </a:r>
            <a:r>
              <a:rPr lang="fr-FR" dirty="0"/>
              <a:t>, China Telecom, AT&amp;T, </a:t>
            </a:r>
            <a:r>
              <a:rPr lang="fr-FR" dirty="0" err="1"/>
              <a:t>Dish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971600" y="548680"/>
            <a:ext cx="51125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3GPP TSG-RAN5 WG5 Meeting # 79	</a:t>
            </a:r>
          </a:p>
          <a:p>
            <a:r>
              <a:rPr lang="en-US" b="1" dirty="0"/>
              <a:t>Busan, South Korea 21</a:t>
            </a:r>
            <a:r>
              <a:rPr lang="en-US" b="1" baseline="30000" dirty="0"/>
              <a:t>st</a:t>
            </a:r>
            <a:r>
              <a:rPr lang="en-US" b="1" dirty="0"/>
              <a:t> – 25</a:t>
            </a:r>
            <a:r>
              <a:rPr lang="en-US" b="1" baseline="30000" dirty="0"/>
              <a:t>th</a:t>
            </a:r>
            <a:r>
              <a:rPr lang="en-US" b="1" dirty="0"/>
              <a:t> May 2018</a:t>
            </a:r>
            <a:r>
              <a:rPr lang="en-US" b="1" i="1" dirty="0"/>
              <a:t> </a:t>
            </a:r>
            <a:endParaRPr lang="fr-FR" b="1" i="1" dirty="0"/>
          </a:p>
          <a:p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588224" y="692696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/>
              <a:t>R5-183952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Background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“How to define TT from MU in FR1” was already approved in R5-177454 in Reno: </a:t>
            </a:r>
            <a:endParaRPr lang="fr-FR" dirty="0"/>
          </a:p>
          <a:p>
            <a:pPr lvl="1"/>
            <a:r>
              <a:rPr lang="en-US" dirty="0"/>
              <a:t>Proposal 1-2 : Sub-6GHz TT values about Type 1 TCs are defined with same value as MU for NR.</a:t>
            </a:r>
            <a:endParaRPr lang="fr-FR" dirty="0"/>
          </a:p>
          <a:p>
            <a:pPr lvl="1"/>
            <a:r>
              <a:rPr lang="en-US" dirty="0"/>
              <a:t>Proposal 2-1 : Sub-6GHz TT values about Type 2 TCs are defined as zero in same way as legacy LTE</a:t>
            </a:r>
            <a:endParaRPr lang="fr-FR" dirty="0"/>
          </a:p>
          <a:p>
            <a:pPr lvl="1">
              <a:buFont typeface="Wingdings" panose="05000000000000000000" pitchFamily="2" charset="2"/>
              <a:buChar char="Ø"/>
            </a:pPr>
            <a:r>
              <a:rPr lang="en-US" dirty="0"/>
              <a:t>(Type 1 is TT </a:t>
            </a:r>
            <a:r>
              <a:rPr lang="ja-JP" altLang="fr-FR" dirty="0"/>
              <a:t>≠</a:t>
            </a:r>
            <a:r>
              <a:rPr lang="en-US" dirty="0"/>
              <a:t>0 in LTE, Type 2 is TT=0 in LTE)</a:t>
            </a:r>
            <a:endParaRPr lang="fr-FR" dirty="0"/>
          </a:p>
          <a:p>
            <a:r>
              <a:rPr lang="en-US" dirty="0"/>
              <a:t> For FR1, BW&gt;20MHz there is no agreement yet</a:t>
            </a:r>
          </a:p>
          <a:p>
            <a:r>
              <a:rPr lang="en-US" dirty="0"/>
              <a:t>Regarding FR2, approach is not approved yet.</a:t>
            </a:r>
          </a:p>
          <a:p>
            <a:endParaRPr lang="fr-FR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097795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Background: UL coverage for FR1 TDD</a:t>
            </a:r>
            <a:endParaRPr lang="fr-FR" dirty="0"/>
          </a:p>
        </p:txBody>
      </p:sp>
      <p:sp>
        <p:nvSpPr>
          <p:cNvPr id="4" name="Espace réservé du contenu 3"/>
          <p:cNvSpPr txBox="1">
            <a:spLocks noGrp="1"/>
          </p:cNvSpPr>
          <p:nvPr>
            <p:ph idx="1"/>
          </p:nvPr>
        </p:nvSpPr>
        <p:spPr>
          <a:xfrm>
            <a:off x="457200" y="1600200"/>
            <a:ext cx="8229600" cy="55522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ClrTx/>
            </a:pPr>
            <a:r>
              <a:rPr lang="fr-FR" dirty="0"/>
              <a:t>R1-1711817 :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TDD NR deployment assumptions @3.5GHz: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Massive MIMO is a defining feature of NR @3.5GHz (typical configuration 64T64R with 128/256 antenna elements)</a:t>
            </a:r>
          </a:p>
          <a:p>
            <a:pPr lvl="1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Thanks to beam sweeping or other techniques (power boosting etc.) it is expected that all NR physical common and control channels in DL will match or exceed NR-PDSCH coverage at its maximum </a:t>
            </a:r>
            <a:r>
              <a:rPr lang="en-US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beamformed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range</a:t>
            </a:r>
          </a:p>
          <a:p>
            <a:pPr lvl="1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UL/DL traffic asymmetry is expected to be heavily DL biased, e.g., 1:3 to 1:10</a:t>
            </a:r>
          </a:p>
          <a:p>
            <a:pPr lvl="1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support this traffic asymmetry the UL/DL transmission times will also be highly asymmetric, e.g., at least 1:3</a:t>
            </a:r>
          </a:p>
          <a:p>
            <a:pPr lvl="1"/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UE is power limited</a:t>
            </a:r>
            <a:b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These assumptions lead to an UL NR-PUSCH coverage which is </a:t>
            </a:r>
            <a:r>
              <a:rPr lang="en-US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to 15 dB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lower than DL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3500 in TDD for a downlink oriented UL/DL frame configuration of 1:3 and a PUSCH/PDSCH data rate asymmetry of 1:10</a:t>
            </a:r>
          </a:p>
          <a:p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These assumptions lead to an UL NR-PUSCH coverage which is </a:t>
            </a:r>
            <a:r>
              <a:rPr lang="en-US" sz="1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6dB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lower than DL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700MHz in TDD for a downlink oriented UL/DL frame configuration of 1:3 and a PUSCH/PDSCH data rate asymmetry of 1:10</a:t>
            </a:r>
            <a:b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486045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MU </a:t>
            </a:r>
            <a:r>
              <a:rPr lang="fr-FR" dirty="0" err="1"/>
              <a:t>Proposal</a:t>
            </a:r>
            <a:r>
              <a:rPr lang="fr-FR" dirty="0"/>
              <a:t> (</a:t>
            </a:r>
            <a:r>
              <a:rPr lang="fr-FR" dirty="0" err="1"/>
              <a:t>example</a:t>
            </a:r>
            <a:r>
              <a:rPr lang="fr-FR" dirty="0"/>
              <a:t>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i="1" dirty="0"/>
              <a:t>R5-183951</a:t>
            </a:r>
            <a:endParaRPr lang="fr-FR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5DC2CF4-53DC-4D2F-8126-3D5E48A360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3445610"/>
              </p:ext>
            </p:extLst>
          </p:nvPr>
        </p:nvGraphicFramePr>
        <p:xfrm>
          <a:off x="587160" y="2273447"/>
          <a:ext cx="8229599" cy="252971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50078">
                  <a:extLst>
                    <a:ext uri="{9D8B030D-6E8A-4147-A177-3AD203B41FA5}">
                      <a16:colId xmlns:a16="http://schemas.microsoft.com/office/drawing/2014/main" val="2339324004"/>
                    </a:ext>
                  </a:extLst>
                </a:gridCol>
                <a:gridCol w="550078">
                  <a:extLst>
                    <a:ext uri="{9D8B030D-6E8A-4147-A177-3AD203B41FA5}">
                      <a16:colId xmlns:a16="http://schemas.microsoft.com/office/drawing/2014/main" val="1448281515"/>
                    </a:ext>
                  </a:extLst>
                </a:gridCol>
                <a:gridCol w="2437601">
                  <a:extLst>
                    <a:ext uri="{9D8B030D-6E8A-4147-A177-3AD203B41FA5}">
                      <a16:colId xmlns:a16="http://schemas.microsoft.com/office/drawing/2014/main" val="303994230"/>
                    </a:ext>
                  </a:extLst>
                </a:gridCol>
                <a:gridCol w="2426815">
                  <a:extLst>
                    <a:ext uri="{9D8B030D-6E8A-4147-A177-3AD203B41FA5}">
                      <a16:colId xmlns:a16="http://schemas.microsoft.com/office/drawing/2014/main" val="2141276767"/>
                    </a:ext>
                  </a:extLst>
                </a:gridCol>
                <a:gridCol w="2265027">
                  <a:extLst>
                    <a:ext uri="{9D8B030D-6E8A-4147-A177-3AD203B41FA5}">
                      <a16:colId xmlns:a16="http://schemas.microsoft.com/office/drawing/2014/main" val="2516784628"/>
                    </a:ext>
                  </a:extLst>
                </a:gridCol>
              </a:tblGrid>
              <a:tr h="90034"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effectLst/>
                        </a:rPr>
                        <a:t>38.521-1</a:t>
                      </a:r>
                      <a:endParaRPr lang="it-IT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effectLst/>
                        </a:rPr>
                        <a:t>6</a:t>
                      </a:r>
                      <a:endParaRPr lang="it-IT" sz="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800" u="none" strike="noStrike">
                          <a:effectLst/>
                        </a:rPr>
                        <a:t>trasmitter characteristics</a:t>
                      </a:r>
                      <a:endParaRPr lang="it-IT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800" u="none" strike="noStrike">
                          <a:effectLst/>
                        </a:rPr>
                        <a:t> </a:t>
                      </a:r>
                      <a:endParaRPr lang="it-IT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800" u="none" strike="noStrike">
                          <a:effectLst/>
                        </a:rPr>
                        <a:t> </a:t>
                      </a:r>
                      <a:endParaRPr lang="it-IT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extLst>
                  <a:ext uri="{0D108BD9-81ED-4DB2-BD59-A6C34878D82A}">
                    <a16:rowId xmlns:a16="http://schemas.microsoft.com/office/drawing/2014/main" val="366828997"/>
                  </a:ext>
                </a:extLst>
              </a:tr>
              <a:tr h="86571"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effectLst/>
                        </a:rPr>
                        <a:t>38.521-1</a:t>
                      </a:r>
                      <a:endParaRPr lang="it-IT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effectLst/>
                        </a:rPr>
                        <a:t>6.2</a:t>
                      </a:r>
                      <a:endParaRPr lang="it-IT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effectLst/>
                        </a:rPr>
                        <a:t>transmit power</a:t>
                      </a:r>
                      <a:endParaRPr lang="it-IT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effectLst/>
                        </a:rPr>
                        <a:t> </a:t>
                      </a:r>
                      <a:endParaRPr lang="it-IT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effectLst/>
                        </a:rPr>
                        <a:t> </a:t>
                      </a:r>
                      <a:endParaRPr lang="it-IT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extLst>
                  <a:ext uri="{0D108BD9-81ED-4DB2-BD59-A6C34878D82A}">
                    <a16:rowId xmlns:a16="http://schemas.microsoft.com/office/drawing/2014/main" val="393643480"/>
                  </a:ext>
                </a:extLst>
              </a:tr>
              <a:tr h="2275092"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effectLst/>
                        </a:rPr>
                        <a:t>38.521-1</a:t>
                      </a:r>
                      <a:endParaRPr lang="it-IT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effectLst/>
                        </a:rPr>
                        <a:t>6.2.1</a:t>
                      </a:r>
                      <a:endParaRPr lang="it-IT" sz="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 dirty="0">
                          <a:effectLst/>
                        </a:rPr>
                        <a:t>UE maximum output power</a:t>
                      </a:r>
                      <a:endParaRPr lang="it-IT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 dirty="0">
                          <a:effectLst/>
                        </a:rPr>
                        <a:t>BW ≤ 20MHz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±0.7 dB, f ≤ 3.0GHz (P ≥ 0dBm)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±1.0 dB, 3.0GHz &lt; f ≤ 4.2GHz (P ≥ 0dBm)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±1.3 dB, 4.2GHz &lt; f ≤ 6.0GHz (P ≥ 0dBm)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20 MHz &lt; BW ≤ 40MHz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±0.7 dB, f ≤ 3.0GHz (P ≥ 0dBm)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±1.0 dB, 3.0GHz &lt; f ≤ 4.2GHz (P ≥ 0dBm)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±1.5 dB, 4.2GHz &lt; f ≤ 6.0GHz (P ≥ 0dBm)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40MHz &lt; BW ≤ 100 MHz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±1.4 dB, f ≤ 3.0GHz (P ≥ 0dBm)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±1.6 dB, 3.0GHz &lt; f ≤ 4.2GHz (P ≥ 0dBm)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±1.6 dB, 4.2GHz &lt; f ≤ 6.0GHz (P ≥ 0dBm)</a:t>
                      </a:r>
                      <a:endParaRPr lang="it-IT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 dirty="0">
                          <a:effectLst/>
                        </a:rPr>
                        <a:t>BW ≤ 20MHz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0.7 dB, f ≤ 3.0GHz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1.0 dB, 3.0GHz &lt; f ≤ 4.2GHz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1.3 dB, 4.2GHz &lt; f ≤ 6GHz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20 MHz &lt; BW ≤ 40MHz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0.7 dB, f ≤ 3.0GHz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1.0 dB, 3.0GHz &lt; f ≤ 4.2GHz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1.5 dB, 4.2GHz &lt; f ≤ 6.0GHz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40MHz &lt; BW ≤ 100MHz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1.4  dB, f ≤ 3.0GHz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1.6  dB, 3.0GHz &lt; f ≤ 4.2GHz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r>
                        <a:rPr lang="it-IT" sz="800" u="none" strike="noStrike" dirty="0">
                          <a:effectLst/>
                        </a:rPr>
                        <a:t>1.6  dB, 4.2GHz &lt; f ≤ 6.0GHz</a:t>
                      </a:r>
                      <a:br>
                        <a:rPr lang="it-IT" sz="800" u="none" strike="noStrike" dirty="0">
                          <a:effectLst/>
                        </a:rPr>
                      </a:br>
                      <a:endParaRPr lang="it-IT" sz="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extLst>
                  <a:ext uri="{0D108BD9-81ED-4DB2-BD59-A6C34878D82A}">
                    <a16:rowId xmlns:a16="http://schemas.microsoft.com/office/drawing/2014/main" val="458175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20288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A7FBC3-18DE-4CA3-B440-FA1F2D337D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dirty="0" err="1"/>
              <a:t>Discussion</a:t>
            </a:r>
            <a:r>
              <a:rPr lang="it-IT" dirty="0"/>
              <a:t> </a:t>
            </a:r>
            <a:r>
              <a:rPr lang="it-IT" dirty="0" err="1"/>
              <a:t>about</a:t>
            </a:r>
            <a:r>
              <a:rPr lang="it-IT" dirty="0"/>
              <a:t> TT &lt; MU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E6D484-BFDA-49EA-BCC3-D4204C4EFF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 fontScale="55000" lnSpcReduction="20000"/>
          </a:bodyPr>
          <a:lstStyle/>
          <a:p>
            <a:r>
              <a:rPr lang="en-GB" dirty="0"/>
              <a:t>There is a wide consensus among operators to adopt an approach with minimal TT with strong preference for adopting TT = 0.</a:t>
            </a:r>
            <a:endParaRPr lang="it-IT" dirty="0"/>
          </a:p>
          <a:p>
            <a:pPr lvl="1"/>
            <a:r>
              <a:rPr lang="en-GB" dirty="0"/>
              <a:t>a minimal TT can also be accepted, a reasonable value is represented by LTE values with f </a:t>
            </a:r>
            <a:r>
              <a:rPr lang="it-IT" dirty="0"/>
              <a:t>≤</a:t>
            </a:r>
            <a:r>
              <a:rPr lang="en-GB" dirty="0"/>
              <a:t> 4.2 GHz and BW </a:t>
            </a:r>
            <a:r>
              <a:rPr lang="it-IT" dirty="0"/>
              <a:t>≤ 20 MHz,</a:t>
            </a:r>
            <a:r>
              <a:rPr lang="en-GB" dirty="0"/>
              <a:t> the lately introduced values for </a:t>
            </a:r>
            <a:r>
              <a:rPr lang="en-GB" dirty="0" err="1"/>
              <a:t>eLAA</a:t>
            </a:r>
            <a:r>
              <a:rPr lang="en-GB" dirty="0"/>
              <a:t> and V2V shall not me considered. </a:t>
            </a:r>
            <a:endParaRPr lang="it-IT" dirty="0"/>
          </a:p>
          <a:p>
            <a:r>
              <a:rPr lang="en-GB" dirty="0"/>
              <a:t>a minimal TT approach (with TT &lt; MU) introduces a fairer method among operators and UE/Chipset Vendor (R5-073326) to manage </a:t>
            </a:r>
            <a:r>
              <a:rPr lang="en-US" dirty="0"/>
              <a:t>“</a:t>
            </a:r>
            <a:r>
              <a:rPr lang="en-US" b="1" dirty="0"/>
              <a:t>borderline</a:t>
            </a:r>
            <a:r>
              <a:rPr lang="en-US" dirty="0"/>
              <a:t> </a:t>
            </a:r>
            <a:r>
              <a:rPr lang="en-US" b="1" dirty="0"/>
              <a:t>bad UEs</a:t>
            </a:r>
            <a:r>
              <a:rPr lang="en-US" dirty="0"/>
              <a:t>” </a:t>
            </a:r>
            <a:endParaRPr lang="it-IT" dirty="0"/>
          </a:p>
          <a:p>
            <a:pPr lvl="1"/>
            <a:r>
              <a:rPr lang="en-GB" dirty="0"/>
              <a:t>Shared Risk (TT = 0): </a:t>
            </a:r>
          </a:p>
          <a:p>
            <a:pPr lvl="2"/>
            <a:r>
              <a:rPr lang="en-GB" b="1" dirty="0"/>
              <a:t>50%</a:t>
            </a:r>
            <a:r>
              <a:rPr lang="en-GB" dirty="0"/>
              <a:t> probability to harm the overall system performance </a:t>
            </a:r>
            <a:r>
              <a:rPr lang="en-GB" dirty="0">
                <a:sym typeface="Wingdings" panose="05000000000000000000" pitchFamily="2" charset="2"/>
              </a:rPr>
              <a:t></a:t>
            </a:r>
            <a:r>
              <a:rPr lang="en-GB" dirty="0"/>
              <a:t> </a:t>
            </a:r>
            <a:r>
              <a:rPr lang="en-GB" b="1" dirty="0"/>
              <a:t>Risk for Operators</a:t>
            </a:r>
            <a:r>
              <a:rPr lang="en-GB" dirty="0"/>
              <a:t>, </a:t>
            </a:r>
          </a:p>
          <a:p>
            <a:pPr lvl="2"/>
            <a:r>
              <a:rPr lang="en-GB" b="1" dirty="0"/>
              <a:t>50%</a:t>
            </a:r>
            <a:r>
              <a:rPr lang="en-GB" dirty="0"/>
              <a:t> probability that a conformant UE is considered not compliant </a:t>
            </a:r>
            <a:r>
              <a:rPr lang="en-GB" dirty="0">
                <a:sym typeface="Wingdings" panose="05000000000000000000" pitchFamily="2" charset="2"/>
              </a:rPr>
              <a:t></a:t>
            </a:r>
            <a:r>
              <a:rPr lang="en-GB" b="1" dirty="0"/>
              <a:t> Risk for UE manufactures</a:t>
            </a:r>
            <a:endParaRPr lang="it-IT" dirty="0"/>
          </a:p>
          <a:p>
            <a:pPr lvl="1"/>
            <a:r>
              <a:rPr lang="en-GB" dirty="0"/>
              <a:t>Never Fail a good UE (TT = MU): </a:t>
            </a:r>
          </a:p>
          <a:p>
            <a:pPr lvl="2"/>
            <a:r>
              <a:rPr lang="en-GB" b="1" dirty="0"/>
              <a:t>97.5%</a:t>
            </a:r>
            <a:r>
              <a:rPr lang="en-GB" dirty="0"/>
              <a:t> probability to harm the overall system performance </a:t>
            </a:r>
            <a:r>
              <a:rPr lang="en-GB" b="1" dirty="0">
                <a:sym typeface="Wingdings" panose="05000000000000000000" pitchFamily="2" charset="2"/>
              </a:rPr>
              <a:t></a:t>
            </a:r>
            <a:r>
              <a:rPr lang="en-GB" b="1" dirty="0"/>
              <a:t> Risk for Operators</a:t>
            </a:r>
            <a:r>
              <a:rPr lang="en-GB" dirty="0"/>
              <a:t>, </a:t>
            </a:r>
          </a:p>
          <a:p>
            <a:pPr lvl="2"/>
            <a:r>
              <a:rPr lang="en-GB" b="1" dirty="0"/>
              <a:t>2.5%</a:t>
            </a:r>
            <a:r>
              <a:rPr lang="en-GB" dirty="0"/>
              <a:t> probability that a conformant UE is considered not compliant </a:t>
            </a:r>
            <a:r>
              <a:rPr lang="en-GB" b="1" dirty="0">
                <a:sym typeface="Wingdings" panose="05000000000000000000" pitchFamily="2" charset="2"/>
              </a:rPr>
              <a:t></a:t>
            </a:r>
            <a:r>
              <a:rPr lang="en-GB" b="1" dirty="0"/>
              <a:t> Risk for UE manufactures</a:t>
            </a:r>
            <a:r>
              <a:rPr lang="en-GB" dirty="0"/>
              <a:t>.</a:t>
            </a:r>
          </a:p>
          <a:p>
            <a:pPr lvl="1"/>
            <a:r>
              <a:rPr lang="it-IT" dirty="0"/>
              <a:t>TT &lt; MU: </a:t>
            </a:r>
          </a:p>
          <a:p>
            <a:pPr lvl="2"/>
            <a:r>
              <a:rPr lang="en-GB" b="1" dirty="0"/>
              <a:t>Minimal TT </a:t>
            </a:r>
            <a:r>
              <a:rPr lang="en-GB" dirty="0">
                <a:sym typeface="Wingdings" panose="05000000000000000000" pitchFamily="2" charset="2"/>
              </a:rPr>
              <a:t> </a:t>
            </a:r>
            <a:r>
              <a:rPr lang="en-GB" b="1" dirty="0"/>
              <a:t>more balanced risk among the parties</a:t>
            </a:r>
            <a:endParaRPr lang="it-IT" b="1" dirty="0"/>
          </a:p>
          <a:p>
            <a:r>
              <a:rPr lang="en-GB" dirty="0"/>
              <a:t>The RAN4 already adopted the TT &lt; MU method for OTA since many releases with the introduction of minimal TT values (i.e. 1 dB for TRP).</a:t>
            </a:r>
            <a:endParaRPr lang="it-IT" dirty="0"/>
          </a:p>
          <a:p>
            <a:r>
              <a:rPr lang="en-GB" dirty="0"/>
              <a:t>The minimal TT of 1 dB have been adopted for OTA across frequencies and access technologies since many releases, </a:t>
            </a:r>
          </a:p>
          <a:p>
            <a:pPr lvl="1"/>
            <a:r>
              <a:rPr lang="en-GB" dirty="0"/>
              <a:t>for conducted measure is not realistic to have bigger values than values defined for OTA.</a:t>
            </a:r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0543658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TT &lt; MU </a:t>
            </a:r>
            <a:r>
              <a:rPr lang="fr-FR" dirty="0" err="1"/>
              <a:t>Proposal</a:t>
            </a:r>
            <a:r>
              <a:rPr lang="fr-FR" dirty="0"/>
              <a:t> (</a:t>
            </a:r>
            <a:r>
              <a:rPr lang="fr-FR" dirty="0" err="1"/>
              <a:t>example</a:t>
            </a:r>
            <a:r>
              <a:rPr lang="fr-FR" dirty="0"/>
              <a:t>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i="1" dirty="0"/>
              <a:t>Attached spreadsheet</a:t>
            </a:r>
          </a:p>
          <a:p>
            <a:endParaRPr lang="fr-FR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5DC2CF4-53DC-4D2F-8126-3D5E48A3603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202736"/>
              </p:ext>
            </p:extLst>
          </p:nvPr>
        </p:nvGraphicFramePr>
        <p:xfrm>
          <a:off x="587160" y="2273447"/>
          <a:ext cx="8229599" cy="246289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50078">
                  <a:extLst>
                    <a:ext uri="{9D8B030D-6E8A-4147-A177-3AD203B41FA5}">
                      <a16:colId xmlns:a16="http://schemas.microsoft.com/office/drawing/2014/main" val="2339324004"/>
                    </a:ext>
                  </a:extLst>
                </a:gridCol>
                <a:gridCol w="550078">
                  <a:extLst>
                    <a:ext uri="{9D8B030D-6E8A-4147-A177-3AD203B41FA5}">
                      <a16:colId xmlns:a16="http://schemas.microsoft.com/office/drawing/2014/main" val="1448281515"/>
                    </a:ext>
                  </a:extLst>
                </a:gridCol>
                <a:gridCol w="2437601">
                  <a:extLst>
                    <a:ext uri="{9D8B030D-6E8A-4147-A177-3AD203B41FA5}">
                      <a16:colId xmlns:a16="http://schemas.microsoft.com/office/drawing/2014/main" val="303994230"/>
                    </a:ext>
                  </a:extLst>
                </a:gridCol>
                <a:gridCol w="2426815">
                  <a:extLst>
                    <a:ext uri="{9D8B030D-6E8A-4147-A177-3AD203B41FA5}">
                      <a16:colId xmlns:a16="http://schemas.microsoft.com/office/drawing/2014/main" val="2141276767"/>
                    </a:ext>
                  </a:extLst>
                </a:gridCol>
                <a:gridCol w="2265027">
                  <a:extLst>
                    <a:ext uri="{9D8B030D-6E8A-4147-A177-3AD203B41FA5}">
                      <a16:colId xmlns:a16="http://schemas.microsoft.com/office/drawing/2014/main" val="2516784628"/>
                    </a:ext>
                  </a:extLst>
                </a:gridCol>
              </a:tblGrid>
              <a:tr h="87390"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solidFill>
                            <a:schemeClr val="tx1"/>
                          </a:solidFill>
                          <a:effectLst/>
                        </a:rPr>
                        <a:t>38.521-1</a:t>
                      </a:r>
                      <a:endParaRPr lang="it-IT" sz="8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it-IT" sz="800" b="0" i="0" u="none" strike="noStrik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800" u="none" strike="noStrike">
                          <a:solidFill>
                            <a:schemeClr val="tx1"/>
                          </a:solidFill>
                          <a:effectLst/>
                        </a:rPr>
                        <a:t>trasmitter characteristics</a:t>
                      </a:r>
                      <a:endParaRPr lang="it-IT" sz="8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8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it-IT" sz="8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it-IT" sz="8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it-IT" sz="8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extLst>
                  <a:ext uri="{0D108BD9-81ED-4DB2-BD59-A6C34878D82A}">
                    <a16:rowId xmlns:a16="http://schemas.microsoft.com/office/drawing/2014/main" val="366828997"/>
                  </a:ext>
                </a:extLst>
              </a:tr>
              <a:tr h="84029"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solidFill>
                            <a:schemeClr val="tx1"/>
                          </a:solidFill>
                          <a:effectLst/>
                        </a:rPr>
                        <a:t>38.521-1</a:t>
                      </a:r>
                      <a:endParaRPr lang="it-IT" sz="8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solidFill>
                            <a:schemeClr val="tx1"/>
                          </a:solidFill>
                          <a:effectLst/>
                        </a:rPr>
                        <a:t>6.2</a:t>
                      </a:r>
                      <a:endParaRPr lang="it-IT" sz="8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solidFill>
                            <a:schemeClr val="tx1"/>
                          </a:solidFill>
                          <a:effectLst/>
                        </a:rPr>
                        <a:t>transmit power</a:t>
                      </a:r>
                      <a:endParaRPr lang="it-IT" sz="8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it-IT" sz="8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it-IT" sz="8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extLst>
                  <a:ext uri="{0D108BD9-81ED-4DB2-BD59-A6C34878D82A}">
                    <a16:rowId xmlns:a16="http://schemas.microsoft.com/office/drawing/2014/main" val="393643480"/>
                  </a:ext>
                </a:extLst>
              </a:tr>
              <a:tr h="2208271"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solidFill>
                            <a:schemeClr val="tx1"/>
                          </a:solidFill>
                          <a:effectLst/>
                        </a:rPr>
                        <a:t>38.521-1</a:t>
                      </a:r>
                      <a:endParaRPr lang="it-IT" sz="8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>
                          <a:solidFill>
                            <a:schemeClr val="tx1"/>
                          </a:solidFill>
                          <a:effectLst/>
                        </a:rPr>
                        <a:t>6.2.1</a:t>
                      </a:r>
                      <a:endParaRPr lang="it-IT" sz="800" b="0" i="0" u="none" strike="noStrike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UE maximum output power</a:t>
                      </a:r>
                      <a:endParaRPr lang="it-IT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BW ≤ 20MHz</a:t>
                      </a:r>
                      <a:b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±0.7 dB, f ≤ 3.0GHz (P ≥ 0dBm)</a:t>
                      </a:r>
                      <a:b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±1.0 dB, 3.0GHz &lt; f ≤ 4.2GHz (P ≥ 0dBm)</a:t>
                      </a:r>
                      <a:b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±1.3 dB, 4.2GHz &lt; f ≤ 6.0GHz (P ≥ 0dBm)</a:t>
                      </a:r>
                      <a:b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b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20 MHz &lt; BW ≤ 40MHz</a:t>
                      </a:r>
                      <a:b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±0.7 dB, f ≤ 3.0GHz (P ≥ 0dBm)</a:t>
                      </a:r>
                      <a:b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±1.0 dB, 3.0GHz &lt; f ≤ 4.2GHz (P ≥ 0dBm)</a:t>
                      </a:r>
                      <a:b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±1.5 dB, 4.2GHz &lt; f ≤ 6.0GHz (P ≥ 0dBm)</a:t>
                      </a:r>
                      <a:b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b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40MHz &lt; BW ≤ 100MHz</a:t>
                      </a:r>
                      <a:b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±1.4 dB, f ≤ 3.0GHz (P ≥ 0dBm)</a:t>
                      </a:r>
                      <a:b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±1.6 dB, 3.0GHz &lt; f ≤ 4.2GHz (P ≥ 0dBm)</a:t>
                      </a:r>
                      <a:b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±1.6 dB, 4.2GHz &lt; f ≤ 6.0GHz (P ≥ 0dBm)</a:t>
                      </a:r>
                      <a:br>
                        <a:rPr lang="it-IT" sz="800" u="none" strike="noStrike" dirty="0">
                          <a:solidFill>
                            <a:schemeClr val="tx1"/>
                          </a:solidFill>
                          <a:effectLst/>
                        </a:rPr>
                      </a:br>
                      <a:endParaRPr lang="it-IT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it-IT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BW ≤ 20MHz</a:t>
                      </a:r>
                    </a:p>
                    <a:p>
                      <a:pPr algn="l" fontAlgn="t"/>
                      <a:r>
                        <a:rPr lang="it-IT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0.7 dB, f ≤ 3.0GHz</a:t>
                      </a:r>
                    </a:p>
                    <a:p>
                      <a:pPr algn="l" fontAlgn="t"/>
                      <a:r>
                        <a:rPr lang="it-IT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1.0 dB, 3.0GHz &lt; f ≤ 4.2GHz</a:t>
                      </a:r>
                    </a:p>
                    <a:p>
                      <a:pPr algn="l" fontAlgn="t"/>
                      <a:r>
                        <a:rPr lang="it-IT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[1.0] dB, 4.2GHz &lt; f ≤ 6GHz</a:t>
                      </a:r>
                    </a:p>
                    <a:p>
                      <a:pPr algn="l" fontAlgn="t"/>
                      <a:endParaRPr lang="it-IT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l" fontAlgn="t"/>
                      <a:r>
                        <a:rPr lang="it-IT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20 MHz &lt; BW ≤ 40MHz</a:t>
                      </a:r>
                    </a:p>
                    <a:p>
                      <a:pPr algn="l" fontAlgn="t"/>
                      <a:r>
                        <a:rPr lang="it-IT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0.7 dB, f ≤ 3.0GHz</a:t>
                      </a:r>
                    </a:p>
                    <a:p>
                      <a:pPr algn="l" fontAlgn="t"/>
                      <a:r>
                        <a:rPr lang="it-IT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1.0 dB, 3.0GHz &lt; f ≤ 4.2GHz</a:t>
                      </a:r>
                    </a:p>
                    <a:p>
                      <a:pPr algn="l" fontAlgn="t"/>
                      <a:r>
                        <a:rPr lang="it-IT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[1.0] dB, 4.2GHz &lt; f ≤ 6.0GHz</a:t>
                      </a:r>
                    </a:p>
                    <a:p>
                      <a:pPr algn="l" fontAlgn="t"/>
                      <a:endParaRPr lang="it-IT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  <a:p>
                      <a:pPr algn="l" fontAlgn="t"/>
                      <a:r>
                        <a:rPr lang="it-IT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40MHz &lt; BW ≤ 60MHz</a:t>
                      </a:r>
                    </a:p>
                    <a:p>
                      <a:pPr algn="l" fontAlgn="t"/>
                      <a:r>
                        <a:rPr lang="it-IT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[1.0]  dB, f ≤ 3.0GHz</a:t>
                      </a:r>
                    </a:p>
                    <a:p>
                      <a:pPr algn="l" fontAlgn="t"/>
                      <a:r>
                        <a:rPr lang="it-IT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[1.0]  dB, 3.0GHz &lt; f ≤ 4.2GHz</a:t>
                      </a:r>
                    </a:p>
                    <a:p>
                      <a:pPr algn="l" fontAlgn="t"/>
                      <a:r>
                        <a:rPr lang="it-IT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[1.0]  dB, 4.2GHz &lt; f ≤ 6.0GHz</a:t>
                      </a:r>
                    </a:p>
                    <a:p>
                      <a:pPr algn="l" fontAlgn="t"/>
                      <a:endParaRPr lang="it-IT" sz="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93" marR="5393" marT="5393" marB="0"/>
                </a:tc>
                <a:extLst>
                  <a:ext uri="{0D108BD9-81ED-4DB2-BD59-A6C34878D82A}">
                    <a16:rowId xmlns:a16="http://schemas.microsoft.com/office/drawing/2014/main" val="458175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57203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FR1 </a:t>
            </a:r>
            <a:r>
              <a:rPr lang="fr-FR" dirty="0"/>
              <a:t>TT </a:t>
            </a:r>
            <a:r>
              <a:rPr lang="fr-FR" dirty="0" err="1"/>
              <a:t>Proposal</a:t>
            </a:r>
            <a:r>
              <a:rPr lang="fr-FR" dirty="0"/>
              <a:t>: TT &lt; MU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fr-FR" dirty="0"/>
          </a:p>
          <a:p>
            <a:pPr>
              <a:buClrTx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Proposal: Except the FFS items, the proposed FR1 TT Values are included in the spreadsheet file, based on the following assumption:</a:t>
            </a:r>
          </a:p>
          <a:p>
            <a:pPr lvl="1"/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TT values should not exceed the value adopted in pure LTE (TS 36.521-1 BW ≤ 20 MHz f ≤ 4.2 GHz). It is assumed that the amount of uncertainty exceeding the E-UTRAN shall not be considered. </a:t>
            </a:r>
          </a:p>
        </p:txBody>
      </p:sp>
    </p:spTree>
    <p:extLst>
      <p:ext uri="{BB962C8B-B14F-4D97-AF65-F5344CB8AC3E}">
        <p14:creationId xmlns:p14="http://schemas.microsoft.com/office/powerpoint/2010/main" val="100752727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1898</TotalTime>
  <Words>346</Words>
  <Application>Microsoft Office PowerPoint</Application>
  <PresentationFormat>On-screen Show (4:3)</PresentationFormat>
  <Paragraphs>87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ＭＳ Ｐゴシック</vt:lpstr>
      <vt:lpstr>Arial</vt:lpstr>
      <vt:lpstr>Calibri</vt:lpstr>
      <vt:lpstr>Times New Roman</vt:lpstr>
      <vt:lpstr>Wingdings</vt:lpstr>
      <vt:lpstr>Thème Office</vt:lpstr>
      <vt:lpstr>Wayforward on TT &amp; MU values in FR1</vt:lpstr>
      <vt:lpstr>Background</vt:lpstr>
      <vt:lpstr>Background: UL coverage for FR1 TDD</vt:lpstr>
      <vt:lpstr>MU Proposal (example)</vt:lpstr>
      <vt:lpstr>Discussion about TT &lt; MU</vt:lpstr>
      <vt:lpstr>TT &lt; MU Proposal (example)</vt:lpstr>
      <vt:lpstr>FR1 TT Proposal: TT &lt; MU</vt:lpstr>
    </vt:vector>
  </TitlesOfParts>
  <Company>ORANGE FT Group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Wayforward on TT values in FR1</dc:title>
  <dc:creator>KHANFIR Hajer IMT/OLS</dc:creator>
  <cp:lastModifiedBy>Ubicini Massimiliano</cp:lastModifiedBy>
  <cp:revision>68</cp:revision>
  <dcterms:created xsi:type="dcterms:W3CDTF">2018-05-23T08:39:00Z</dcterms:created>
  <dcterms:modified xsi:type="dcterms:W3CDTF">2018-06-29T09:57:58Z</dcterms:modified>
</cp:coreProperties>
</file>