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17"/>
  </p:notesMasterIdLst>
  <p:handoutMasterIdLst>
    <p:handoutMasterId r:id="rId18"/>
  </p:handoutMasterIdLst>
  <p:sldIdLst>
    <p:sldId id="303" r:id="rId3"/>
    <p:sldId id="718" r:id="rId4"/>
    <p:sldId id="720" r:id="rId5"/>
    <p:sldId id="709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32" r:id="rId14"/>
    <p:sldId id="730" r:id="rId15"/>
    <p:sldId id="731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72AF2F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35" autoAdjust="0"/>
    <p:restoredTop sz="95588" autoAdjust="0"/>
  </p:normalViewPr>
  <p:slideViewPr>
    <p:cSldViewPr>
      <p:cViewPr>
        <p:scale>
          <a:sx n="100" d="100"/>
          <a:sy n="100" d="100"/>
        </p:scale>
        <p:origin x="1192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664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4" Type="http://schemas.openxmlformats.org/officeDocument/2006/relationships/slide" Target="slides/slide6.xml"/><Relationship Id="rId5" Type="http://schemas.openxmlformats.org/officeDocument/2006/relationships/slide" Target="slides/slide9.xml"/><Relationship Id="rId6" Type="http://schemas.openxmlformats.org/officeDocument/2006/relationships/slide" Target="slides/slide10.xml"/><Relationship Id="rId7" Type="http://schemas.openxmlformats.org/officeDocument/2006/relationships/slide" Target="slides/slide13.xml"/><Relationship Id="rId8" Type="http://schemas.openxmlformats.org/officeDocument/2006/relationships/slide" Target="slides/slide14.xml"/><Relationship Id="rId1" Type="http://schemas.openxmlformats.org/officeDocument/2006/relationships/slide" Target="slides/slide1.xml"/><Relationship Id="rId2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D8B1D352-DA5B-4949-9ACB-97FC36E5C84A}" type="datetime1">
              <a:rPr lang="en-US" altLang="x-none"/>
              <a:pPr/>
              <a:t>5/19/18</a:t>
            </a:fld>
            <a:endParaRPr lang="en-US" altLang="x-non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298CCE0-3557-2D4B-BC28-FBCB616BA5F8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976E9B4-B231-5C4A-8286-370B75094EA4}" type="datetime1">
              <a:rPr lang="en-US" altLang="x-none"/>
              <a:pPr/>
              <a:t>5/19/18</a:t>
            </a:fld>
            <a:endParaRPr lang="en-US" altLang="x-non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301825E-71AF-3E43-B42B-11BA0D9D3A5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949469F-E614-D741-A9C3-609A6924EE1F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4C147-F613-1C4B-A720-8B9AA76913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0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60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00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85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13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49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9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5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RAN5#79  21-25 May,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8" name="Oval 7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E69FF12B-3BE5-7142-9E7A-A178F2244F86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4836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D9696-CD23-494F-A4D2-978225DC45C0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EF48B-BC74-0A4C-A68D-72CCF735B81A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5229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957DC-465F-3E48-A69C-9896FDAD1DEB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EAE5-EDE7-1A4B-B3F7-CE6D5A7E8E12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181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620E8-AA87-F449-865F-A0CF2C438922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CE815-40A5-B043-87E8-B50F9168B584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984031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7229B7-0296-B647-A978-7875DCD1F59D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FA322-4B7A-A541-AA0C-EAF5D3DFEFF7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4632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77D96-50C6-DD47-AA61-941CEE5251E0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785FF-C5E4-DF44-A0C8-5A139E01CE9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79808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py w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4"/>
          <p:cNvSpPr>
            <a:spLocks noGrp="1"/>
          </p:cNvSpPr>
          <p:nvPr>
            <p:ph sz="quarter" idx="17" hasCustomPrompt="1"/>
          </p:nvPr>
        </p:nvSpPr>
        <p:spPr>
          <a:xfrm>
            <a:off x="3053065" y="1373897"/>
            <a:ext cx="5143097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Content placeholder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6" hasCustomPrompt="1"/>
          </p:nvPr>
        </p:nvSpPr>
        <p:spPr>
          <a:xfrm>
            <a:off x="289734" y="1373897"/>
            <a:ext cx="2670468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Use this template page when showing multiple graphic elements (tables, pictures, etc.)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86400" y="-549858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#gettingbettereveryday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7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298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446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A30C-BBDF-BF4C-A5AC-D7B54DC95FD0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DABB4-2FF4-8347-A107-45A7C14159D8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147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E7F-5EAB-E748-923A-B4E84F7FFDEC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D250A-2812-AE40-A489-504610438430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6871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E03F1-670F-CD44-9300-D5FD4831CD56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BF26-878B-6A4A-AA5F-987FED7D8EA9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3456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92C5F-8E3A-9B49-B785-4F1CC97950F4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3912B-8637-2241-B4A0-13876764036B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1600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6646E-54B5-564A-98A6-77E8C2556094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413CC-D985-544D-A8AE-E08353C0C6E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178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3E76C5-60DA-0A4F-8F5C-76E60BF34FF6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6791E-A116-B647-8797-FF995918361C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04284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C5362AB9-7C40-164B-91C4-0A2367E0A7BB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37" r:id="rId2"/>
    <p:sldLayoutId id="214748433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5EC1FA9-F75D-1048-B8E0-71CE10398FD9}" type="datetime1">
              <a:rPr lang="en-GB" altLang="x-none"/>
              <a:pPr/>
              <a:t>19/05/2018</a:t>
            </a:fld>
            <a:endParaRPr lang="en-GB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R5-081004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995C304-F9A0-4440-8D32-DE9B7C69296E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  <p:sldLayoutId id="2147484351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>RAN5#79</a:t>
            </a:r>
            <a:br>
              <a:rPr lang="en-US" altLang="en-US" sz="4400" b="1" dirty="0" smtClean="0">
                <a:solidFill>
                  <a:srgbClr val="0000CC"/>
                </a:solidFill>
              </a:rPr>
            </a:br>
            <a:r>
              <a:rPr lang="en-US" altLang="en-US" sz="4400" b="1" dirty="0" smtClean="0">
                <a:solidFill>
                  <a:srgbClr val="0000CC"/>
                </a:solidFill>
              </a:rPr>
              <a:t>21 – 25 May 2018</a:t>
            </a:r>
            <a:r>
              <a:rPr lang="en-US" altLang="en-US" sz="6500" dirty="0" smtClean="0">
                <a:solidFill>
                  <a:srgbClr val="0000CC"/>
                </a:solidFill>
              </a:rPr>
              <a:t/>
            </a:r>
            <a:br>
              <a:rPr lang="en-US" altLang="en-US" sz="6500" dirty="0" smtClean="0">
                <a:solidFill>
                  <a:srgbClr val="0000CC"/>
                </a:solidFill>
              </a:rPr>
            </a:b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0" name="Subtitle 6"/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 smtClean="0"/>
              <a:t>R5-182681</a:t>
            </a:r>
          </a:p>
          <a:p>
            <a:pPr eaLnBrk="1" hangingPunct="1"/>
            <a:r>
              <a:rPr lang="en-US" altLang="en-US" dirty="0" smtClean="0"/>
              <a:t>Test </a:t>
            </a:r>
            <a:r>
              <a:rPr lang="en-US" altLang="en-US" dirty="0"/>
              <a:t>Frequencies in</a:t>
            </a:r>
            <a:br>
              <a:rPr lang="en-US" altLang="en-US" dirty="0"/>
            </a:br>
            <a:r>
              <a:rPr lang="en-US" altLang="en-US" dirty="0"/>
              <a:t>38.508-1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charset="0"/>
              </a:rPr>
              <a:t>For discussion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641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</a:t>
            </a:r>
            <a:r>
              <a:rPr lang="de-DE" sz="2400" dirty="0" smtClean="0"/>
              <a:t>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</a:t>
            </a:r>
            <a:r>
              <a:rPr lang="de-DE" sz="2400" dirty="0"/>
              <a:t> / </a:t>
            </a:r>
            <a:r>
              <a:rPr lang="de-DE" sz="2400" dirty="0" smtClean="0"/>
              <a:t>DC_(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	R4-1807824, 25, 27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4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DC_(n)41AA / DC_(n)41AA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domain </a:t>
            </a: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12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63378" y="3933056"/>
            <a:ext cx="6413104" cy="2032702"/>
            <a:chOff x="1363378" y="3933056"/>
            <a:chExt cx="6413104" cy="2032702"/>
          </a:xfrm>
        </p:grpSpPr>
        <p:sp>
          <p:nvSpPr>
            <p:cNvPr id="6" name="Rectangle 5"/>
            <p:cNvSpPr/>
            <p:nvPr/>
          </p:nvSpPr>
          <p:spPr>
            <a:xfrm>
              <a:off x="1367518" y="3933056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742813" y="3933056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933056"/>
              <a:ext cx="2877319" cy="467176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42813" y="4491925"/>
              <a:ext cx="484532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491925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080520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074507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0476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13185" y="5078647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1318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smtClean="0"/>
              <a:t>Example - Intra-band non-contiguous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271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70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</a:t>
            </a:r>
            <a:r>
              <a:rPr lang="en-US" sz="3200" b="1" dirty="0"/>
              <a:t>Inter-band</a:t>
            </a:r>
            <a:r>
              <a:rPr lang="en-US" dirty="0"/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r>
              <a:rPr lang="de-DE" sz="2400" dirty="0"/>
              <a:t>DC_25A_n41A / DC_25A_n41A	</a:t>
            </a:r>
            <a:r>
              <a:rPr lang="de-DE" sz="2400" dirty="0" smtClean="0"/>
              <a:t>38.101-3 f10</a:t>
            </a:r>
          </a:p>
          <a:p>
            <a:pPr marL="285750" indent="-285750">
              <a:buFont typeface="Arial" charset="0"/>
              <a:buChar char="•"/>
            </a:pP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(B25) + 1 NR </a:t>
            </a:r>
            <a:r>
              <a:rPr lang="de-DE" sz="2400" dirty="0" err="1"/>
              <a:t>carrier</a:t>
            </a:r>
            <a:r>
              <a:rPr lang="de-DE" sz="2400" dirty="0"/>
              <a:t> (n41) (</a:t>
            </a:r>
            <a:r>
              <a:rPr lang="de-DE" sz="2400" dirty="0" err="1"/>
              <a:t>both</a:t>
            </a:r>
            <a:r>
              <a:rPr lang="de-DE" sz="2400" dirty="0"/>
              <a:t> </a:t>
            </a:r>
            <a:r>
              <a:rPr lang="de-DE" sz="2400" dirty="0" smtClean="0"/>
              <a:t>DL&amp;UL</a:t>
            </a:r>
            <a:r>
              <a:rPr lang="de-DE" sz="2400" dirty="0"/>
              <a:t>)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MCG, </a:t>
            </a:r>
            <a:r>
              <a:rPr lang="de-DE" sz="2400" dirty="0"/>
              <a:t>NR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SCG</a:t>
            </a: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smtClean="0"/>
              <a:t>SCS &amp; </a:t>
            </a:r>
            <a:r>
              <a:rPr lang="de-DE" sz="2400" dirty="0" err="1" smtClean="0"/>
              <a:t>carriers</a:t>
            </a:r>
            <a:r>
              <a:rPr lang="de-DE" sz="2400" dirty="0" smtClean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02138" lvl="2" indent="-285750">
              <a:buFont typeface="Arial" charset="0"/>
              <a:buChar char="•"/>
            </a:pPr>
            <a:endParaRPr lang="de-DE" sz="2400" dirty="0"/>
          </a:p>
          <a:p>
            <a:pPr marL="187738" indent="-285750">
              <a:buFont typeface="Arial" charset="0"/>
              <a:buChar char="•"/>
            </a:pPr>
            <a:r>
              <a:rPr lang="de-DE" sz="2400" dirty="0" smtClean="0"/>
              <a:t>Inter-band </a:t>
            </a:r>
            <a:r>
              <a:rPr lang="de-DE" sz="2400" dirty="0" err="1" smtClean="0"/>
              <a:t>enables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endParaRPr lang="de-DE" sz="2400" dirty="0"/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endParaRPr lang="de-D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566027"/>
            <a:ext cx="8229600" cy="558717"/>
          </a:xfrm>
        </p:spPr>
        <p:txBody>
          <a:bodyPr/>
          <a:lstStyle/>
          <a:p>
            <a:r>
              <a:rPr lang="en-US" sz="3200" b="1" dirty="0" smtClean="0"/>
              <a:t>Example </a:t>
            </a:r>
            <a:r>
              <a:rPr lang="en-US" sz="3200" b="1" dirty="0"/>
              <a:t>-</a:t>
            </a:r>
            <a:r>
              <a:rPr lang="en-US" sz="3200" b="1" dirty="0" smtClean="0"/>
              <a:t> Inter-band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157590"/>
            <a:ext cx="8219256" cy="127963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 smtClean="0"/>
              <a:t>DC_25A_n41A</a:t>
            </a:r>
            <a:r>
              <a:rPr lang="de-DE" sz="2400" dirty="0"/>
              <a:t> / </a:t>
            </a:r>
            <a:r>
              <a:rPr lang="de-DE" sz="2400" dirty="0" smtClean="0"/>
              <a:t>DC_25A_n41A</a:t>
            </a:r>
            <a:r>
              <a:rPr lang="de-DE" sz="2400" dirty="0"/>
              <a:t>	</a:t>
            </a: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55875" y="3255082"/>
            <a:ext cx="484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04875" y="2649114"/>
            <a:ext cx="7046437" cy="469447"/>
            <a:chOff x="804875" y="2649114"/>
            <a:chExt cx="7046437" cy="469447"/>
          </a:xfrm>
        </p:grpSpPr>
        <p:sp>
          <p:nvSpPr>
            <p:cNvPr id="6" name="Rectangle 5"/>
            <p:cNvSpPr/>
            <p:nvPr/>
          </p:nvSpPr>
          <p:spPr>
            <a:xfrm>
              <a:off x="4660437" y="2649114"/>
              <a:ext cx="3190875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79634" y="2649114"/>
              <a:ext cx="143865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875" y="2769530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B41</a:t>
              </a:r>
              <a:endParaRPr lang="en-US" sz="625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875" y="3645024"/>
            <a:ext cx="3047045" cy="1573253"/>
            <a:chOff x="804875" y="3645024"/>
            <a:chExt cx="3047045" cy="1573253"/>
          </a:xfrm>
        </p:grpSpPr>
        <p:sp>
          <p:nvSpPr>
            <p:cNvPr id="30" name="TextBox 29"/>
            <p:cNvSpPr txBox="1"/>
            <p:nvPr/>
          </p:nvSpPr>
          <p:spPr>
            <a:xfrm>
              <a:off x="1783135" y="4941278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86837" y="4438985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62240" y="4437112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4875" y="4475290"/>
              <a:ext cx="684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B25UL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4875" y="3741247"/>
              <a:ext cx="6643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B25DL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810973" y="3646897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86376" y="3645024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07272" y="4160113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6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LTE As today. </a:t>
            </a:r>
            <a:r>
              <a:rPr lang="en-US" altLang="x-none" sz="2400" dirty="0" smtClean="0"/>
              <a:t>Reuse test frequencies from </a:t>
            </a:r>
            <a:r>
              <a:rPr lang="en-US" altLang="x-none" sz="2400" dirty="0"/>
              <a:t>36.508 </a:t>
            </a:r>
            <a:r>
              <a:rPr lang="en-US" altLang="x-none" sz="2400" dirty="0" smtClean="0"/>
              <a:t>clause 4.3.1.1.25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 marL="0" indent="0"/>
            <a:r>
              <a:rPr lang="en-GB" sz="1400" b="1" dirty="0"/>
              <a:t>Table 4.3.1.1.25-1: Test frequencies for E-UTRA channel bandwidth for operating band 25</a:t>
            </a:r>
            <a:endParaRPr lang="en-US" sz="14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98505"/>
              </p:ext>
            </p:extLst>
          </p:nvPr>
        </p:nvGraphicFramePr>
        <p:xfrm>
          <a:off x="1259634" y="2722666"/>
          <a:ext cx="6503142" cy="38746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4891"/>
                <a:gridCol w="1143197"/>
                <a:gridCol w="1038392"/>
                <a:gridCol w="1038392"/>
                <a:gridCol w="1039135"/>
                <a:gridCol w="1039135"/>
              </a:tblGrid>
              <a:tr h="61179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</a:t>
                      </a:r>
                      <a:r>
                        <a:rPr lang="en-GB" sz="900" baseline="-25000" dirty="0">
                          <a:effectLst/>
                        </a:rPr>
                        <a:t>UL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Uplink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Downlink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1860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1.4/3/5/10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r>
                        <a:rPr lang="en-GB" sz="900">
                          <a:effectLst/>
                        </a:rPr>
                        <a:t>/20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1882,5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1962.5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1987.5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 gridSpan="6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Bandwidth for which a relaxation of the specified UE receiver sensitivity requirement (TS 36.101 [27] Clause 7.3) is allowed.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164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Secondary </a:t>
            </a:r>
            <a:r>
              <a:rPr lang="en-US" altLang="x-none" sz="2400" dirty="0"/>
              <a:t>Node: </a:t>
            </a:r>
            <a:r>
              <a:rPr lang="en-US" altLang="x-none" sz="2400" dirty="0" smtClean="0"/>
              <a:t>NR SA. Reuse test frequencies from 38.508-1</a:t>
            </a:r>
            <a:br>
              <a:rPr lang="en-US" altLang="x-none" sz="2400" dirty="0" smtClean="0"/>
            </a:br>
            <a:r>
              <a:rPr lang="en-US" altLang="x-none" sz="2400" dirty="0" smtClean="0"/>
              <a:t>4.3.1.1 </a:t>
            </a:r>
            <a:r>
              <a:rPr lang="en-GB" sz="2400" dirty="0"/>
              <a:t>Test frequencies for NR operating bands in FR1</a:t>
            </a:r>
            <a:r>
              <a:rPr lang="en-US" sz="2400" dirty="0"/>
              <a:t> 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Separate table for each SCS</a:t>
            </a:r>
          </a:p>
          <a:p>
            <a:pPr marL="0" indent="0"/>
            <a:r>
              <a:rPr lang="en-GB" sz="2000" b="1" dirty="0"/>
              <a:t>Table 4.3.1.1.1.41-1: Test frequencies for NR operating band n41</a:t>
            </a:r>
            <a:endParaRPr lang="en-US" sz="20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257069"/>
              </p:ext>
            </p:extLst>
          </p:nvPr>
        </p:nvGraphicFramePr>
        <p:xfrm>
          <a:off x="1619672" y="3068960"/>
          <a:ext cx="5616623" cy="3447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652"/>
                <a:gridCol w="936103"/>
                <a:gridCol w="1559934"/>
                <a:gridCol w="1559934"/>
              </a:tblGrid>
              <a:tr h="6895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ARFCN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(UL and DL)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596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10/15/20/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40/50/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90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085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non-contiguous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DC_41A_n41A / </a:t>
            </a:r>
            <a:r>
              <a:rPr lang="de-DE" sz="2400" dirty="0" smtClean="0"/>
              <a:t>DC_41A_n41A	</a:t>
            </a:r>
            <a:r>
              <a:rPr lang="de-DE" sz="2400" dirty="0"/>
              <a:t>38.101-3 </a:t>
            </a:r>
            <a:r>
              <a:rPr lang="de-DE" sz="2400" dirty="0" smtClean="0"/>
              <a:t>f10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/>
              <a:t>DC_41A_n41A / DC_41A_n41A	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63378" y="3894239"/>
            <a:ext cx="6413104" cy="2071520"/>
            <a:chOff x="1363378" y="3894239"/>
            <a:chExt cx="6413104" cy="2071520"/>
          </a:xfrm>
        </p:grpSpPr>
        <p:sp>
          <p:nvSpPr>
            <p:cNvPr id="6" name="Rectangle 5"/>
            <p:cNvSpPr/>
            <p:nvPr/>
          </p:nvSpPr>
          <p:spPr>
            <a:xfrm>
              <a:off x="1367518" y="3900252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810637" y="3898379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894239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10637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119793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67295" y="5119793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119793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6729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8760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smtClean="0"/>
              <a:t>Example - Intra-band non-contiguous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637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25702</TotalTime>
  <Words>371</Words>
  <Application>Microsoft Macintosh PowerPoint</Application>
  <PresentationFormat>On-screen Show (4:3)</PresentationFormat>
  <Paragraphs>256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Default Design</vt:lpstr>
      <vt:lpstr>    RAN5#79 21 – 25 May 2018     </vt:lpstr>
      <vt:lpstr>Example - Inter-band </vt:lpstr>
      <vt:lpstr>Example - Inter-band</vt:lpstr>
      <vt:lpstr>Example - Inter-band</vt:lpstr>
      <vt:lpstr>Example - Inter-band</vt:lpstr>
      <vt:lpstr>Example - Inter-band</vt:lpstr>
      <vt:lpstr>Example - Intra-band non-contiguous</vt:lpstr>
      <vt:lpstr>PowerPoint Presentation</vt:lpstr>
      <vt:lpstr>Example - Intra-band</vt:lpstr>
      <vt:lpstr>Example - Intra-band</vt:lpstr>
      <vt:lpstr>Example - Intra-band contiguous</vt:lpstr>
      <vt:lpstr>PowerPoint Presentation</vt:lpstr>
      <vt:lpstr>Example - Intra-band</vt:lpstr>
      <vt:lpstr>Example - Intra-band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Scott Probasco</cp:lastModifiedBy>
  <cp:revision>798</cp:revision>
  <dcterms:created xsi:type="dcterms:W3CDTF">2008-08-30T09:32:10Z</dcterms:created>
  <dcterms:modified xsi:type="dcterms:W3CDTF">2018-05-19T05:58:28Z</dcterms:modified>
</cp:coreProperties>
</file>