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21"/>
  </p:notesMasterIdLst>
  <p:handoutMasterIdLst>
    <p:handoutMasterId r:id="rId22"/>
  </p:handoutMasterIdLst>
  <p:sldIdLst>
    <p:sldId id="259" r:id="rId2"/>
    <p:sldId id="293" r:id="rId3"/>
    <p:sldId id="309" r:id="rId4"/>
    <p:sldId id="323" r:id="rId5"/>
    <p:sldId id="301" r:id="rId6"/>
    <p:sldId id="319" r:id="rId7"/>
    <p:sldId id="333" r:id="rId8"/>
    <p:sldId id="313" r:id="rId9"/>
    <p:sldId id="314" r:id="rId10"/>
    <p:sldId id="324" r:id="rId11"/>
    <p:sldId id="325" r:id="rId12"/>
    <p:sldId id="326" r:id="rId13"/>
    <p:sldId id="327" r:id="rId14"/>
    <p:sldId id="331" r:id="rId15"/>
    <p:sldId id="320" r:id="rId16"/>
    <p:sldId id="321" r:id="rId17"/>
    <p:sldId id="322" r:id="rId18"/>
    <p:sldId id="332" r:id="rId19"/>
    <p:sldId id="261" r:id="rId20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2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09"/>
            <p14:sldId id="323"/>
            <p14:sldId id="301"/>
            <p14:sldId id="319"/>
            <p14:sldId id="333"/>
            <p14:sldId id="313"/>
            <p14:sldId id="314"/>
            <p14:sldId id="324"/>
            <p14:sldId id="325"/>
            <p14:sldId id="326"/>
            <p14:sldId id="327"/>
            <p14:sldId id="331"/>
            <p14:sldId id="320"/>
            <p14:sldId id="321"/>
            <p14:sldId id="322"/>
            <p14:sldId id="33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68" d="100"/>
          <a:sy n="68" d="100"/>
        </p:scale>
        <p:origin x="1476" y="6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DELIVERY phases and targets</a:t>
            </a:r>
            <a:br>
              <a:rPr lang="en-US" sz="4000" dirty="0"/>
            </a:br>
            <a:r>
              <a:rPr lang="en-US" sz="2800" dirty="0"/>
              <a:t>(Update of RAN5#79)</a:t>
            </a:r>
            <a:endParaRPr lang="en-US" sz="3200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109728" y="372033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RAN5#79 meeting 		                             R5-182348</a:t>
            </a:r>
          </a:p>
          <a:p>
            <a:r>
              <a:rPr lang="en-US" sz="2400" kern="0" dirty="0"/>
              <a:t>Busan, Korea, 21st-25th May 2018</a:t>
            </a:r>
          </a:p>
          <a:p>
            <a:pPr algn="ctr"/>
            <a:endParaRPr lang="en-US" sz="2400" kern="0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4355"/>
            <a:ext cx="8351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SC FR1 and FR2</a:t>
            </a:r>
          </a:p>
          <a:p>
            <a:pPr lvl="1"/>
            <a:r>
              <a:rPr lang="en-US" sz="1200" dirty="0"/>
              <a:t>RF - TS 38.521-1, TS 38.521-2,  TR 38.903, TR 38.905 </a:t>
            </a:r>
          </a:p>
          <a:p>
            <a:pPr lvl="2"/>
            <a:r>
              <a:rPr lang="en-US" sz="1200" dirty="0"/>
              <a:t>Test definition, MU and TT for all NR FR1 Rx and </a:t>
            </a:r>
            <a:r>
              <a:rPr lang="en-US" sz="1200" dirty="0" err="1"/>
              <a:t>Tx</a:t>
            </a:r>
            <a:r>
              <a:rPr lang="en-US" sz="1200" dirty="0"/>
              <a:t> test cases, Note 1</a:t>
            </a:r>
          </a:p>
          <a:p>
            <a:pPr lvl="2"/>
            <a:r>
              <a:rPr lang="en-US" sz="1200" dirty="0"/>
              <a:t>Test definition, MU and TT for NR FR2 RF MU/TT Target 1 and Target 2 test cases, Note 2</a:t>
            </a:r>
          </a:p>
          <a:p>
            <a:pPr lvl="1"/>
            <a:r>
              <a:rPr lang="en-US" sz="1200" dirty="0"/>
              <a:t>Protocol - TS 38.523-x</a:t>
            </a:r>
          </a:p>
          <a:p>
            <a:pPr lvl="2"/>
            <a:r>
              <a:rPr lang="en-US" sz="1200" dirty="0"/>
              <a:t>Basic NR SA Layer 2, Idle Mode, SDAP and RRC test cases, Note 3</a:t>
            </a:r>
          </a:p>
          <a:p>
            <a:pPr lvl="2"/>
            <a:r>
              <a:rPr lang="en-US" sz="1200" dirty="0"/>
              <a:t>Basic NAS 5GC test cases, Note 3</a:t>
            </a:r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NR FR1 and FR2 testing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UE test loop mode A and UE test loop mode B for SA NR</a:t>
            </a:r>
          </a:p>
          <a:p>
            <a:pPr lvl="2"/>
            <a:r>
              <a:rPr lang="en-US" sz="1200" dirty="0"/>
              <a:t>UBF, SS-RSRPB UE reporting, UE Positioning test functions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NR FR1 or FR2 RRM (TS 38.533)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  + RAN5 RF MU/TT progress. For RF MU/TT target 1 </a:t>
            </a:r>
            <a:r>
              <a:rPr lang="en-US" sz="1000" dirty="0">
                <a:highlight>
                  <a:srgbClr val="00FFFF"/>
                </a:highlight>
              </a:rPr>
              <a:t>and 2 </a:t>
            </a:r>
            <a:r>
              <a:rPr lang="en-US" sz="1000" dirty="0"/>
              <a:t>test cases MU is</a:t>
            </a:r>
            <a:br>
              <a:rPr lang="en-US" sz="1000" dirty="0"/>
            </a:br>
            <a:r>
              <a:rPr lang="en-US" sz="1000" dirty="0"/>
              <a:t>             planned to be completed by RAN5#NR3  (Oct-18) and TT is targeted to be completed by RAN5#81 (Nov-18) (Ref R5-183257) </a:t>
            </a:r>
          </a:p>
          <a:p>
            <a:pPr marL="0" indent="0">
              <a:buNone/>
            </a:pPr>
            <a:r>
              <a:rPr lang="en-US" sz="1000" dirty="0"/>
              <a:t>Note 3: Dependency: RAN2/CT1 progress until RAN5#104 &amp; CT1#113 (Nov-18)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712787" lvl="2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6875" y="353278"/>
            <a:ext cx="7494588" cy="761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2 (SA NR)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167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45780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000" b="1" dirty="0"/>
              <a:t>SA Option 2 (SA NR) Phase 2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67378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SC FR1 and FR2 + CA configurations FR1 xCC,FR2 </a:t>
            </a:r>
            <a:r>
              <a:rPr lang="en-US" sz="1200" dirty="0" err="1"/>
              <a:t>xCC</a:t>
            </a:r>
            <a:r>
              <a:rPr lang="en-US" sz="1200" dirty="0"/>
              <a:t>, (FR1+FR2) </a:t>
            </a:r>
            <a:r>
              <a:rPr lang="en-US" sz="1200" dirty="0" err="1"/>
              <a:t>xCC</a:t>
            </a:r>
            <a:r>
              <a:rPr lang="en-US" sz="1200" dirty="0"/>
              <a:t>:, where x&lt;=4</a:t>
            </a:r>
          </a:p>
          <a:p>
            <a:pPr lvl="1"/>
            <a:r>
              <a:rPr lang="en-US" sz="1200" dirty="0"/>
              <a:t>RF - TS 38.521-1, TS 38.521-2, TS 38.521-3 (FR1+FR2), TS 38.521-4, TS 38.533, TR 38.903, TR 38.905 </a:t>
            </a:r>
          </a:p>
          <a:p>
            <a:pPr lvl="2"/>
            <a:r>
              <a:rPr lang="en-US" sz="1200" dirty="0"/>
              <a:t>Test definition and MU/TT for NR FR2 Rx and </a:t>
            </a:r>
            <a:r>
              <a:rPr lang="en-US" sz="1200" dirty="0" err="1"/>
              <a:t>Tx</a:t>
            </a:r>
            <a:r>
              <a:rPr lang="en-US" sz="1200" dirty="0"/>
              <a:t> RF MU/TT target 3 test cases where MU/TT analysis completed, Note 2</a:t>
            </a:r>
          </a:p>
          <a:p>
            <a:pPr lvl="2"/>
            <a:r>
              <a:rPr lang="en-US" sz="1200" dirty="0"/>
              <a:t>Test definition and MU/TT for NR FR1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38.521-4), Note 1</a:t>
            </a:r>
          </a:p>
          <a:p>
            <a:pPr lvl="2"/>
            <a:r>
              <a:rPr lang="en-US" sz="1200" dirty="0"/>
              <a:t>Test definition and MU/TT for NR FR1 RRM (TS 38.533) test definition and TT, Note 1</a:t>
            </a:r>
          </a:p>
          <a:p>
            <a:pPr lvl="2"/>
            <a:r>
              <a:rPr lang="en-US" sz="1200" dirty="0"/>
              <a:t>Test definition for 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38.521-4), Note 1</a:t>
            </a:r>
          </a:p>
          <a:p>
            <a:pPr lvl="2"/>
            <a:r>
              <a:rPr lang="en-US" sz="1200" dirty="0"/>
              <a:t>Test definition for NR FR2 RRM (TS 38.533), Note 1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Enhanced test coverage for NR SA idle mode, SDAP and RRC test cases, Note 3</a:t>
            </a:r>
          </a:p>
          <a:p>
            <a:pPr lvl="2"/>
            <a:r>
              <a:rPr lang="en-US" sz="1200" dirty="0"/>
              <a:t>SA NR positioning test cases</a:t>
            </a:r>
          </a:p>
          <a:p>
            <a:pPr lvl="2"/>
            <a:r>
              <a:rPr lang="en-US" sz="1200" dirty="0"/>
              <a:t>5GS IMS, Note 4 </a:t>
            </a:r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to enable NR FR1/FR2/FR1+FR2 CA configurations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TBD if any additional UE test functions needed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2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NR FR2 RRM (TS 38.533), Note 2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1000" dirty="0"/>
              <a:t>Note 1: Dependency: RAN4 progress until RAN4#91 (May-19)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RAN4#91 (May-19)  + RAN5 RF MU/TT progress. For RF MU/TT target 3 test cases MU is </a:t>
            </a:r>
            <a:br>
              <a:rPr lang="en-US" sz="1000" dirty="0"/>
            </a:br>
            <a:r>
              <a:rPr lang="en-US" sz="1000" dirty="0"/>
              <a:t>             planned to be completed by RAN5#81 (Dec-18) and TT is targeted to be completed by RAN5#NR4 (Jan-19) (Ref R5-183257) </a:t>
            </a:r>
          </a:p>
          <a:p>
            <a:pPr marL="0" indent="0">
              <a:buNone/>
            </a:pPr>
            <a:r>
              <a:rPr lang="en-US" sz="1000" dirty="0"/>
              <a:t>Note 3: There will be a need for a SA Opt.2 Phase 3 to be added when MU/TT targets for </a:t>
            </a:r>
            <a:r>
              <a:rPr lang="en-US" sz="1000" dirty="0" err="1"/>
              <a:t>Demod</a:t>
            </a:r>
            <a:r>
              <a:rPr lang="en-US" sz="10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1000" dirty="0"/>
              <a:t>Note 4: Dependency: RAN2/CT1 progress until RAN2#106 &amp; CT1#115 (May-19)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86872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400" dirty="0"/>
              <a:t>Protocol - TS 38.523-x</a:t>
            </a:r>
          </a:p>
          <a:p>
            <a:pPr lvl="2"/>
            <a:r>
              <a:rPr lang="en-US" sz="1400" dirty="0"/>
              <a:t>Adoption legacy E-UTRA test cases for 5GC</a:t>
            </a:r>
          </a:p>
          <a:p>
            <a:pPr lvl="2"/>
            <a:r>
              <a:rPr lang="en-US" sz="1400" dirty="0"/>
              <a:t>RRC connected to 5GC test cases, Note 1</a:t>
            </a:r>
          </a:p>
          <a:p>
            <a:pPr lvl="2"/>
            <a:r>
              <a:rPr lang="en-US" sz="1400" dirty="0"/>
              <a:t>Basic NAS 5GC test cases, Note 1</a:t>
            </a:r>
          </a:p>
          <a:p>
            <a:pPr lvl="1"/>
            <a:r>
              <a:rPr lang="en-US" sz="1400" dirty="0"/>
              <a:t>Test environment - TS 36.508, TS 38.508-1, TS 38.508-2</a:t>
            </a:r>
          </a:p>
          <a:p>
            <a:pPr lvl="2"/>
            <a:r>
              <a:rPr lang="en-US" sz="1400" dirty="0"/>
              <a:t>Common test environment to enable SA Option 5 Phase 1 test cases</a:t>
            </a:r>
          </a:p>
          <a:p>
            <a:pPr lvl="1"/>
            <a:r>
              <a:rPr lang="en-US" sz="1400" dirty="0"/>
              <a:t>UE test functions - TS 38.509</a:t>
            </a:r>
          </a:p>
          <a:p>
            <a:pPr lvl="2"/>
            <a:r>
              <a:rPr lang="en-US" sz="1400" dirty="0"/>
              <a:t>UE test loop mode A and UE test loop mode B for SA E-UTRA</a:t>
            </a:r>
          </a:p>
          <a:p>
            <a:pPr marL="0" indent="0">
              <a:buNone/>
            </a:pPr>
            <a:br>
              <a:rPr lang="en-US" sz="1400" dirty="0"/>
            </a:br>
            <a:r>
              <a:rPr lang="en-US" sz="1050" dirty="0"/>
              <a:t>Note 1: Dependency: RAN2/CT1 progress until RAN5#104 &amp; CT1#113 (Nov-18)</a:t>
            </a:r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marL="712787" lvl="2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5 (SA E-UTRA)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000" b="1" dirty="0"/>
              <a:t>SA Option 5 (SA E-UTRA) Phase 2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463163"/>
            <a:ext cx="8479839" cy="3852000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400" dirty="0"/>
              <a:t>Protocol - TS 38.523-x, TS 34.229-x, TS 37.571-x</a:t>
            </a:r>
          </a:p>
          <a:p>
            <a:pPr lvl="2"/>
            <a:r>
              <a:rPr lang="en-US" sz="1400" dirty="0"/>
              <a:t>Enhanced test coverage for SA Opt.5, Note 1</a:t>
            </a:r>
            <a:endParaRPr lang="en-US" sz="1400" dirty="0">
              <a:highlight>
                <a:srgbClr val="FFFF00"/>
              </a:highlight>
            </a:endParaRPr>
          </a:p>
          <a:p>
            <a:pPr lvl="1"/>
            <a:r>
              <a:rPr lang="en-US" sz="1400" dirty="0"/>
              <a:t>Test environment - TS 36.508, TS 38.508-1, TS 38.508-2</a:t>
            </a:r>
          </a:p>
          <a:p>
            <a:pPr lvl="2"/>
            <a:r>
              <a:rPr lang="en-US" sz="1400" dirty="0"/>
              <a:t>Common test environment to enable SA Option 5 Phase 2 test cases</a:t>
            </a:r>
            <a:endParaRPr lang="en-US" sz="1400" dirty="0">
              <a:highlight>
                <a:srgbClr val="FFFF00"/>
              </a:highlight>
            </a:endParaRPr>
          </a:p>
          <a:p>
            <a:pPr lvl="1"/>
            <a:r>
              <a:rPr lang="en-US" sz="1400" dirty="0"/>
              <a:t>UE test functions - TS 38.509</a:t>
            </a:r>
          </a:p>
          <a:p>
            <a:pPr lvl="2"/>
            <a:r>
              <a:rPr lang="en-US" sz="1400" dirty="0"/>
              <a:t>TBD if any additional UE test functions needed</a:t>
            </a:r>
          </a:p>
          <a:p>
            <a:pPr marL="0" indent="0">
              <a:buNone/>
            </a:pPr>
            <a:br>
              <a:rPr lang="en-US" sz="2000" dirty="0">
                <a:highlight>
                  <a:srgbClr val="FFFF00"/>
                </a:highlight>
              </a:rPr>
            </a:br>
            <a:r>
              <a:rPr lang="en-US" sz="1400" dirty="0"/>
              <a:t>Note 1: Dependency: RAN2/CT1 progress until RAN5#106 &amp; CT1#115 (May-19)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lvl="1"/>
            <a:endParaRPr lang="en-US" sz="1400" dirty="0">
              <a:solidFill>
                <a:srgbClr val="FF0000"/>
              </a:solidFill>
            </a:endParaRPr>
          </a:p>
          <a:p>
            <a:pPr lvl="2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27591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AB43168-A931-43D6-9023-29EB9B947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following RAN Plenary and RAN5 planning documents have been taken into account when defining the RAN5 5G NR delivery phases and targets: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RAN#79 (Mar-18) update of 5G NR Rel-15 schedule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RAN5#2-5G-NR-Adhoc (April-18) initial MU/TT targets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RAN5#79 (May-18) updated MU/TT targets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1E4E3C-9FA6-4AAD-96D2-8F18B76C3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slides</a:t>
            </a:r>
          </a:p>
        </p:txBody>
      </p:sp>
    </p:spTree>
    <p:extLst>
      <p:ext uri="{BB962C8B-B14F-4D97-AF65-F5344CB8AC3E}">
        <p14:creationId xmlns:p14="http://schemas.microsoft.com/office/powerpoint/2010/main" val="4023892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RAN#79 </a:t>
            </a:r>
            <a:r>
              <a:rPr lang="sv-SE" sz="2400" dirty="0" err="1"/>
              <a:t>plenary</a:t>
            </a:r>
            <a:r>
              <a:rPr lang="sv-SE" sz="2400" dirty="0"/>
              <a:t> </a:t>
            </a:r>
            <a:r>
              <a:rPr lang="sv-SE" sz="2400" dirty="0" err="1"/>
              <a:t>updateD</a:t>
            </a:r>
            <a:r>
              <a:rPr lang="sv-SE" sz="2400" dirty="0"/>
              <a:t> 5G NR SCHEDULE </a:t>
            </a:r>
            <a:br>
              <a:rPr lang="sv-SE" sz="2400" dirty="0"/>
            </a:br>
            <a:r>
              <a:rPr lang="sv-SE" sz="2400" dirty="0"/>
              <a:t>(Ref:RP-180554)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/>
              <a:t>Rel-15 schedule unchanged</a:t>
            </a:r>
          </a:p>
          <a:p>
            <a:pPr lvl="1"/>
            <a:r>
              <a:rPr lang="en-US" altLang="en-US" sz="1600" dirty="0"/>
              <a:t>Architecture Option 3: ASN.1 Freeze March 2018</a:t>
            </a:r>
          </a:p>
          <a:p>
            <a:pPr lvl="1"/>
            <a:r>
              <a:rPr lang="en-US" altLang="en-US" sz="1600" dirty="0"/>
              <a:t>Architecture Option 2: ASN.1 Freeze September 2018</a:t>
            </a:r>
          </a:p>
          <a:p>
            <a:pPr lvl="1"/>
            <a:r>
              <a:rPr lang="en-US" altLang="en-US" sz="1600" dirty="0"/>
              <a:t>Architecture Option 5: ASN.1 Freeze September 2018 (only impacts LTE ASN.1) </a:t>
            </a:r>
          </a:p>
          <a:p>
            <a:r>
              <a:rPr lang="en-US" altLang="en-US" sz="1800" dirty="0"/>
              <a:t>Introduce Late Rel-15 Drop</a:t>
            </a:r>
          </a:p>
          <a:p>
            <a:pPr lvl="1"/>
            <a:r>
              <a:rPr lang="en-US" altLang="en-US" sz="1600" dirty="0"/>
              <a:t>Follows Rel-15 completion by 6 months</a:t>
            </a:r>
          </a:p>
          <a:p>
            <a:pPr lvl="1"/>
            <a:r>
              <a:rPr lang="en-US" altLang="en-US" sz="1600" dirty="0"/>
              <a:t>The late drop is to exclusively contain NR architecture options that were not completed by September ASN.1 drop</a:t>
            </a:r>
          </a:p>
          <a:p>
            <a:pPr lvl="1"/>
            <a:r>
              <a:rPr lang="en-US" altLang="en-US" sz="1600" dirty="0"/>
              <a:t>Options 4, 7 are part of the late drop</a:t>
            </a:r>
          </a:p>
          <a:p>
            <a:pPr lvl="1"/>
            <a:r>
              <a:rPr lang="en-US" altLang="en-US" sz="1600" dirty="0"/>
              <a:t>In case Option 5 is not completed by September ASN.1 drop, it will be part of the late drop</a:t>
            </a:r>
          </a:p>
          <a:p>
            <a:pPr lvl="1"/>
            <a:r>
              <a:rPr lang="en-US" altLang="en-US" sz="1600" dirty="0"/>
              <a:t>NR-NR DC to be considered to be added to the late drop at RAN#80</a:t>
            </a:r>
          </a:p>
          <a:p>
            <a:pPr lvl="1"/>
            <a:r>
              <a:rPr lang="en-US" altLang="en-US" sz="1600" dirty="0"/>
              <a:t>Band combinations which are not completed by June 2018 (other than NR-NR DC combinations) will be moved to Rel-16 band specifications, but continue to be release independent.</a:t>
            </a:r>
          </a:p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28131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43268871-9B56-4E4F-BBE3-E4B94D47A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190" y="246936"/>
            <a:ext cx="7166373" cy="85725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Time line </a:t>
            </a:r>
            <a:r>
              <a:rPr lang="sv-SE" sz="2800" dirty="0"/>
              <a:t>(Ref:RP-180554)</a:t>
            </a:r>
            <a:endParaRPr lang="en-US" alt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C642E1-C9F3-4788-94E6-2218392DC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1496903"/>
            <a:ext cx="8494195" cy="482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370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RAN5#2-5G-NR-Adhoc FR2 MU/TT </a:t>
            </a:r>
            <a:r>
              <a:rPr lang="sv-SE" sz="2400" dirty="0" err="1"/>
              <a:t>timeplan</a:t>
            </a:r>
            <a:endParaRPr lang="sv-SE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271850" y="1952400"/>
            <a:ext cx="86620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800" dirty="0"/>
              <a:t>At RAN5#2-5G-NR-ADHOC (APRIL-18) RAN5 endorsed the following initial MU/TT targets </a:t>
            </a:r>
            <a:r>
              <a:rPr lang="sv-SE" sz="1800" dirty="0"/>
              <a:t>(Ref:R5-182092)</a:t>
            </a:r>
            <a:endParaRPr kumimoji="1" lang="en-US" altLang="ja-JP" sz="1800" b="1" dirty="0">
              <a:solidFill>
                <a:schemeClr val="accent1"/>
              </a:solidFill>
            </a:endParaRPr>
          </a:p>
          <a:p>
            <a:pPr lvl="1"/>
            <a:r>
              <a:rPr kumimoji="1" lang="en-US" altLang="ja-JP" sz="1600" dirty="0"/>
              <a:t>RF MU/TT Target 1: [MU] RAN5#NR3 (Oct-18)	[TT] RAN5#NR4 (Jan-19)</a:t>
            </a:r>
          </a:p>
          <a:p>
            <a:pPr lvl="1"/>
            <a:r>
              <a:rPr kumimoji="1" lang="en-US" altLang="ja-JP" sz="1600" dirty="0"/>
              <a:t>RF MU/TT Target 2</a:t>
            </a:r>
            <a:r>
              <a:rPr lang="en-US" altLang="ja-JP" sz="1600" dirty="0"/>
              <a:t>: [MU] RAN5#82 (Oct-19)		[TT] RAN5#83 (May-19)</a:t>
            </a:r>
          </a:p>
          <a:p>
            <a:pPr lvl="1"/>
            <a:r>
              <a:rPr kumimoji="1" lang="en-US" altLang="ja-JP" sz="1600" dirty="0"/>
              <a:t>RF MU/TT Target 3</a:t>
            </a:r>
            <a:r>
              <a:rPr lang="en-US" altLang="ja-JP" sz="1600" dirty="0"/>
              <a:t>: [MU] RAN5#83 (May-19)	[TT] RAN5#84 (Aug-19)</a:t>
            </a:r>
          </a:p>
          <a:p>
            <a:r>
              <a:rPr kumimoji="1" lang="en-US" altLang="ja-JP" sz="1800" dirty="0"/>
              <a:t>RF MU/TT Target 1</a:t>
            </a:r>
            <a:r>
              <a:rPr lang="en-US" sz="1800" kern="0" dirty="0"/>
              <a:t> test cases (regulatory): </a:t>
            </a:r>
          </a:p>
          <a:p>
            <a:pPr lvl="1"/>
            <a:r>
              <a:rPr lang="en-US" sz="1400" kern="0" dirty="0"/>
              <a:t>6.2.1 Max Output Power			7.3 Ref Sensitivity</a:t>
            </a:r>
          </a:p>
          <a:p>
            <a:r>
              <a:rPr kumimoji="1" lang="en-US" altLang="ja-JP" sz="1800" dirty="0"/>
              <a:t>RF MU/TT Target 2</a:t>
            </a:r>
            <a:r>
              <a:rPr lang="en-US" sz="1800" kern="0" dirty="0"/>
              <a:t> test cases (regulatory):</a:t>
            </a:r>
          </a:p>
          <a:p>
            <a:pPr lvl="1" fontAlgn="t"/>
            <a:r>
              <a:rPr kumimoji="1" lang="en-GB" sz="1400" dirty="0"/>
              <a:t>6.3.2 Transmit OFF power 			6.4.1 Frequency Error</a:t>
            </a:r>
            <a:endParaRPr lang="sv-SE" sz="1400" dirty="0"/>
          </a:p>
          <a:p>
            <a:pPr lvl="1" fontAlgn="t"/>
            <a:r>
              <a:rPr kumimoji="1" lang="en-US" sz="1400" dirty="0"/>
              <a:t>6.5.1 Occupied bandwidth 			</a:t>
            </a:r>
            <a:r>
              <a:rPr kumimoji="1" lang="en-GB" sz="1400" dirty="0"/>
              <a:t>6.5.2.1 Spectrum emission mask</a:t>
            </a:r>
            <a:endParaRPr lang="sv-SE" sz="1400" dirty="0"/>
          </a:p>
          <a:p>
            <a:pPr lvl="1" fontAlgn="t"/>
            <a:r>
              <a:rPr kumimoji="1" lang="en-GB" sz="1400" dirty="0"/>
              <a:t>6.5.2.2 Adjacent Channel Leakage Ratio  	</a:t>
            </a:r>
            <a:r>
              <a:rPr kumimoji="1" lang="en-US" sz="1400" dirty="0"/>
              <a:t>6.5.3.1 General spurious emissions</a:t>
            </a:r>
            <a:endParaRPr lang="sv-SE" sz="1400" dirty="0"/>
          </a:p>
          <a:p>
            <a:pPr lvl="1" fontAlgn="t"/>
            <a:r>
              <a:rPr kumimoji="1" lang="en-US" sz="1400" dirty="0"/>
              <a:t>6.5.3.2 Spurious emissions for UE co-existence</a:t>
            </a:r>
            <a:r>
              <a:rPr lang="sv-SE" sz="1400" dirty="0"/>
              <a:t>	</a:t>
            </a:r>
            <a:r>
              <a:rPr kumimoji="1" lang="en-US" sz="1400" dirty="0"/>
              <a:t>7.7 Receiver Spurious emissions</a:t>
            </a:r>
            <a:endParaRPr lang="sv-SE" sz="1400" dirty="0"/>
          </a:p>
          <a:p>
            <a:r>
              <a:rPr kumimoji="1" lang="en-US" altLang="ja-JP" sz="1800" dirty="0"/>
              <a:t>RF MU/TT Target 3</a:t>
            </a:r>
            <a:r>
              <a:rPr lang="en-US" sz="1800" kern="0" dirty="0"/>
              <a:t> test cases: all other test cases</a:t>
            </a:r>
          </a:p>
          <a:p>
            <a:pPr lvl="1"/>
            <a:endParaRPr lang="en-US" sz="1400" kern="0" dirty="0"/>
          </a:p>
          <a:p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3610523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RAN5#79 UPDATED FR2 MU/TT </a:t>
            </a:r>
            <a:r>
              <a:rPr lang="sv-SE" sz="2400" dirty="0" err="1"/>
              <a:t>timeplan</a:t>
            </a:r>
            <a:endParaRPr lang="sv-SE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271850" y="1952400"/>
            <a:ext cx="86620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800" dirty="0"/>
              <a:t>At RAN5#79 RAN5 endorsed the following updated MU/TT targets as Best Effort </a:t>
            </a:r>
            <a:r>
              <a:rPr lang="sv-SE" sz="1800" dirty="0"/>
              <a:t>(Ref:R5-183257)</a:t>
            </a:r>
            <a:endParaRPr kumimoji="1" lang="en-US" altLang="ja-JP" sz="1800" dirty="0"/>
          </a:p>
          <a:p>
            <a:pPr lvl="1"/>
            <a:r>
              <a:rPr kumimoji="1" lang="en-US" altLang="ja-JP" sz="1600" dirty="0"/>
              <a:t>RF MU/TT Target 1: [MU] RAN5#NR3 (Oct-18)	 [TT] </a:t>
            </a:r>
            <a:r>
              <a:rPr kumimoji="1" lang="en-US" altLang="ja-JP" sz="1600" dirty="0">
                <a:solidFill>
                  <a:srgbClr val="FF0000"/>
                </a:solidFill>
              </a:rPr>
              <a:t>RAN5#81 (Nov-18,-2m)</a:t>
            </a:r>
          </a:p>
          <a:p>
            <a:pPr lvl="1"/>
            <a:r>
              <a:rPr kumimoji="1" lang="en-US" altLang="ja-JP" sz="1600" dirty="0"/>
              <a:t>RF MU/TT Target 2</a:t>
            </a:r>
            <a:r>
              <a:rPr lang="en-US" altLang="ja-JP" sz="1600" dirty="0"/>
              <a:t>: [MU] </a:t>
            </a:r>
            <a:r>
              <a:rPr lang="en-US" altLang="ja-JP" sz="1600" dirty="0">
                <a:solidFill>
                  <a:srgbClr val="FF0000"/>
                </a:solidFill>
              </a:rPr>
              <a:t>RAN5#NR3 (Oct-18,-4m)</a:t>
            </a:r>
            <a:r>
              <a:rPr lang="en-US" altLang="ja-JP" sz="1600" dirty="0"/>
              <a:t>	 [TT] </a:t>
            </a:r>
            <a:r>
              <a:rPr lang="en-US" altLang="ja-JP" sz="1600" dirty="0">
                <a:solidFill>
                  <a:srgbClr val="FF0000"/>
                </a:solidFill>
              </a:rPr>
              <a:t>RAN5#81 (Nov-18, -6m)</a:t>
            </a:r>
          </a:p>
          <a:p>
            <a:pPr lvl="1"/>
            <a:r>
              <a:rPr kumimoji="1" lang="en-US" altLang="ja-JP" sz="1600" dirty="0"/>
              <a:t>RF MU/TT Target 3</a:t>
            </a:r>
            <a:r>
              <a:rPr lang="en-US" altLang="ja-JP" sz="1600" dirty="0"/>
              <a:t>: [MU] </a:t>
            </a:r>
            <a:r>
              <a:rPr lang="en-US" altLang="ja-JP" sz="1600" dirty="0">
                <a:solidFill>
                  <a:srgbClr val="FF0000"/>
                </a:solidFill>
              </a:rPr>
              <a:t>RAN5#81 (Nov-18, -6m)</a:t>
            </a:r>
            <a:r>
              <a:rPr lang="en-US" altLang="ja-JP" sz="1600" dirty="0"/>
              <a:t>	 [TT] </a:t>
            </a:r>
            <a:r>
              <a:rPr lang="en-US" altLang="ja-JP" sz="1600" dirty="0">
                <a:solidFill>
                  <a:srgbClr val="FF0000"/>
                </a:solidFill>
              </a:rPr>
              <a:t>RAN5#84 (Jan-19, -7m)</a:t>
            </a:r>
          </a:p>
          <a:p>
            <a:pPr marL="355600" lvl="1" indent="0">
              <a:buNone/>
            </a:pPr>
            <a:r>
              <a:rPr kumimoji="1" lang="en-US" altLang="ja-JP" sz="1200" dirty="0">
                <a:solidFill>
                  <a:srgbClr val="FF0000"/>
                </a:solidFill>
              </a:rPr>
              <a:t>, where “-</a:t>
            </a:r>
            <a:r>
              <a:rPr kumimoji="1" lang="en-US" altLang="ja-JP" sz="1200" dirty="0" err="1">
                <a:solidFill>
                  <a:srgbClr val="FF0000"/>
                </a:solidFill>
              </a:rPr>
              <a:t>xm</a:t>
            </a:r>
            <a:r>
              <a:rPr kumimoji="1" lang="en-US" altLang="ja-JP" sz="1200" dirty="0">
                <a:solidFill>
                  <a:srgbClr val="FF0000"/>
                </a:solidFill>
              </a:rPr>
              <a:t>“ indicates a move of a target by x months compared to previous targets in </a:t>
            </a:r>
            <a:r>
              <a:rPr lang="sv-SE" sz="1200" dirty="0">
                <a:solidFill>
                  <a:srgbClr val="FF0000"/>
                </a:solidFill>
              </a:rPr>
              <a:t>R5-182092</a:t>
            </a:r>
            <a:endParaRPr lang="en-US" altLang="ja-JP" sz="1400" dirty="0">
              <a:solidFill>
                <a:srgbClr val="FF0000"/>
              </a:solidFill>
            </a:endParaRPr>
          </a:p>
          <a:p>
            <a:r>
              <a:rPr kumimoji="1" lang="en-US" altLang="ja-JP" sz="1800" dirty="0"/>
              <a:t>RF MU/TT Target 1</a:t>
            </a:r>
            <a:r>
              <a:rPr lang="en-US" sz="1800" kern="0" dirty="0"/>
              <a:t> test cases (regulatory): </a:t>
            </a:r>
          </a:p>
          <a:p>
            <a:pPr lvl="1"/>
            <a:r>
              <a:rPr lang="en-US" sz="1400" kern="0" dirty="0"/>
              <a:t>6.2.1 Max Output Power			7.3 Ref Sensitivity</a:t>
            </a:r>
          </a:p>
          <a:p>
            <a:r>
              <a:rPr kumimoji="1" lang="en-US" altLang="ja-JP" sz="1800" dirty="0"/>
              <a:t>RF MU/TT Target 2</a:t>
            </a:r>
            <a:r>
              <a:rPr lang="en-US" sz="1800" kern="0" dirty="0"/>
              <a:t> test cases (regulatory):</a:t>
            </a:r>
          </a:p>
          <a:p>
            <a:pPr lvl="1" fontAlgn="t"/>
            <a:r>
              <a:rPr kumimoji="1" lang="en-GB" sz="1400" dirty="0"/>
              <a:t>6.3.2 Transmit OFF power 			6.4.1 Frequency Error</a:t>
            </a:r>
            <a:endParaRPr lang="sv-SE" sz="1400" dirty="0"/>
          </a:p>
          <a:p>
            <a:pPr lvl="1" fontAlgn="t"/>
            <a:r>
              <a:rPr kumimoji="1" lang="en-US" sz="1400" dirty="0"/>
              <a:t>6.5.1 Occupied bandwidth 			</a:t>
            </a:r>
            <a:r>
              <a:rPr kumimoji="1" lang="en-GB" sz="1400" dirty="0"/>
              <a:t>6.5.2.1 Spectrum emission mask</a:t>
            </a:r>
            <a:endParaRPr lang="sv-SE" sz="1400" dirty="0"/>
          </a:p>
          <a:p>
            <a:pPr lvl="1" fontAlgn="t"/>
            <a:r>
              <a:rPr kumimoji="1" lang="en-GB" sz="1400" dirty="0"/>
              <a:t>6.5.2.2 Adjacent Channel Leakage Ratio  	</a:t>
            </a:r>
            <a:r>
              <a:rPr kumimoji="1" lang="en-US" sz="1400" dirty="0"/>
              <a:t>6.5.3.1 General spurious emissions</a:t>
            </a:r>
            <a:endParaRPr lang="sv-SE" sz="1400" dirty="0"/>
          </a:p>
          <a:p>
            <a:pPr lvl="1" fontAlgn="t"/>
            <a:r>
              <a:rPr kumimoji="1" lang="en-US" sz="1400" dirty="0"/>
              <a:t>6.5.3.2 Spurious emissions for UE co-existence</a:t>
            </a:r>
            <a:r>
              <a:rPr lang="sv-SE" sz="1400" dirty="0"/>
              <a:t>	</a:t>
            </a:r>
            <a:r>
              <a:rPr kumimoji="1" lang="en-US" sz="1400" dirty="0"/>
              <a:t>7.7 Receiver Spurious emissions</a:t>
            </a:r>
            <a:endParaRPr lang="sv-SE" sz="1400" dirty="0"/>
          </a:p>
          <a:p>
            <a:r>
              <a:rPr kumimoji="1" lang="en-US" altLang="ja-JP" sz="1800" dirty="0"/>
              <a:t>RF MU/TT Target 3</a:t>
            </a:r>
            <a:r>
              <a:rPr lang="en-US" sz="1800" kern="0" dirty="0"/>
              <a:t> test cases: all other test cases</a:t>
            </a:r>
          </a:p>
          <a:p>
            <a:pPr lvl="1"/>
            <a:endParaRPr lang="en-US" sz="1400" kern="0" dirty="0"/>
          </a:p>
          <a:p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2776303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purpose of this document is to reflect the updated target dates and content of the RAN5 5GS delivery phases agreed at RAN5#79. </a:t>
            </a:r>
          </a:p>
          <a:p>
            <a:pPr marL="0" indent="0">
              <a:buNone/>
            </a:pPr>
            <a:r>
              <a:rPr lang="en-US" sz="2000" dirty="0"/>
              <a:t>The document is used as base for setting the detailed targets in the work plans.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RAN5 phase delivery targets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NSA Option 3 (EN-DC)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SA Option 2 (SA NR)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SA Option 5 (SA E-UTRA)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/>
              <a:t>Common test </a:t>
            </a:r>
            <a:r>
              <a:rPr lang="sv-SE" sz="2000" dirty="0" err="1"/>
              <a:t>environment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endParaRPr lang="sv-SE" sz="1600" dirty="0"/>
          </a:p>
          <a:p>
            <a:pPr marL="228600" indent="-228600">
              <a:buFont typeface="+mj-lt"/>
              <a:buAutoNum type="arabicPeriod"/>
            </a:pPr>
            <a:endParaRPr lang="en-US" sz="1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9929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RAN5 phases and targets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43" y="1603056"/>
            <a:ext cx="8351839" cy="3852000"/>
          </a:xfrm>
        </p:spPr>
        <p:txBody>
          <a:bodyPr/>
          <a:lstStyle/>
          <a:p>
            <a:r>
              <a:rPr lang="en-US" sz="1800" dirty="0"/>
              <a:t>RAN5#79 May-18</a:t>
            </a:r>
          </a:p>
          <a:p>
            <a:pPr lvl="1"/>
            <a:r>
              <a:rPr lang="en-US" sz="1600" dirty="0"/>
              <a:t>NSA Option 3 (EN-DC) Phase 1</a:t>
            </a:r>
          </a:p>
          <a:p>
            <a:r>
              <a:rPr lang="en-US" sz="1800" dirty="0">
                <a:solidFill>
                  <a:srgbClr val="FF0000"/>
                </a:solidFill>
              </a:rPr>
              <a:t>RAN5#80 Aug-18	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NSA Option 3 (EN-DC) Phase 1.5	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-- New (RF FR1)</a:t>
            </a:r>
            <a:endParaRPr lang="sv-SE" sz="1600" dirty="0">
              <a:solidFill>
                <a:srgbClr val="FF0000"/>
              </a:solidFill>
            </a:endParaRPr>
          </a:p>
          <a:p>
            <a:r>
              <a:rPr lang="en-US" sz="1800" dirty="0"/>
              <a:t>RAN5#81 Nov-18</a:t>
            </a:r>
          </a:p>
          <a:p>
            <a:pPr lvl="1"/>
            <a:r>
              <a:rPr lang="en-US" sz="1600" dirty="0"/>
              <a:t>NSA Option 3 (EN-DC) Phase 2</a:t>
            </a:r>
            <a:endParaRPr lang="sv-SE" sz="1600" dirty="0">
              <a:solidFill>
                <a:srgbClr val="00B050"/>
              </a:solidFill>
            </a:endParaRPr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1</a:t>
            </a:r>
            <a:endParaRPr lang="sv-SE" sz="1600" dirty="0">
              <a:solidFill>
                <a:srgbClr val="00B050"/>
              </a:solidFill>
            </a:endParaRPr>
          </a:p>
          <a:p>
            <a:pPr lvl="1"/>
            <a:r>
              <a:rPr lang="sv-SE" sz="1600" dirty="0"/>
              <a:t>SA Option 5 (SA E-UTRA) </a:t>
            </a:r>
            <a:r>
              <a:rPr lang="sv-SE" sz="1600" dirty="0" err="1"/>
              <a:t>Phase</a:t>
            </a:r>
            <a:r>
              <a:rPr lang="sv-SE" sz="1600" dirty="0"/>
              <a:t> 1**</a:t>
            </a:r>
            <a:endParaRPr lang="sv-SE" sz="1600" dirty="0">
              <a:solidFill>
                <a:srgbClr val="00B050"/>
              </a:solidFill>
            </a:endParaRPr>
          </a:p>
          <a:p>
            <a:r>
              <a:rPr lang="en-US" sz="1800" dirty="0"/>
              <a:t>RAN5#83 May-19</a:t>
            </a:r>
          </a:p>
          <a:p>
            <a:pPr lvl="1"/>
            <a:r>
              <a:rPr lang="en-US" sz="1600" dirty="0"/>
              <a:t>NSA Option 3 (EN-DC) Phase 3</a:t>
            </a:r>
            <a:endParaRPr lang="sv-SE" sz="1600" dirty="0"/>
          </a:p>
          <a:p>
            <a:pPr lvl="1"/>
            <a:r>
              <a:rPr lang="sv-SE" sz="1600" dirty="0"/>
              <a:t>SA Option 2 (SA NR) </a:t>
            </a:r>
            <a:r>
              <a:rPr lang="sv-SE" sz="1600" dirty="0" err="1"/>
              <a:t>Phase</a:t>
            </a:r>
            <a:r>
              <a:rPr lang="sv-SE" sz="1600" dirty="0"/>
              <a:t> 2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sv-SE" sz="1600" dirty="0"/>
              <a:t>SA Option 5 (SA E-UTRA) </a:t>
            </a:r>
            <a:r>
              <a:rPr lang="sv-SE" sz="1600" dirty="0" err="1"/>
              <a:t>Phase</a:t>
            </a:r>
            <a:r>
              <a:rPr lang="sv-SE" sz="1600" dirty="0"/>
              <a:t> 2**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sv-SE" sz="1600" dirty="0"/>
              <a:t>NSA Option 7 (NGEN-DC) </a:t>
            </a:r>
            <a:r>
              <a:rPr lang="sv-SE" sz="1600" dirty="0" err="1"/>
              <a:t>Phase</a:t>
            </a:r>
            <a:r>
              <a:rPr lang="sv-SE" sz="1600" dirty="0"/>
              <a:t> 1*</a:t>
            </a:r>
          </a:p>
          <a:p>
            <a:pPr lvl="1"/>
            <a:r>
              <a:rPr lang="sv-SE" sz="1600" dirty="0"/>
              <a:t>NSA Option 4 (NE-DC) </a:t>
            </a:r>
            <a:r>
              <a:rPr lang="sv-SE" sz="1600" dirty="0" err="1"/>
              <a:t>Phase</a:t>
            </a:r>
            <a:r>
              <a:rPr lang="sv-SE" sz="1600" dirty="0"/>
              <a:t> 1*</a:t>
            </a:r>
            <a:endParaRPr lang="sv-SE" sz="1600" dirty="0">
              <a:solidFill>
                <a:srgbClr val="FF0000"/>
              </a:solidFill>
            </a:endParaRPr>
          </a:p>
          <a:p>
            <a:pPr marL="355600" lvl="1" indent="0">
              <a:buNone/>
            </a:pPr>
            <a:br>
              <a:rPr lang="sv-SE" sz="1100" dirty="0"/>
            </a:br>
            <a:r>
              <a:rPr lang="sv-SE" sz="1100" dirty="0"/>
              <a:t>*</a:t>
            </a:r>
            <a:r>
              <a:rPr lang="en-US" sz="1100" dirty="0"/>
              <a:t>ASN.1 late drop freeze March-1</a:t>
            </a:r>
            <a:br>
              <a:rPr lang="en-US" sz="1100" dirty="0"/>
            </a:br>
            <a:r>
              <a:rPr lang="en-US" sz="1100" dirty="0"/>
              <a:t>**May be deferred 6 months if Option 5 will be moved from ASN.1 Freeze in Sept-18 to the late drop freeze March-19</a:t>
            </a:r>
          </a:p>
          <a:p>
            <a:pPr marL="355600" lvl="1" indent="0">
              <a:buNone/>
            </a:pPr>
            <a:endParaRPr lang="sv-SE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90852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RAN5 phases and targets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478901" cy="4394693"/>
          </a:xfrm>
        </p:spPr>
        <p:txBody>
          <a:bodyPr/>
          <a:lstStyle/>
          <a:p>
            <a:r>
              <a:rPr lang="sv-SE" sz="2000" dirty="0" err="1"/>
              <a:t>Overview</a:t>
            </a:r>
            <a:r>
              <a:rPr lang="sv-SE" sz="2000" dirty="0"/>
              <a:t>: </a:t>
            </a:r>
            <a:r>
              <a:rPr lang="sv-SE" sz="2000" dirty="0" err="1"/>
              <a:t>Time</a:t>
            </a:r>
            <a:r>
              <a:rPr lang="sv-SE" sz="2000" dirty="0"/>
              <a:t> </a:t>
            </a:r>
            <a:r>
              <a:rPr lang="sv-SE" sz="2000" dirty="0" err="1"/>
              <a:t>line</a:t>
            </a:r>
            <a:r>
              <a:rPr lang="sv-SE" sz="2000" dirty="0"/>
              <a:t> - RAN5 5G NR </a:t>
            </a:r>
            <a:r>
              <a:rPr lang="sv-SE" sz="2000" dirty="0" err="1"/>
              <a:t>targets</a:t>
            </a:r>
            <a:endParaRPr lang="sv-SE" sz="16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CEC31EB3-4D76-4AB9-872A-A5C1FF810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67" y="2232898"/>
            <a:ext cx="8223189" cy="325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461375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General considerations &amp; Definitions</a:t>
            </a:r>
            <a:endParaRPr lang="en-US" sz="1800" b="1" dirty="0">
              <a:solidFill>
                <a:srgbClr val="FF0000"/>
              </a:solidFill>
            </a:endParaRPr>
          </a:p>
          <a:p>
            <a:r>
              <a:rPr lang="en-US" sz="1800" dirty="0"/>
              <a:t>The RF, </a:t>
            </a:r>
            <a:r>
              <a:rPr lang="en-US" sz="1800" dirty="0" err="1"/>
              <a:t>Demod</a:t>
            </a:r>
            <a:r>
              <a:rPr lang="en-US" sz="1800" dirty="0"/>
              <a:t>/CSI reporting and RRM test cases can be divided into the following parts</a:t>
            </a:r>
          </a:p>
          <a:p>
            <a:pPr lvl="1"/>
            <a:r>
              <a:rPr lang="en-US" sz="1400" b="1" dirty="0"/>
              <a:t>Test definition</a:t>
            </a:r>
            <a:r>
              <a:rPr lang="en-US" sz="1400" dirty="0"/>
              <a:t>		Test case description excluding MU (FR2) and TT (FR1 and FR2) </a:t>
            </a:r>
            <a:br>
              <a:rPr lang="en-US" sz="1400" dirty="0"/>
            </a:br>
            <a:r>
              <a:rPr lang="en-US" sz="1400" dirty="0"/>
              <a:t>			part(s) i.e. non MU/TT parts of minimum requirements, Initial 				conditions, Test points, Test procedure, Specific message content etc.</a:t>
            </a:r>
          </a:p>
          <a:p>
            <a:pPr lvl="1"/>
            <a:r>
              <a:rPr lang="en-US" sz="1400" b="1" dirty="0"/>
              <a:t>MU</a:t>
            </a:r>
            <a:r>
              <a:rPr lang="en-US" sz="1400" dirty="0"/>
              <a:t>			Measurement Uncertainty	</a:t>
            </a:r>
          </a:p>
          <a:p>
            <a:pPr lvl="1"/>
            <a:r>
              <a:rPr lang="en-US" sz="1400" b="1" dirty="0"/>
              <a:t>TT</a:t>
            </a:r>
            <a:r>
              <a:rPr lang="en-US" sz="1400" dirty="0"/>
              <a:t>			Test Tolerances</a:t>
            </a:r>
          </a:p>
          <a:p>
            <a:pPr lvl="1"/>
            <a:r>
              <a:rPr lang="en-US" sz="1400" b="1" dirty="0"/>
              <a:t>Complete FR1 test case </a:t>
            </a:r>
            <a:r>
              <a:rPr lang="en-US" sz="1400" dirty="0"/>
              <a:t>	Test definition + MU + TT</a:t>
            </a:r>
          </a:p>
          <a:p>
            <a:pPr lvl="1"/>
            <a:r>
              <a:rPr lang="en-US" sz="1400" b="1" dirty="0"/>
              <a:t>Complete FR2 test case</a:t>
            </a:r>
            <a:r>
              <a:rPr lang="en-US" sz="1400" dirty="0"/>
              <a:t> 	Test definition + MU + TT</a:t>
            </a:r>
          </a:p>
          <a:p>
            <a:endParaRPr lang="en-US" sz="1800" dirty="0"/>
          </a:p>
          <a:p>
            <a:r>
              <a:rPr lang="en-US" sz="1800" dirty="0">
                <a:solidFill>
                  <a:srgbClr val="FF0000"/>
                </a:solidFill>
              </a:rPr>
              <a:t>NOTE!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The completion targets for EN-DC FR2 test cases are set based on the RAN5 MU/TT targets as described in R5-183257.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Until the MU/TT becomes available it is important that the parts of test definition of the FR2 test cases that are NOT dependent on MU/TT are progressed as far as possible.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3600" b="1" dirty="0"/>
              <a:t>Content of RAN5 5GS PHASES</a:t>
            </a:r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6" y="949552"/>
            <a:ext cx="8351839" cy="3852000"/>
          </a:xfrm>
        </p:spPr>
        <p:txBody>
          <a:bodyPr/>
          <a:lstStyle/>
          <a:p>
            <a:r>
              <a:rPr lang="en-US" sz="18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400" dirty="0"/>
              <a:t>EN-DC configurations: LTE 1CC + NR FR1 1CC</a:t>
            </a:r>
          </a:p>
          <a:p>
            <a:pPr lvl="1"/>
            <a:r>
              <a:rPr lang="en-US" sz="1400" dirty="0"/>
              <a:t>Protocol - TS 38.523-x</a:t>
            </a:r>
          </a:p>
          <a:p>
            <a:pPr lvl="2"/>
            <a:r>
              <a:rPr lang="en-US" sz="1400" dirty="0"/>
              <a:t>54 NR Layer 2 test cases: 23 MAC, 17 RLC and 14 PDCP</a:t>
            </a:r>
          </a:p>
          <a:p>
            <a:pPr lvl="2"/>
            <a:r>
              <a:rPr lang="en-US" sz="1400" dirty="0"/>
              <a:t>12 RRC test cases for single NR cell scenarios</a:t>
            </a:r>
          </a:p>
          <a:p>
            <a:pPr lvl="2"/>
            <a:r>
              <a:rPr lang="en-US" sz="1400" dirty="0"/>
              <a:t>3 NAS EPC test cases (all)</a:t>
            </a:r>
          </a:p>
          <a:p>
            <a:pPr lvl="1"/>
            <a:r>
              <a:rPr lang="en-US" sz="1400" dirty="0"/>
              <a:t>Test environment - TS 36.508, TS 38.508-1, TS 38.508-2</a:t>
            </a:r>
          </a:p>
          <a:p>
            <a:pPr lvl="2"/>
            <a:r>
              <a:rPr lang="en-US" sz="1400" dirty="0"/>
              <a:t>Common test environment to enable LTE+NR FR1 MCG+SCG and Split bearer testing</a:t>
            </a:r>
          </a:p>
          <a:p>
            <a:pPr lvl="1"/>
            <a:r>
              <a:rPr lang="en-US" sz="1400" dirty="0"/>
              <a:t>UE test functions - TS 38.509</a:t>
            </a:r>
          </a:p>
          <a:p>
            <a:pPr lvl="2"/>
            <a:r>
              <a:rPr lang="en-US" sz="1400" dirty="0"/>
              <a:t>UE test loop mode A and UE test loop mode B.</a:t>
            </a:r>
          </a:p>
          <a:p>
            <a:r>
              <a:rPr lang="en-US" sz="18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No RF FR1 test cases (TS 38.521-1, TS 38.521-3) due to pending completion of  outstanding details in core specifications (TS 38.101-1 and TS 38.101-3).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No RF FR2, </a:t>
            </a:r>
            <a:r>
              <a:rPr lang="en-US" sz="1400" dirty="0" err="1">
                <a:solidFill>
                  <a:srgbClr val="FF0000"/>
                </a:solidFill>
              </a:rPr>
              <a:t>Demod</a:t>
            </a:r>
            <a:r>
              <a:rPr lang="en-US" sz="1400" dirty="0">
                <a:solidFill>
                  <a:srgbClr val="FF0000"/>
                </a:solidFill>
              </a:rPr>
              <a:t>/CSI reporting or RRM test cases (TS 38.521-2, TS 38.521-3, TS 38.533). 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Protocol test cases for EN-DC NR multi-cell scenarios, </a:t>
            </a:r>
            <a:r>
              <a:rPr lang="nn-NO" sz="1400" dirty="0">
                <a:solidFill>
                  <a:srgbClr val="FF0000"/>
                </a:solidFill>
              </a:rPr>
              <a:t>EN-DC NR CA, dedicated </a:t>
            </a:r>
            <a:r>
              <a:rPr lang="en-US" sz="1400" dirty="0">
                <a:solidFill>
                  <a:srgbClr val="FF0000"/>
                </a:solidFill>
              </a:rPr>
              <a:t>BWPs, SRB3, measurement gaps and CSI-RS, and SS\PBCH based measurements</a:t>
            </a:r>
          </a:p>
          <a:p>
            <a:pPr marL="0" indent="0">
              <a:buNone/>
            </a:pPr>
            <a:br>
              <a:rPr lang="en-US" sz="1400" dirty="0"/>
            </a:br>
            <a:r>
              <a:rPr lang="en-US" sz="105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50" dirty="0"/>
              <a:t>Note 2: Dependency: RAN4 progress until RAN4#87 (May-18)</a:t>
            </a:r>
          </a:p>
          <a:p>
            <a:pPr marL="0" indent="0">
              <a:buNone/>
            </a:pPr>
            <a:r>
              <a:rPr lang="en-US" sz="1050" dirty="0"/>
              <a:t>Note 3: TT needs one more meeting cycle</a:t>
            </a:r>
          </a:p>
          <a:p>
            <a:pPr marL="712787" lvl="2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678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 content</a:t>
            </a:r>
          </a:p>
          <a:p>
            <a:pPr marL="0" indent="0">
              <a:buNone/>
            </a:pPr>
            <a:r>
              <a:rPr lang="en-US" sz="1600" dirty="0"/>
              <a:t>- Target RAN5#79 MAY-18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AB63CC-9BC8-4E29-8337-F83C91B82CD1}"/>
              </a:ext>
            </a:extLst>
          </p:cNvPr>
          <p:cNvSpPr/>
          <p:nvPr/>
        </p:nvSpPr>
        <p:spPr>
          <a:xfrm rot="1287063">
            <a:off x="6737885" y="1020212"/>
            <a:ext cx="1923924" cy="830997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Completed</a:t>
            </a:r>
            <a:b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@ 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RAN5#79</a:t>
            </a:r>
          </a:p>
        </p:txBody>
      </p:sp>
    </p:spTree>
    <p:extLst>
      <p:ext uri="{BB962C8B-B14F-4D97-AF65-F5344CB8AC3E}">
        <p14:creationId xmlns:p14="http://schemas.microsoft.com/office/powerpoint/2010/main" val="4064004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351839" cy="3852000"/>
          </a:xfrm>
        </p:spPr>
        <p:txBody>
          <a:bodyPr/>
          <a:lstStyle/>
          <a:p>
            <a:r>
              <a:rPr lang="en-US" sz="1800" dirty="0"/>
              <a:t>New intermediate phase added to add RF test cases originally planned for NSA Option 3 Phase 1, but deferred due to pending completion of a outstanding details in core specifications (TS 38.101-1 and TS 38.101-3).</a:t>
            </a:r>
            <a:br>
              <a:rPr lang="en-US" sz="1800" dirty="0"/>
            </a:br>
            <a:endParaRPr lang="en-US" sz="1800" dirty="0"/>
          </a:p>
          <a:p>
            <a:r>
              <a:rPr lang="en-US" sz="20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600" dirty="0"/>
              <a:t>EN-DC configurations: LTE 1CC + NR FR1 1CC</a:t>
            </a:r>
          </a:p>
          <a:p>
            <a:pPr lvl="1"/>
            <a:r>
              <a:rPr lang="en-US" sz="1600" dirty="0"/>
              <a:t>RF - TS 38.521-3, TS 38.522, TS 38.521-1 (Note 1), TR 38.903, TR 38.905 </a:t>
            </a:r>
          </a:p>
          <a:p>
            <a:pPr lvl="2"/>
            <a:r>
              <a:rPr lang="en-US" sz="1600" dirty="0"/>
              <a:t>Test definition, MU for all LTE+NR FR1 Rx and </a:t>
            </a:r>
            <a:r>
              <a:rPr lang="en-US" sz="1600" dirty="0" err="1"/>
              <a:t>Tx</a:t>
            </a:r>
            <a:r>
              <a:rPr lang="en-US" sz="1600" dirty="0"/>
              <a:t> test cases, Note 2, Note 3</a:t>
            </a:r>
          </a:p>
          <a:p>
            <a:pPr lvl="2"/>
            <a:r>
              <a:rPr lang="en-US" sz="1600" dirty="0"/>
              <a:t>Progress on Test definition for all LTE+NR FR2 Rx and </a:t>
            </a:r>
            <a:r>
              <a:rPr lang="en-US" sz="1600" dirty="0" err="1"/>
              <a:t>Tx</a:t>
            </a:r>
            <a:r>
              <a:rPr lang="en-US" sz="1600" dirty="0"/>
              <a:t> test cases, Note 2</a:t>
            </a:r>
          </a:p>
          <a:p>
            <a:pPr marL="0" indent="0">
              <a:buNone/>
            </a:pPr>
            <a:br>
              <a:rPr lang="en-US" sz="1600" dirty="0"/>
            </a:br>
            <a:r>
              <a:rPr lang="en-US" sz="105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50" dirty="0"/>
              <a:t>Note 2: Dependency: RAN4 progress until RAN4#88 (Aug-18)</a:t>
            </a:r>
          </a:p>
          <a:p>
            <a:pPr marL="0" indent="0">
              <a:buNone/>
            </a:pPr>
            <a:r>
              <a:rPr lang="en-US" sz="1050" dirty="0"/>
              <a:t>Note 3: TT needs one more meeting cycle</a:t>
            </a:r>
          </a:p>
          <a:p>
            <a:pPr marL="712787" lvl="2" indent="0">
              <a:buNone/>
            </a:pPr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sz="2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1.5 content</a:t>
            </a:r>
          </a:p>
          <a:p>
            <a:pPr marL="0" indent="0">
              <a:buNone/>
            </a:pPr>
            <a:r>
              <a:rPr lang="en-US" sz="1600" dirty="0"/>
              <a:t>Target RAN5#80 Aug-18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818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64524"/>
            <a:ext cx="8351839" cy="3534993"/>
          </a:xfrm>
          <a:effectLst/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 1CC, where x&lt;=3; and LTE 1CC + NR FR2 1CC</a:t>
            </a:r>
            <a:endParaRPr lang="en-US" sz="1400" dirty="0"/>
          </a:p>
          <a:p>
            <a:pPr lvl="1"/>
            <a:r>
              <a:rPr lang="en-US" sz="1200" dirty="0"/>
              <a:t>RF - TS 38.521-3, TS 38.522, TS 38.521-1 (Note 1), TS 38.521-2 (Note 1), TR 38.903, TR 38.905 </a:t>
            </a:r>
          </a:p>
          <a:p>
            <a:pPr lvl="2"/>
            <a:r>
              <a:rPr lang="en-US" sz="1200" dirty="0"/>
              <a:t>Test definition, MU and TT for LTE+NR FR1: Rx and </a:t>
            </a:r>
            <a:r>
              <a:rPr lang="en-US" sz="1200" dirty="0" err="1"/>
              <a:t>Tx</a:t>
            </a:r>
            <a:r>
              <a:rPr lang="en-US" sz="1200" dirty="0"/>
              <a:t> test cases not completed in NSA Opt.3 Phase 1, Note 2</a:t>
            </a:r>
          </a:p>
          <a:p>
            <a:pPr lvl="2"/>
            <a:r>
              <a:rPr lang="en-US" sz="1200" dirty="0"/>
              <a:t>Test definition, MU and TT for LTE+NR FR2 RF MU/TT Target 1 and Target 2 test cases, Note 3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Enhanced Layer 2 test coverage</a:t>
            </a:r>
          </a:p>
          <a:p>
            <a:pPr lvl="2"/>
            <a:r>
              <a:rPr lang="en-US" sz="1200" dirty="0"/>
              <a:t>Enhanced RRC test coverage for NR multi-cell test scenarios, </a:t>
            </a:r>
            <a:r>
              <a:rPr lang="nn-NO" sz="1200" dirty="0"/>
              <a:t>dedicated </a:t>
            </a:r>
            <a:r>
              <a:rPr lang="en-US" sz="1200" dirty="0"/>
              <a:t>BWP, SRB3, measurement gaps and CSI-RS, SS\PBCH based measurements</a:t>
            </a:r>
          </a:p>
          <a:p>
            <a:pPr lvl="2"/>
            <a:r>
              <a:rPr lang="en-US" sz="1200" dirty="0"/>
              <a:t>LTE 1CC + NR FR1 1CC and LTE 1CC + NR FR2 1CC test cases</a:t>
            </a:r>
          </a:p>
          <a:p>
            <a:pPr lvl="2"/>
            <a:r>
              <a:rPr lang="en-US" sz="1200" dirty="0"/>
              <a:t>Enhanced test coverage for L1 configurations based on industry interest</a:t>
            </a:r>
          </a:p>
          <a:p>
            <a:pPr lvl="2"/>
            <a:r>
              <a:rPr lang="en-US" sz="1200" dirty="0"/>
              <a:t>Positioning EN-DC test cases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FR2 testing (RF and protocol)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 UBF, SS-RSRPB UE reporting, UE Positioning test functions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LTE +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 and No NR FR1 or FR2 RRM (TS 38.533)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No IMS test cases (TS 34.229-x)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3: Dependency: RAN4 progress until RAN4#89 (Nov-18)  + RAN5 RF MU/TT progress. For RF MU/TT target 1 and target 2 test cases MU is planned to be completed by RAN5#NR3 (Oct-18) and TT is targeted to be completed by RAN5#81 (Nov-18) (Ref R5-183257)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DEB411B-993D-4C62-A322-4020B8D85421}"/>
              </a:ext>
            </a:extLst>
          </p:cNvPr>
          <p:cNvSpPr txBox="1">
            <a:spLocks/>
          </p:cNvSpPr>
          <p:nvPr/>
        </p:nvSpPr>
        <p:spPr bwMode="auto">
          <a:xfrm>
            <a:off x="396875" y="393834"/>
            <a:ext cx="7494588" cy="67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2 content</a:t>
            </a:r>
          </a:p>
          <a:p>
            <a:pPr marL="0" indent="0">
              <a:buNone/>
            </a:pPr>
            <a:r>
              <a:rPr lang="en-US" sz="1600" dirty="0"/>
              <a:t>- Target RAN5#81 NOV-18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07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12125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3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46439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FR1/FR2 1CC, where x &lt; 4</a:t>
            </a:r>
          </a:p>
          <a:p>
            <a:pPr lvl="1"/>
            <a:r>
              <a:rPr lang="en-US" sz="1200" dirty="0"/>
              <a:t>RF - TS 38.521-3, TS 38.522, TS 38.521-1 (Note 1), TS 38.521-2 (Note 1), TS 38.521-4, TS 38.533, TR 38.903, TR 38.905 </a:t>
            </a:r>
          </a:p>
          <a:p>
            <a:pPr lvl="2"/>
            <a:r>
              <a:rPr lang="en-US" sz="1200" dirty="0"/>
              <a:t>TT part for RF MU/TT Target 3 test cases (TS 38-521-3), Note 3</a:t>
            </a:r>
          </a:p>
          <a:p>
            <a:pPr lvl="2"/>
            <a:r>
              <a:rPr lang="en-US" sz="1200" dirty="0"/>
              <a:t>Test definition and TT for LTE+NR FR1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RRM (TS 38.533), Note 2</a:t>
            </a:r>
          </a:p>
          <a:p>
            <a:pPr lvl="2"/>
            <a:r>
              <a:rPr lang="en-US" sz="1200" dirty="0"/>
              <a:t>Test definition for LTE+NR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LTE+NR FR2 RRM (TS 38.533),  Note 2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Remaining test cases not completed in NSA Opt.3 Phase 2</a:t>
            </a:r>
          </a:p>
          <a:p>
            <a:pPr lvl="2"/>
            <a:r>
              <a:rPr lang="en-US" sz="1200" dirty="0"/>
              <a:t>LTE 1CC + NR FR1/FR2 2CC test cases, Note 5</a:t>
            </a:r>
          </a:p>
          <a:p>
            <a:pPr lvl="2"/>
            <a:r>
              <a:rPr lang="en-US" sz="1200" dirty="0"/>
              <a:t>IMS IR.92 EN-DC test cases</a:t>
            </a:r>
          </a:p>
          <a:p>
            <a:pPr lvl="2"/>
            <a:r>
              <a:rPr lang="en-US" sz="1200" dirty="0"/>
              <a:t>Test coverage enhancement for L1 configurations.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LTE </a:t>
            </a:r>
            <a:r>
              <a:rPr lang="en-US" sz="1200" dirty="0" err="1"/>
              <a:t>xCC</a:t>
            </a:r>
            <a:r>
              <a:rPr lang="en-US" sz="1200" dirty="0"/>
              <a:t> + NR FR1 1CC / LTE </a:t>
            </a:r>
            <a:r>
              <a:rPr lang="en-US" sz="1200" dirty="0" err="1"/>
              <a:t>xCC</a:t>
            </a:r>
            <a:r>
              <a:rPr lang="en-US" sz="1200" dirty="0"/>
              <a:t> + NR FR2 1CC test cases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TBD if any additional UE test functions needed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4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RRM (TS 38.533), Note 4</a:t>
            </a:r>
          </a:p>
          <a:p>
            <a:pPr marL="0" indent="0">
              <a:buNone/>
            </a:pPr>
            <a:br>
              <a:rPr lang="en-US" sz="900" dirty="0"/>
            </a:br>
            <a:r>
              <a:rPr lang="en-US" sz="9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900" dirty="0"/>
              <a:t>Note 2: Dependency: RAN4 progress until RAN4#89 (May-19)</a:t>
            </a:r>
          </a:p>
          <a:p>
            <a:pPr marL="0" indent="0">
              <a:buNone/>
            </a:pPr>
            <a:r>
              <a:rPr lang="en-US" sz="900" dirty="0"/>
              <a:t>Note 3: MU part of RF MU/TT target 3 test cases are planned to be completed by RAN5#83 (May 19) and TT part by RAN5#84 (Aug-19). The TT part need thus to</a:t>
            </a:r>
            <a:br>
              <a:rPr lang="en-US" sz="900" dirty="0"/>
            </a:br>
            <a:r>
              <a:rPr lang="en-US" sz="900" dirty="0"/>
              <a:t>             be completed after NSA Opt.3 Phase 3.</a:t>
            </a:r>
            <a:r>
              <a:rPr lang="en-US" sz="1050" dirty="0"/>
              <a:t> </a:t>
            </a:r>
            <a:br>
              <a:rPr lang="en-US" sz="1050" dirty="0"/>
            </a:br>
            <a:r>
              <a:rPr lang="en-US" sz="900" dirty="0"/>
              <a:t>Note 4: There will be a need for a NSA Opt.3 Phase 4 to be added when MU/TT targets for </a:t>
            </a:r>
            <a:r>
              <a:rPr lang="en-US" sz="900" dirty="0" err="1"/>
              <a:t>Demod</a:t>
            </a:r>
            <a:r>
              <a:rPr lang="en-US" sz="9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900" dirty="0"/>
              <a:t>Note 5: 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152917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28629</TotalTime>
  <Words>1880</Words>
  <Application>Microsoft Office PowerPoint</Application>
  <PresentationFormat>On-screen Show (4:3)</PresentationFormat>
  <Paragraphs>287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Ericsson Capital TT</vt:lpstr>
      <vt:lpstr>PresentationTemplate2011</vt:lpstr>
      <vt:lpstr>RAN5 5G NR DELIVERY phases and targets (Update of RAN5#79)</vt:lpstr>
      <vt:lpstr>Introduction &amp; CONTENT</vt:lpstr>
      <vt:lpstr>PowerPoint Presentation</vt:lpstr>
      <vt:lpstr>RAN5 phases and targets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 slides</vt:lpstr>
      <vt:lpstr>PowerPoint Presentation</vt:lpstr>
      <vt:lpstr>Time line (Ref:RP-180554)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Leif Mattisson</cp:lastModifiedBy>
  <cp:revision>746</cp:revision>
  <dcterms:created xsi:type="dcterms:W3CDTF">2016-08-26T13:27:01Z</dcterms:created>
  <dcterms:modified xsi:type="dcterms:W3CDTF">2018-05-25T03:52:22Z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