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6" r:id="rId3"/>
    <p:sldId id="260" r:id="rId4"/>
    <p:sldId id="267" r:id="rId5"/>
    <p:sldId id="262" r:id="rId6"/>
    <p:sldId id="263" r:id="rId7"/>
    <p:sldId id="264" r:id="rId8"/>
    <p:sldId id="265" r:id="rId9"/>
    <p:sldId id="261" r:id="rId10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6"/>
            <p14:sldId id="260"/>
            <p14:sldId id="267"/>
            <p14:sldId id="262"/>
            <p14:sldId id="263"/>
            <p14:sldId id="264"/>
            <p14:sldId id="265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FE2A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69" d="100"/>
          <a:sy n="69" d="100"/>
        </p:scale>
        <p:origin x="-930" y="-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2016-02-02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E8E56-B85D-48E5-AA46-D174DAE32ED0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6FA1CE-1C61-4A72-9CDD-009F03A224B3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64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6FA1CE-1C61-4A72-9CDD-009F03A224B3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64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34784E-BB32-4903-9A7E-F46F643BED39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319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2016-02-02  |  Page </a:t>
            </a:r>
            <a:fld id="{2F7DB6F8-2143-4B07-8FCB-C6D6AF64257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700" y="1808709"/>
            <a:ext cx="8351839" cy="2492835"/>
          </a:xfrm>
        </p:spPr>
        <p:txBody>
          <a:bodyPr>
            <a:normAutofit/>
          </a:bodyPr>
          <a:lstStyle/>
          <a:p>
            <a:r>
              <a:rPr lang="en-GB" altLang="sv-SE" sz="6000" dirty="0" err="1" smtClean="0"/>
              <a:t>eMTC</a:t>
            </a:r>
            <a:r>
              <a:rPr lang="en-GB" altLang="sv-SE" sz="6000" dirty="0" smtClean="0"/>
              <a:t>, cat-M1 </a:t>
            </a:r>
            <a:r>
              <a:rPr lang="en-GB" altLang="sv-SE" sz="6000" dirty="0"/>
              <a:t>RRM Test Tolerance analysis strategy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5514109"/>
            <a:ext cx="8355014" cy="1009092"/>
          </a:xfrm>
        </p:spPr>
        <p:txBody>
          <a:bodyPr/>
          <a:lstStyle/>
          <a:p>
            <a:r>
              <a:rPr lang="en-US" dirty="0"/>
              <a:t>RAN5 #</a:t>
            </a:r>
            <a:r>
              <a:rPr lang="en-US" dirty="0" smtClean="0"/>
              <a:t>72, Gothenburg</a:t>
            </a:r>
            <a:endParaRPr lang="en-US" dirty="0"/>
          </a:p>
          <a:p>
            <a:endParaRPr lang="en-US" dirty="0"/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218939" y="361624"/>
            <a:ext cx="1725769" cy="40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>
                <a:solidFill>
                  <a:schemeClr val="tx2"/>
                </a:solidFill>
              </a:rPr>
              <a:t>R5-</a:t>
            </a:r>
            <a:r>
              <a:rPr lang="en-US" sz="2000" kern="0" dirty="0" smtClean="0">
                <a:solidFill>
                  <a:schemeClr val="accent4"/>
                </a:solidFill>
              </a:rPr>
              <a:t>165843</a:t>
            </a:r>
            <a:endParaRPr lang="en-US" kern="0" dirty="0" smtClean="0">
              <a:solidFill>
                <a:schemeClr val="accent4"/>
              </a:solidFill>
            </a:endParaRPr>
          </a:p>
        </p:txBody>
      </p:sp>
      <p:sp>
        <p:nvSpPr>
          <p:cNvPr id="7" name="Subtitle 4"/>
          <p:cNvSpPr txBox="1">
            <a:spLocks/>
          </p:cNvSpPr>
          <p:nvPr/>
        </p:nvSpPr>
        <p:spPr bwMode="auto">
          <a:xfrm>
            <a:off x="407549" y="4904509"/>
            <a:ext cx="8355014" cy="82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/>
              <a:t>Document for discussion and endorsement</a:t>
            </a:r>
          </a:p>
          <a:p>
            <a:endParaRPr lang="en-US" sz="2000" kern="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47610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 the following slides the RRM test cases for </a:t>
            </a:r>
            <a:r>
              <a:rPr lang="en-US" dirty="0" err="1" smtClean="0"/>
              <a:t>eMTC</a:t>
            </a:r>
            <a:r>
              <a:rPr lang="en-US" dirty="0" smtClean="0"/>
              <a:t> are presented and discussed according to their type and clause.</a:t>
            </a:r>
          </a:p>
          <a:p>
            <a:r>
              <a:rPr lang="en-US" dirty="0" smtClean="0"/>
              <a:t>For some clauses (5, 6, 7) we present sugg</a:t>
            </a:r>
            <a:r>
              <a:rPr lang="en-US" dirty="0" smtClean="0">
                <a:solidFill>
                  <a:schemeClr val="accent4"/>
                </a:solidFill>
              </a:rPr>
              <a:t>estions on coming Test Tolerance analysis and for some (8, 9) we raise questions on how to handle the test tolerances.</a:t>
            </a:r>
          </a:p>
          <a:p>
            <a:r>
              <a:rPr lang="en-US" dirty="0" smtClean="0"/>
              <a:t>The aim with the presentation is to agree (partly per clause or fully) on a way forward for the coming Test Tolerance work needed to complete the Work Item.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Note this analysis is only for CE mode A at this stage since RAN4 has not completed CE mode B.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[This </a:t>
            </a:r>
            <a:r>
              <a:rPr lang="en-US" dirty="0">
                <a:solidFill>
                  <a:srgbClr val="FF0000"/>
                </a:solidFill>
              </a:rPr>
              <a:t>document captures the agreed way forward based on </a:t>
            </a:r>
            <a:r>
              <a:rPr lang="en-US" dirty="0" smtClean="0">
                <a:solidFill>
                  <a:srgbClr val="FF0000"/>
                </a:solidFill>
              </a:rPr>
              <a:t>R5-16xxxx, </a:t>
            </a:r>
            <a:r>
              <a:rPr lang="en-US" dirty="0">
                <a:solidFill>
                  <a:srgbClr val="FF0000"/>
                </a:solidFill>
              </a:rPr>
              <a:t>the agreements are written in red text below</a:t>
            </a:r>
            <a:r>
              <a:rPr lang="en-US" dirty="0" smtClean="0">
                <a:solidFill>
                  <a:srgbClr val="FF0000"/>
                </a:solidFill>
              </a:rPr>
              <a:t>.]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Overview of test cases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80505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13855"/>
            <a:ext cx="8351839" cy="3852000"/>
          </a:xfrm>
        </p:spPr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There are 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idle state mobility test cases, 4.2.12, 4.2.13 and 4.2.14.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All have the same dB values as the legacy intra </a:t>
            </a:r>
            <a:r>
              <a:rPr lang="en-US" dirty="0" err="1" smtClean="0">
                <a:solidFill>
                  <a:schemeClr val="accent4"/>
                </a:solidFill>
              </a:rPr>
              <a:t>freq</a:t>
            </a:r>
            <a:r>
              <a:rPr lang="en-US" dirty="0" smtClean="0">
                <a:solidFill>
                  <a:schemeClr val="accent4"/>
                </a:solidFill>
              </a:rPr>
              <a:t> FDD/TDD test cases 4.2.1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smtClean="0">
                <a:solidFill>
                  <a:schemeClr val="accent4"/>
                </a:solidFill>
              </a:rPr>
              <a:t>&amp; 4.2.2; all test cases are in AWGN.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only difference to legacy test cases is the antenna configuration 1x1.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Since the dB values are identical we suggest to apply the same Test Tolerance and hence no new analysis is needed.</a:t>
            </a:r>
          </a:p>
          <a:p>
            <a:endParaRPr lang="en-US" dirty="0">
              <a:solidFill>
                <a:srgbClr val="34FE2A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</a:t>
            </a:r>
            <a:r>
              <a:rPr lang="en-US" sz="3200" dirty="0" smtClean="0"/>
              <a:t>MTC Idle state mobility test cases, TS36.521-3, clause 4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There are three MTC cat-0 handover test cases, 5.1.13, 5.1.14 and 5.1.15.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All have the same dB values as the legacy intra </a:t>
            </a:r>
            <a:r>
              <a:rPr lang="en-US" dirty="0" err="1" smtClean="0">
                <a:solidFill>
                  <a:schemeClr val="accent4"/>
                </a:solidFill>
              </a:rPr>
              <a:t>freq</a:t>
            </a:r>
            <a:r>
              <a:rPr lang="en-US" dirty="0" smtClean="0">
                <a:solidFill>
                  <a:schemeClr val="accent4"/>
                </a:solidFill>
              </a:rPr>
              <a:t> FDD/TDD test cases 5.1.1 &amp; 5.1.2 and all test cases are in AWGN.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Since the dB values are identical we suggest to apply the same Test Tolerance and hence no new analysis is needed.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</a:t>
            </a:r>
            <a:r>
              <a:rPr lang="en-US" sz="3200" dirty="0" smtClean="0"/>
              <a:t>MTC Handover test cases, TS36.521-3, clause 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9781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5730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RRC Re-establishment test cases (6.1.9, 6.1.10 </a:t>
            </a:r>
            <a:r>
              <a:rPr lang="en-US" dirty="0">
                <a:solidFill>
                  <a:schemeClr val="accent4"/>
                </a:solidFill>
              </a:rPr>
              <a:t>and </a:t>
            </a:r>
            <a:r>
              <a:rPr lang="en-US" dirty="0" smtClean="0">
                <a:solidFill>
                  <a:schemeClr val="accent4"/>
                </a:solidFill>
              </a:rPr>
              <a:t>6.1.11) </a:t>
            </a:r>
            <a:r>
              <a:rPr lang="en-US" dirty="0">
                <a:solidFill>
                  <a:schemeClr val="accent4"/>
                </a:solidFill>
              </a:rPr>
              <a:t>and three </a:t>
            </a:r>
            <a:r>
              <a:rPr lang="en-US" dirty="0" err="1">
                <a:solidFill>
                  <a:schemeClr val="accent4"/>
                </a:solidFill>
              </a:rPr>
              <a:t>eMTC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smtClean="0">
                <a:solidFill>
                  <a:schemeClr val="accent4"/>
                </a:solidFill>
              </a:rPr>
              <a:t>Random Access test cases (6.2.10, 6.2.11 </a:t>
            </a:r>
            <a:r>
              <a:rPr lang="en-US" dirty="0">
                <a:solidFill>
                  <a:schemeClr val="accent4"/>
                </a:solidFill>
              </a:rPr>
              <a:t>and </a:t>
            </a:r>
            <a:r>
              <a:rPr lang="en-US" dirty="0" smtClean="0">
                <a:solidFill>
                  <a:schemeClr val="accent4"/>
                </a:solidFill>
              </a:rPr>
              <a:t>6.2.12) in clause 6.</a:t>
            </a:r>
            <a:endParaRPr lang="en-US" dirty="0">
              <a:solidFill>
                <a:schemeClr val="accent4"/>
              </a:solidFill>
            </a:endParaRPr>
          </a:p>
          <a:p>
            <a:r>
              <a:rPr lang="en-US" dirty="0" smtClean="0">
                <a:solidFill>
                  <a:schemeClr val="accent4"/>
                </a:solidFill>
              </a:rPr>
              <a:t>All </a:t>
            </a:r>
            <a:r>
              <a:rPr lang="en-US" dirty="0">
                <a:solidFill>
                  <a:schemeClr val="accent4"/>
                </a:solidFill>
              </a:rPr>
              <a:t>have the same dB values as the legacy </a:t>
            </a:r>
            <a:r>
              <a:rPr lang="en-US" dirty="0" smtClean="0">
                <a:solidFill>
                  <a:schemeClr val="accent4"/>
                </a:solidFill>
              </a:rPr>
              <a:t>intra </a:t>
            </a:r>
            <a:r>
              <a:rPr lang="en-US" dirty="0" err="1">
                <a:solidFill>
                  <a:schemeClr val="accent4"/>
                </a:solidFill>
              </a:rPr>
              <a:t>freq</a:t>
            </a:r>
            <a:r>
              <a:rPr lang="en-US" dirty="0">
                <a:solidFill>
                  <a:schemeClr val="accent4"/>
                </a:solidFill>
              </a:rPr>
              <a:t> FDD/TDD test cases </a:t>
            </a:r>
            <a:r>
              <a:rPr lang="en-US" dirty="0" smtClean="0">
                <a:solidFill>
                  <a:schemeClr val="accent4"/>
                </a:solidFill>
              </a:rPr>
              <a:t>6.1.1 &amp; 6.1.3 for RRC Re-establishment and 6.2.1 &amp; 6.2.3 for Random </a:t>
            </a:r>
            <a:r>
              <a:rPr lang="en-US" dirty="0" err="1" smtClean="0">
                <a:solidFill>
                  <a:schemeClr val="accent4"/>
                </a:solidFill>
              </a:rPr>
              <a:t>Acces</a:t>
            </a:r>
            <a:r>
              <a:rPr lang="en-US" dirty="0" smtClean="0">
                <a:solidFill>
                  <a:schemeClr val="accent4"/>
                </a:solidFill>
              </a:rPr>
              <a:t>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All </a:t>
            </a:r>
            <a:r>
              <a:rPr lang="en-US" dirty="0">
                <a:solidFill>
                  <a:schemeClr val="accent4"/>
                </a:solidFill>
              </a:rPr>
              <a:t>test cases are in </a:t>
            </a:r>
            <a:r>
              <a:rPr lang="en-US" dirty="0" smtClean="0">
                <a:solidFill>
                  <a:schemeClr val="accent4"/>
                </a:solidFill>
              </a:rPr>
              <a:t>AWGN.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All the </a:t>
            </a:r>
            <a:r>
              <a:rPr lang="en-US" dirty="0">
                <a:solidFill>
                  <a:schemeClr val="accent4"/>
                </a:solidFill>
              </a:rPr>
              <a:t>dB values </a:t>
            </a:r>
            <a:r>
              <a:rPr lang="en-US" dirty="0" smtClean="0">
                <a:solidFill>
                  <a:schemeClr val="accent4"/>
                </a:solidFill>
              </a:rPr>
              <a:t>are identical, but there is a need to analyze if side </a:t>
            </a:r>
            <a:r>
              <a:rPr lang="en-US" dirty="0">
                <a:solidFill>
                  <a:schemeClr val="accent4"/>
                </a:solidFill>
              </a:rPr>
              <a:t>conditions and </a:t>
            </a:r>
            <a:r>
              <a:rPr lang="en-US" dirty="0" smtClean="0">
                <a:solidFill>
                  <a:schemeClr val="accent4"/>
                </a:solidFill>
              </a:rPr>
              <a:t>PRACH </a:t>
            </a:r>
            <a:r>
              <a:rPr lang="en-US" dirty="0">
                <a:solidFill>
                  <a:schemeClr val="accent4"/>
                </a:solidFill>
              </a:rPr>
              <a:t>parameters </a:t>
            </a:r>
            <a:r>
              <a:rPr lang="en-US" dirty="0" smtClean="0">
                <a:solidFill>
                  <a:schemeClr val="accent4"/>
                </a:solidFill>
              </a:rPr>
              <a:t>also are </a:t>
            </a:r>
            <a:r>
              <a:rPr lang="en-US" dirty="0">
                <a:solidFill>
                  <a:schemeClr val="accent4"/>
                </a:solidFill>
              </a:rPr>
              <a:t>identical </a:t>
            </a:r>
            <a:r>
              <a:rPr lang="en-US" dirty="0" smtClean="0">
                <a:solidFill>
                  <a:schemeClr val="accent4"/>
                </a:solidFill>
              </a:rPr>
              <a:t>for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. If so we </a:t>
            </a:r>
            <a:r>
              <a:rPr lang="en-US" dirty="0">
                <a:solidFill>
                  <a:schemeClr val="accent4"/>
                </a:solidFill>
              </a:rPr>
              <a:t>suggest to apply the same Test Tolerance and hence no new analysis is needed</a:t>
            </a:r>
            <a:r>
              <a:rPr lang="en-US" dirty="0" smtClean="0">
                <a:solidFill>
                  <a:schemeClr val="accent4"/>
                </a:solidFill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 smtClean="0"/>
              <a:t>eMTC</a:t>
            </a:r>
            <a:r>
              <a:rPr lang="en-US" sz="3600" dirty="0" smtClean="0"/>
              <a:t> RRC Connection control test </a:t>
            </a:r>
            <a:r>
              <a:rPr lang="en-US" sz="3600" dirty="0"/>
              <a:t>cases, TS36.521-3, clause </a:t>
            </a:r>
            <a:r>
              <a:rPr lang="en-US" sz="3600" dirty="0" smtClean="0"/>
              <a:t>6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612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10145"/>
            <a:ext cx="8351839" cy="4918364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three Transmit Timing Accuracy test cases (7.1.10 - 12), three Timing Advance test cases (7.2.6 - 8) and 12 RLM test cases 7.3.48 - 7.3.59.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Transmit Timing test cases all have the same dB values and propagation conditions (AWGN) as the legacy test cases (7.1.1 &amp; 7.1.2).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Timing Advance test cases all have </a:t>
            </a:r>
            <a:r>
              <a:rPr lang="en-US" dirty="0">
                <a:solidFill>
                  <a:schemeClr val="accent4"/>
                </a:solidFill>
              </a:rPr>
              <a:t>the same dB values and propagation conditions (AWGN) as the legacy test cases (</a:t>
            </a:r>
            <a:r>
              <a:rPr lang="en-US" dirty="0" smtClean="0">
                <a:solidFill>
                  <a:schemeClr val="accent4"/>
                </a:solidFill>
              </a:rPr>
              <a:t>7.2.1 </a:t>
            </a:r>
            <a:r>
              <a:rPr lang="en-US" dirty="0">
                <a:solidFill>
                  <a:schemeClr val="accent4"/>
                </a:solidFill>
              </a:rPr>
              <a:t>&amp; </a:t>
            </a:r>
            <a:r>
              <a:rPr lang="en-US" dirty="0" smtClean="0">
                <a:solidFill>
                  <a:schemeClr val="accent4"/>
                </a:solidFill>
              </a:rPr>
              <a:t>7.2.2).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The RLM test cases still have the SNR values undefined in TS36.133. A way </a:t>
            </a:r>
            <a:r>
              <a:rPr lang="en-US" dirty="0" err="1" smtClean="0">
                <a:solidFill>
                  <a:schemeClr val="accent4"/>
                </a:solidFill>
              </a:rPr>
              <a:t>frw</a:t>
            </a:r>
            <a:r>
              <a:rPr lang="en-US" dirty="0" smtClean="0">
                <a:solidFill>
                  <a:schemeClr val="accent4"/>
                </a:solidFill>
              </a:rPr>
              <a:t> was agreed in RAN4 (R4-164905) and the values are to be further discussed in Gothenburg.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Conclusion clause 7: 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No new TT analysis needed for Transmit Timing and Timing Advance (given the UL timing </a:t>
            </a:r>
            <a:r>
              <a:rPr lang="en-US" dirty="0" err="1" smtClean="0">
                <a:solidFill>
                  <a:schemeClr val="accent4"/>
                </a:solidFill>
              </a:rPr>
              <a:t>reqs</a:t>
            </a:r>
            <a:r>
              <a:rPr lang="en-US" dirty="0" smtClean="0">
                <a:solidFill>
                  <a:schemeClr val="accent4"/>
                </a:solidFill>
              </a:rPr>
              <a:t>. are the same).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For RLM non of the SNR dB values are expected to be similar to any legacy test cases hence these test cases needs separate Test Tolerance analysis.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err="1" smtClean="0">
                <a:solidFill>
                  <a:srgbClr val="58585A"/>
                </a:solidFill>
              </a:rPr>
              <a:t>eMTC</a:t>
            </a:r>
            <a:r>
              <a:rPr lang="en-US" sz="3200" dirty="0" smtClean="0">
                <a:solidFill>
                  <a:srgbClr val="58585A"/>
                </a:solidFill>
              </a:rPr>
              <a:t> Timing and signaling characteristics test </a:t>
            </a:r>
            <a:r>
              <a:rPr lang="en-US" sz="3200" dirty="0">
                <a:solidFill>
                  <a:srgbClr val="58585A"/>
                </a:solidFill>
              </a:rPr>
              <a:t>cases, </a:t>
            </a:r>
            <a:r>
              <a:rPr lang="en-US" sz="3200" dirty="0"/>
              <a:t>TS36.521-3, </a:t>
            </a:r>
            <a:r>
              <a:rPr lang="en-US" sz="3200" dirty="0" smtClean="0">
                <a:solidFill>
                  <a:srgbClr val="58585A"/>
                </a:solidFill>
              </a:rPr>
              <a:t>clause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3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3701" y="1564472"/>
            <a:ext cx="8351839" cy="412974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8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RRM Measurement test </a:t>
            </a:r>
            <a:r>
              <a:rPr lang="en-US" dirty="0">
                <a:solidFill>
                  <a:schemeClr val="accent4"/>
                </a:solidFill>
              </a:rPr>
              <a:t>cases, </a:t>
            </a:r>
            <a:r>
              <a:rPr lang="en-US" dirty="0" smtClean="0">
                <a:solidFill>
                  <a:schemeClr val="accent4"/>
                </a:solidFill>
              </a:rPr>
              <a:t>8.1.23 </a:t>
            </a:r>
            <a:r>
              <a:rPr lang="en-US" dirty="0">
                <a:solidFill>
                  <a:schemeClr val="accent4"/>
                </a:solidFill>
              </a:rPr>
              <a:t>- </a:t>
            </a:r>
            <a:r>
              <a:rPr lang="en-US" dirty="0" smtClean="0">
                <a:solidFill>
                  <a:schemeClr val="accent4"/>
                </a:solidFill>
              </a:rPr>
              <a:t>8.1.30.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The test cases have identical dB values and fading conditions as the corresponding “legacy” test cases.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Test cases are synchronous/asynchronous and with/without DRX.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E.g. 8.1.23 same as 8.1.1(“legacy”)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Question: Is it possible to reuse any of the existing test tolerances?</a:t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sz="1600" dirty="0" smtClean="0">
                <a:solidFill>
                  <a:schemeClr val="accent4"/>
                </a:solidFill>
              </a:rPr>
              <a:t>Note: For Cat-0 test cases it was found not possible since absolute RSRP is worse than for legacy. Similar conclusion for Cat-M1?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solidFill>
                  <a:srgbClr val="58585A"/>
                </a:solidFill>
              </a:rPr>
              <a:t>eMTC</a:t>
            </a:r>
            <a:r>
              <a:rPr lang="en-US" sz="3200" dirty="0" smtClean="0">
                <a:solidFill>
                  <a:srgbClr val="58585A"/>
                </a:solidFill>
              </a:rPr>
              <a:t> RRM Measurement test cases, </a:t>
            </a:r>
            <a:r>
              <a:rPr lang="en-US" sz="3200" dirty="0"/>
              <a:t>TS36.521-3, </a:t>
            </a:r>
            <a:r>
              <a:rPr lang="en-US" sz="3200" dirty="0" smtClean="0">
                <a:solidFill>
                  <a:srgbClr val="58585A"/>
                </a:solidFill>
              </a:rPr>
              <a:t>clause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73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4202594"/>
          </a:xfrm>
        </p:spPr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There are </a:t>
            </a:r>
            <a:r>
              <a:rPr lang="en-US" dirty="0" smtClean="0">
                <a:solidFill>
                  <a:schemeClr val="accent4"/>
                </a:solidFill>
              </a:rPr>
              <a:t>three </a:t>
            </a:r>
            <a:r>
              <a:rPr lang="en-US" dirty="0" err="1" smtClean="0">
                <a:solidFill>
                  <a:schemeClr val="accent4"/>
                </a:solidFill>
              </a:rPr>
              <a:t>eMTC</a:t>
            </a:r>
            <a:r>
              <a:rPr lang="en-US" dirty="0" smtClean="0">
                <a:solidFill>
                  <a:schemeClr val="accent4"/>
                </a:solidFill>
              </a:rPr>
              <a:t> RRM RSRP accuracy </a:t>
            </a:r>
            <a:r>
              <a:rPr lang="en-US" dirty="0">
                <a:solidFill>
                  <a:schemeClr val="accent4"/>
                </a:solidFill>
              </a:rPr>
              <a:t>test cases, </a:t>
            </a:r>
            <a:r>
              <a:rPr lang="en-US" dirty="0" smtClean="0">
                <a:solidFill>
                  <a:schemeClr val="accent4"/>
                </a:solidFill>
              </a:rPr>
              <a:t>9.1.52 </a:t>
            </a:r>
            <a:r>
              <a:rPr lang="en-US" dirty="0">
                <a:solidFill>
                  <a:schemeClr val="accent4"/>
                </a:solidFill>
              </a:rPr>
              <a:t>–</a:t>
            </a:r>
            <a:r>
              <a:rPr lang="en-US" dirty="0" smtClean="0">
                <a:solidFill>
                  <a:schemeClr val="accent4"/>
                </a:solidFill>
              </a:rPr>
              <a:t> 9.1.54</a:t>
            </a:r>
          </a:p>
          <a:p>
            <a:r>
              <a:rPr lang="en-US" dirty="0">
                <a:solidFill>
                  <a:schemeClr val="accent4"/>
                </a:solidFill>
              </a:rPr>
              <a:t>The test cases </a:t>
            </a:r>
            <a:r>
              <a:rPr lang="en-US" dirty="0" smtClean="0">
                <a:solidFill>
                  <a:schemeClr val="accent4"/>
                </a:solidFill>
              </a:rPr>
              <a:t>have </a:t>
            </a:r>
            <a:r>
              <a:rPr lang="en-US" dirty="0">
                <a:solidFill>
                  <a:schemeClr val="accent4"/>
                </a:solidFill>
              </a:rPr>
              <a:t>identical dB </a:t>
            </a:r>
            <a:r>
              <a:rPr lang="en-US" dirty="0" smtClean="0">
                <a:solidFill>
                  <a:schemeClr val="accent4"/>
                </a:solidFill>
              </a:rPr>
              <a:t>values as </a:t>
            </a:r>
            <a:r>
              <a:rPr lang="en-US" dirty="0">
                <a:solidFill>
                  <a:schemeClr val="accent4"/>
                </a:solidFill>
              </a:rPr>
              <a:t>the corresponding </a:t>
            </a:r>
            <a:r>
              <a:rPr lang="en-US" dirty="0" smtClean="0">
                <a:solidFill>
                  <a:schemeClr val="accent4"/>
                </a:solidFill>
              </a:rPr>
              <a:t>MTC cat-0 </a:t>
            </a:r>
            <a:r>
              <a:rPr lang="en-US" dirty="0">
                <a:solidFill>
                  <a:schemeClr val="accent4"/>
                </a:solidFill>
              </a:rPr>
              <a:t>test cases</a:t>
            </a:r>
            <a:r>
              <a:rPr lang="en-US" dirty="0" smtClean="0">
                <a:solidFill>
                  <a:schemeClr val="accent4"/>
                </a:solidFill>
              </a:rPr>
              <a:t>. E.g. 9.1.52 same as 9.1.41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Question: Is it possible to re-use the TT analysis from the corresponding cat-0 test cases?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>
                <a:solidFill>
                  <a:srgbClr val="58585A"/>
                </a:solidFill>
              </a:rPr>
              <a:t>eMTC</a:t>
            </a:r>
            <a:r>
              <a:rPr lang="en-US" sz="3200" dirty="0" smtClean="0">
                <a:solidFill>
                  <a:srgbClr val="58585A"/>
                </a:solidFill>
              </a:rPr>
              <a:t> </a:t>
            </a:r>
            <a:r>
              <a:rPr lang="en-US" sz="3200" dirty="0">
                <a:solidFill>
                  <a:srgbClr val="58585A"/>
                </a:solidFill>
              </a:rPr>
              <a:t>RRM </a:t>
            </a:r>
            <a:r>
              <a:rPr lang="en-US" sz="3200" dirty="0" smtClean="0">
                <a:solidFill>
                  <a:srgbClr val="58585A"/>
                </a:solidFill>
              </a:rPr>
              <a:t>RSRP/RSRQ accuracy  </a:t>
            </a:r>
            <a:r>
              <a:rPr lang="en-US" sz="3200" dirty="0">
                <a:solidFill>
                  <a:srgbClr val="58585A"/>
                </a:solidFill>
              </a:rPr>
              <a:t>test cases, TS36.521-3, clause </a:t>
            </a:r>
            <a:r>
              <a:rPr lang="en-US" sz="3200" dirty="0" smtClean="0">
                <a:solidFill>
                  <a:srgbClr val="58585A"/>
                </a:solidFill>
              </a:rPr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71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1945</TotalTime>
  <Words>566</Words>
  <Application>Microsoft Office PowerPoint</Application>
  <PresentationFormat>On-screen Show (4:3)</PresentationFormat>
  <Paragraphs>51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Ericsson Capital TT</vt:lpstr>
      <vt:lpstr>PresentationTemplate2011</vt:lpstr>
      <vt:lpstr>eMTC, cat-M1 RRM Test Tolerance analysis strategy</vt:lpstr>
      <vt:lpstr>Overview of test cases</vt:lpstr>
      <vt:lpstr>EMTC Idle state mobility test cases, TS36.521-3, clause 4</vt:lpstr>
      <vt:lpstr>EMTC Handover test cases, TS36.521-3, clause 5</vt:lpstr>
      <vt:lpstr>eMTC RRC Connection control test cases, TS36.521-3, clause 6</vt:lpstr>
      <vt:lpstr>eMTC Timing and signaling characteristics test cases, TS36.521-3, clause 7</vt:lpstr>
      <vt:lpstr>eMTC RRM Measurement test cases, TS36.521-3, clause 8</vt:lpstr>
      <vt:lpstr>eMTC RRM RSRP/RSRQ accuracy  test cases, TS36.521-3, clause 9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MTC RRM Test Tolerance analysis strategy</dc:title>
  <dc:creator>Fredrik Sundström</dc:creator>
  <dc:description>Rev PA1</dc:description>
  <cp:lastModifiedBy>Fredrik Sundström</cp:lastModifiedBy>
  <cp:revision>145</cp:revision>
  <dcterms:created xsi:type="dcterms:W3CDTF">2011-05-24T09:22:48Z</dcterms:created>
  <dcterms:modified xsi:type="dcterms:W3CDTF">2016-08-12T20:35:32Z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2016-02-02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2016-02-02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