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1"/>
  </p:sldMasterIdLst>
  <p:notesMasterIdLst>
    <p:notesMasterId r:id="rId10"/>
  </p:notesMasterIdLst>
  <p:handoutMasterIdLst>
    <p:handoutMasterId r:id="rId11"/>
  </p:handoutMasterIdLst>
  <p:sldIdLst>
    <p:sldId id="259" r:id="rId2"/>
    <p:sldId id="266" r:id="rId3"/>
    <p:sldId id="260" r:id="rId4"/>
    <p:sldId id="262" r:id="rId5"/>
    <p:sldId id="263" r:id="rId6"/>
    <p:sldId id="264" r:id="rId7"/>
    <p:sldId id="265" r:id="rId8"/>
    <p:sldId id="261" r:id="rId9"/>
  </p:sldIdLst>
  <p:sldSz cx="9144000" cy="6858000" type="screen4x3"/>
  <p:notesSz cx="6884988" cy="10018713"/>
  <p:embeddedFontLst>
    <p:embeddedFont>
      <p:font typeface="Ericsson Capital TT" panose="02000503000000020004" pitchFamily="2" charset="0"/>
      <p:regular r:id="rId12"/>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66"/>
            <p14:sldId id="260"/>
            <p14:sldId id="262"/>
            <p14:sldId id="263"/>
            <p14:sldId id="264"/>
            <p14:sldId id="265"/>
            <p14:sldId id="26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3636" autoAdjust="0"/>
    <p:restoredTop sz="95319" autoAdjust="0"/>
  </p:normalViewPr>
  <p:slideViewPr>
    <p:cSldViewPr snapToGrid="0" snapToObjects="1">
      <p:cViewPr varScale="1">
        <p:scale>
          <a:sx n="75" d="100"/>
          <a:sy n="75" d="100"/>
        </p:scale>
        <p:origin x="-1002" y="-102"/>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smtClean="0"/>
              <a:t>2016-02-02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smtClean="0"/>
              <a:t>2016-02-02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smtClean="0"/>
              <a:t> </a:t>
            </a:r>
            <a:endParaRPr lang="en-US" dirty="0"/>
          </a:p>
        </p:txBody>
      </p:sp>
      <p:sp>
        <p:nvSpPr>
          <p:cNvPr id="5" name="Slide Image Placeholder 4"/>
          <p:cNvSpPr>
            <a:spLocks noGrp="1" noRot="1" noChangeAspect="1"/>
          </p:cNvSpPr>
          <p:nvPr>
            <p:ph type="sldImg" idx="2"/>
          </p:nvPr>
        </p:nvSpPr>
        <p:spPr>
          <a:xfrm>
            <a:off x="938213" y="750888"/>
            <a:ext cx="500856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smtClean="0"/>
              <a:t>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38213" y="750888"/>
            <a:ext cx="500856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smtClean="0"/>
              <a:t>2016-02-02 </a:t>
            </a:r>
            <a:endParaRPr lang="en-US"/>
          </a:p>
        </p:txBody>
      </p:sp>
      <p:sp>
        <p:nvSpPr>
          <p:cNvPr id="6" name="Footer Placeholder 5"/>
          <p:cNvSpPr>
            <a:spLocks noGrp="1"/>
          </p:cNvSpPr>
          <p:nvPr>
            <p:ph type="ftr" sz="quarter" idx="11"/>
          </p:nvPr>
        </p:nvSpPr>
        <p:spPr/>
        <p:txBody>
          <a:bodyPr/>
          <a:lstStyle/>
          <a:p>
            <a:r>
              <a:rPr lang="en-US" smtClean="0"/>
              <a:t> </a:t>
            </a:r>
            <a:endParaRPr lang="en-US"/>
          </a:p>
        </p:txBody>
      </p:sp>
      <p:sp>
        <p:nvSpPr>
          <p:cNvPr id="8" name="Slide Number Placeholder 7"/>
          <p:cNvSpPr>
            <a:spLocks noGrp="1"/>
          </p:cNvSpPr>
          <p:nvPr>
            <p:ph type="sldNum" sz="quarter" idx="12"/>
          </p:nvPr>
        </p:nvSpPr>
        <p:spPr/>
        <p:txBody>
          <a:bodyPr/>
          <a:lstStyle/>
          <a:p>
            <a:fld id="{FD7E8E56-B85D-48E5-AA46-D174DAE32ED0}" type="slidenum">
              <a:rPr lang="en-US" smtClean="0"/>
              <a:t>1</a:t>
            </a:fld>
            <a:endParaRPr lang="en-US"/>
          </a:p>
        </p:txBody>
      </p:sp>
      <p:sp>
        <p:nvSpPr>
          <p:cNvPr id="9" name="Header Placeholder 8"/>
          <p:cNvSpPr>
            <a:spLocks noGrp="1"/>
          </p:cNvSpPr>
          <p:nvPr>
            <p:ph type="hdr" sz="quarter" idx="13"/>
          </p:nvPr>
        </p:nvSpPr>
        <p:spPr/>
        <p:txBody>
          <a:bodyPr/>
          <a:lstStyle/>
          <a:p>
            <a:r>
              <a:rPr lang="en-US" smtClean="0"/>
              <a:t> </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2016-02-02 </a:t>
            </a:r>
            <a:endParaRPr lang="en-US" dirty="0"/>
          </a:p>
        </p:txBody>
      </p:sp>
      <p:sp>
        <p:nvSpPr>
          <p:cNvPr id="5" name="Slide Number Placeholder 4"/>
          <p:cNvSpPr>
            <a:spLocks noGrp="1"/>
          </p:cNvSpPr>
          <p:nvPr>
            <p:ph type="sldNum" sz="quarter" idx="11"/>
          </p:nvPr>
        </p:nvSpPr>
        <p:spPr/>
        <p:txBody>
          <a:bodyPr/>
          <a:lstStyle/>
          <a:p>
            <a:fld id="{6D6FA1CE-1C61-4A72-9CDD-009F03A224B3}" type="slidenum">
              <a:rPr lang="en-US" smtClean="0"/>
              <a:t>3</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162464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2016-02-02 </a:t>
            </a:r>
            <a:endParaRPr lang="en-US" dirty="0"/>
          </a:p>
        </p:txBody>
      </p:sp>
      <p:sp>
        <p:nvSpPr>
          <p:cNvPr id="5" name="Slide Number Placeholder 4"/>
          <p:cNvSpPr>
            <a:spLocks noGrp="1"/>
          </p:cNvSpPr>
          <p:nvPr>
            <p:ph type="sldNum" sz="quarter" idx="11"/>
          </p:nvPr>
        </p:nvSpPr>
        <p:spPr/>
        <p:txBody>
          <a:bodyPr/>
          <a:lstStyle/>
          <a:p>
            <a:fld id="{F134784E-BB32-4903-9A7E-F46F643BED39}" type="slidenum">
              <a:rPr lang="en-US" smtClean="0"/>
              <a:t>8</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20123199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smtClean="0">
                <a:solidFill>
                  <a:srgbClr val="FFFFFF"/>
                </a:solidFill>
              </a:rPr>
              <a:t>70 pt</a:t>
            </a: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9FB7D3"/>
                </a:solidFill>
              </a:rPr>
              <a:t>CAPITALS</a:t>
            </a:r>
            <a:endParaRPr lang="en-US" sz="1200" dirty="0">
              <a:solidFill>
                <a:srgbClr val="9FB7D3"/>
              </a:solidFill>
            </a:endParaRPr>
          </a:p>
          <a:p>
            <a:pPr algn="r">
              <a:spcBef>
                <a:spcPct val="0"/>
              </a:spcBef>
            </a:pPr>
            <a:endParaRPr lang="en-US" sz="1200" dirty="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FFFFFF"/>
                </a:solidFill>
              </a:rPr>
              <a:t>Slide </a:t>
            </a:r>
            <a:r>
              <a:rPr lang="en-US" sz="1200" dirty="0">
                <a:solidFill>
                  <a:srgbClr val="FFFFFF"/>
                </a:solidFill>
              </a:rPr>
              <a:t>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t>
            </a:r>
            <a:r>
              <a:rPr lang="en-US" dirty="0" smtClean="0"/>
              <a:t>Add subtitle</a:t>
            </a:r>
          </a:p>
        </p:txBody>
      </p:sp>
      <p:sp>
        <p:nvSpPr>
          <p:cNvPr id="22531" name="Title_TM"/>
          <p:cNvSpPr>
            <a:spLocks noGrp="1" noChangeArrowheads="1"/>
          </p:cNvSpPr>
          <p:nvPr>
            <p:ph type="ctrTitle" hasCustomPrompt="1"/>
          </p:nvPr>
        </p:nvSpPr>
        <p:spPr>
          <a:xfrm>
            <a:off x="393700" y="1808709"/>
            <a:ext cx="8351839" cy="2839491"/>
          </a:xfrm>
        </p:spPr>
        <p:txBody>
          <a:bodyPr anchor="ctr">
            <a:normAutofit/>
          </a:bodyPr>
          <a:lstStyle>
            <a:lvl1pPr>
              <a:lnSpc>
                <a:spcPct val="75000"/>
              </a:lnSpc>
              <a:defRPr sz="7000">
                <a:latin typeface="Ericsson Capital TT"/>
              </a:defRPr>
            </a:lvl1pPr>
          </a:lstStyle>
          <a:p>
            <a:r>
              <a:rPr lang="en-US" dirty="0"/>
              <a:t>Click to </a:t>
            </a:r>
            <a:r>
              <a:rPr lang="en-US" dirty="0" smtClean="0"/>
              <a:t>add title</a:t>
            </a:r>
            <a:endParaRPr lang="en-US" dirty="0"/>
          </a:p>
        </p:txBody>
      </p:sp>
    </p:spTree>
  </p:cSld>
  <p:clrMapOvr>
    <a:masterClrMapping/>
  </p:clrMapOvr>
  <p:timing>
    <p:tnLst>
      <p:par>
        <p:cTn id="1" dur="indefinite" restart="never" nodeType="tmRoot"/>
      </p:par>
    </p:tn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2"/>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5025" y="1795463"/>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54234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396875" y="4013200"/>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795463"/>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4267271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3"/>
          <p:cNvSpPr>
            <a:spLocks noGrp="1"/>
          </p:cNvSpPr>
          <p:nvPr>
            <p:ph sz="quarter" idx="3"/>
          </p:nvPr>
        </p:nvSpPr>
        <p:spPr>
          <a:xfrm>
            <a:off x="396875" y="4022725"/>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8200" y="1804988"/>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804988"/>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sz="quarter"/>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168811179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36747264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7" cy="1085371"/>
          </a:xfrm>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3854449"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2835488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5025" y="239713"/>
            <a:ext cx="3243263"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3438" y="1797524"/>
            <a:ext cx="4105275"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smtClean="0">
                <a:solidFill>
                  <a:srgbClr val="FFFFFF"/>
                </a:solidFill>
              </a:rPr>
              <a:t>Slide title </a:t>
            </a:r>
          </a:p>
          <a:p>
            <a:pPr algn="r">
              <a:spcBef>
                <a:spcPct val="0"/>
              </a:spcBef>
            </a:pPr>
            <a:r>
              <a:rPr lang="en-US" sz="1200" noProof="0" dirty="0" smtClean="0">
                <a:solidFill>
                  <a:srgbClr val="FFFFFF"/>
                </a:solidFill>
              </a:rPr>
              <a:t>44 pt</a:t>
            </a: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Text and bullet level 1</a:t>
            </a:r>
          </a:p>
          <a:p>
            <a:pPr algn="r">
              <a:spcBef>
                <a:spcPct val="0"/>
              </a:spcBef>
            </a:pPr>
            <a:r>
              <a:rPr lang="en-US" sz="1200" noProof="0" dirty="0" smtClean="0">
                <a:solidFill>
                  <a:srgbClr val="FFFFFF"/>
                </a:solidFill>
              </a:rPr>
              <a:t> minimum 24 pt</a:t>
            </a: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Bullets level 2-5</a:t>
            </a:r>
          </a:p>
          <a:p>
            <a:pPr algn="r">
              <a:spcBef>
                <a:spcPct val="0"/>
              </a:spcBef>
            </a:pPr>
            <a:r>
              <a:rPr lang="en-US" sz="1200" noProof="0" dirty="0" smtClean="0">
                <a:solidFill>
                  <a:srgbClr val="FFFFFF"/>
                </a:solidFill>
              </a:rPr>
              <a:t>minimum 20 pt</a:t>
            </a:r>
          </a:p>
          <a:p>
            <a:pPr algn="r">
              <a:spcBef>
                <a:spcPct val="0"/>
              </a:spcBef>
            </a:pPr>
            <a:endParaRPr lang="en-US" sz="1200" noProof="0" dirty="0" smtClean="0">
              <a:solidFill>
                <a:srgbClr val="FFFFFF"/>
              </a:solidFill>
            </a:endParaRPr>
          </a:p>
          <a:p>
            <a:pPr algn="r"/>
            <a:endParaRPr lang="en-US" sz="800" noProof="0" dirty="0" smtClean="0">
              <a:solidFill>
                <a:schemeClr val="bg1"/>
              </a:solidFill>
            </a:endParaRPr>
          </a:p>
          <a:p>
            <a:pPr algn="r"/>
            <a:endParaRPr lang="en-US" sz="800" noProof="0" dirty="0" smtClean="0">
              <a:solidFill>
                <a:schemeClr val="bg1"/>
              </a:solidFill>
            </a:endParaRPr>
          </a:p>
          <a:p>
            <a:pPr algn="r"/>
            <a:endParaRPr lang="en-US" sz="800" noProof="0" dirty="0" smtClean="0">
              <a:solidFill>
                <a:schemeClr val="bg1"/>
              </a:solidFill>
            </a:endParaRPr>
          </a:p>
          <a:p>
            <a:r>
              <a:rPr lang="en-US" sz="500" noProof="0" dirty="0" smtClean="0">
                <a:solidFill>
                  <a:srgbClr val="9FB7D3"/>
                </a:solidFill>
                <a:latin typeface="+mn-lt"/>
              </a:rPr>
              <a:t>Characters for Embedded font:</a:t>
            </a:r>
            <a:br>
              <a:rPr lang="en-US" sz="500" noProof="0" dirty="0" smtClean="0">
                <a:solidFill>
                  <a:srgbClr val="9FB7D3"/>
                </a:solidFill>
                <a:latin typeface="+mn-lt"/>
              </a:rPr>
            </a:br>
            <a:r>
              <a:rPr lang="en-US" sz="500" noProof="0" dirty="0" smtClean="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smtClean="0">
              <a:solidFill>
                <a:srgbClr val="9FB7D3"/>
              </a:solidFill>
              <a:latin typeface="Ericsson Capital TT" pitchFamily="2" charset="0"/>
            </a:endParaRPr>
          </a:p>
          <a:p>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smtClean="0">
              <a:solidFill>
                <a:srgbClr val="9FB7D3"/>
              </a:solidFill>
              <a:latin typeface="Ericsson Capital TT" pitchFamily="2" charset="0"/>
            </a:endParaRPr>
          </a:p>
          <a:p>
            <a:pPr algn="r">
              <a:spcBef>
                <a:spcPct val="0"/>
              </a:spcBef>
            </a:pPr>
            <a:endParaRPr lang="en-US" sz="5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1400" noProof="0" dirty="0" smtClean="0">
              <a:solidFill>
                <a:schemeClr val="bg1"/>
              </a:solidFill>
            </a:endParaRPr>
          </a:p>
          <a:p>
            <a:pPr algn="r">
              <a:spcBef>
                <a:spcPct val="0"/>
              </a:spcBef>
            </a:pPr>
            <a:r>
              <a:rPr lang="en-US" sz="1200" noProof="0" dirty="0" smtClean="0">
                <a:solidFill>
                  <a:schemeClr val="bg1"/>
                </a:solidFill>
              </a:rPr>
              <a:t>Do not add objects or text in the footer area</a:t>
            </a:r>
            <a:endParaRPr lang="en-US" sz="1200" noProof="0" dirty="0">
              <a:solidFill>
                <a:schemeClr val="bg1"/>
              </a:solidFill>
            </a:endParaRP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smtClean="0">
                <a:solidFill>
                  <a:srgbClr val="87888A"/>
                </a:solidFill>
              </a:rPr>
              <a:t>2016-02-02  |  Page </a:t>
            </a:r>
            <a:fld id="{2F7DB6F8-2143-4B07-8FCB-C6D6AF642574}"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smtClean="0"/>
              <a:t>Click to add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smtClean="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timing>
    <p:tnLst>
      <p:par>
        <p:cTn id="1" dur="indefinite" restart="never" nodeType="tmRoot"/>
      </p:par>
    </p:tnLst>
  </p:timing>
  <p:hf sldNum="0" hdr="0" ftr="0" dt="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93700" y="1808709"/>
            <a:ext cx="8351839" cy="2492835"/>
          </a:xfrm>
        </p:spPr>
        <p:txBody>
          <a:bodyPr>
            <a:normAutofit/>
          </a:bodyPr>
          <a:lstStyle/>
          <a:p>
            <a:r>
              <a:rPr lang="en-GB" altLang="sv-SE" sz="6000" dirty="0" smtClean="0"/>
              <a:t>MTC cat 0 </a:t>
            </a:r>
            <a:r>
              <a:rPr lang="en-GB" altLang="sv-SE" sz="6000" dirty="0"/>
              <a:t>RRM Test Tolerance analysis strategy</a:t>
            </a:r>
            <a:endParaRPr lang="en-US" sz="6000" dirty="0"/>
          </a:p>
        </p:txBody>
      </p:sp>
      <p:sp>
        <p:nvSpPr>
          <p:cNvPr id="5" name="Subtitle 4"/>
          <p:cNvSpPr>
            <a:spLocks noGrp="1"/>
          </p:cNvSpPr>
          <p:nvPr>
            <p:ph type="subTitle" idx="1"/>
          </p:nvPr>
        </p:nvSpPr>
        <p:spPr/>
        <p:txBody>
          <a:bodyPr/>
          <a:lstStyle/>
          <a:p>
            <a:r>
              <a:rPr lang="en-US" dirty="0"/>
              <a:t>RAN5 #70, Malta</a:t>
            </a:r>
          </a:p>
          <a:p>
            <a:endParaRPr lang="en-US" dirty="0"/>
          </a:p>
        </p:txBody>
      </p:sp>
      <p:sp>
        <p:nvSpPr>
          <p:cNvPr id="6" name="Subtitle 4"/>
          <p:cNvSpPr txBox="1">
            <a:spLocks/>
          </p:cNvSpPr>
          <p:nvPr/>
        </p:nvSpPr>
        <p:spPr bwMode="auto">
          <a:xfrm>
            <a:off x="218939" y="361624"/>
            <a:ext cx="1725769" cy="402862"/>
          </a:xfrm>
          <a:prstGeom prst="rect">
            <a:avLst/>
          </a:prstGeom>
          <a:noFill/>
          <a:ln w="9525">
            <a:noFill/>
            <a:miter lim="800000"/>
            <a:headEnd/>
            <a:tailEnd/>
          </a:ln>
        </p:spPr>
        <p:txBody>
          <a:bodyPr vert="horz" wrap="square" lIns="72000" tIns="0" rIns="72000" bIns="0" numCol="1" anchor="b" anchorCtr="0" compatLnSpc="1">
            <a:prstTxWarp prst="textNoShape">
              <a:avLst/>
            </a:prstTxWarp>
          </a:bodyPr>
          <a:lstStyle>
            <a:lvl1pPr marL="0" indent="0" algn="l" rtl="0" eaLnBrk="1" fontAlgn="base" hangingPunct="1">
              <a:lnSpc>
                <a:spcPct val="75000"/>
              </a:lnSpc>
              <a:spcBef>
                <a:spcPts val="0"/>
              </a:spcBef>
              <a:spcAft>
                <a:spcPct val="0"/>
              </a:spcAft>
              <a:buClr>
                <a:srgbClr val="00A9D4"/>
              </a:buClr>
              <a:buFont typeface="Arial"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sz="2000" kern="0" dirty="0" smtClean="0">
                <a:solidFill>
                  <a:schemeClr val="tx2"/>
                </a:solidFill>
              </a:rPr>
              <a:t>R5-160879</a:t>
            </a:r>
            <a:endParaRPr lang="en-US" kern="0" dirty="0" smtClean="0">
              <a:solidFill>
                <a:schemeClr val="tx2"/>
              </a:solidFill>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4257900"/>
          </a:xfrm>
        </p:spPr>
        <p:txBody>
          <a:bodyPr>
            <a:normAutofit/>
          </a:bodyPr>
          <a:lstStyle/>
          <a:p>
            <a:r>
              <a:rPr lang="en-US" dirty="0" smtClean="0"/>
              <a:t>In the following slides the RRM test cases for MTC cat 0 are presented and discussed according to their type and clause.</a:t>
            </a:r>
          </a:p>
          <a:p>
            <a:r>
              <a:rPr lang="en-US" dirty="0" smtClean="0"/>
              <a:t>For some clauses (5, 6, 7) we present suggestions on coming Test Tolerance analysis and for some (8) we raise questions on how to handle the test tolerances.</a:t>
            </a:r>
          </a:p>
          <a:p>
            <a:r>
              <a:rPr lang="en-US" dirty="0" smtClean="0"/>
              <a:t>The aim with the presentation is to agree (partly per clause or fully) on a way forward for the coming Test Tolerance work needed to complete the Work Item</a:t>
            </a:r>
            <a:r>
              <a:rPr lang="en-US" dirty="0" smtClean="0"/>
              <a:t>.</a:t>
            </a:r>
          </a:p>
          <a:p>
            <a:r>
              <a:rPr lang="en-US" dirty="0" smtClean="0">
                <a:solidFill>
                  <a:srgbClr val="FF0000"/>
                </a:solidFill>
              </a:rPr>
              <a:t>This document captures the agreed way forward based on R5-160609, the agreements are written in red text below.</a:t>
            </a:r>
          </a:p>
        </p:txBody>
      </p:sp>
      <p:sp>
        <p:nvSpPr>
          <p:cNvPr id="3" name="Title 2"/>
          <p:cNvSpPr>
            <a:spLocks noGrp="1"/>
          </p:cNvSpPr>
          <p:nvPr>
            <p:ph type="title"/>
          </p:nvPr>
        </p:nvSpPr>
        <p:spPr/>
        <p:txBody>
          <a:bodyPr>
            <a:normAutofit/>
          </a:bodyPr>
          <a:lstStyle/>
          <a:p>
            <a:r>
              <a:rPr lang="en-US" sz="4000" dirty="0" smtClean="0"/>
              <a:t>Overview of test cases</a:t>
            </a:r>
            <a:endParaRPr lang="en-US" sz="4000" dirty="0"/>
          </a:p>
        </p:txBody>
      </p:sp>
    </p:spTree>
    <p:extLst>
      <p:ext uri="{BB962C8B-B14F-4D97-AF65-F5344CB8AC3E}">
        <p14:creationId xmlns:p14="http://schemas.microsoft.com/office/powerpoint/2010/main" val="480505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There are three MTC cat-0 handover test cases, 5.1.10, 5.1.11 and 5.1.12. </a:t>
            </a:r>
            <a:br>
              <a:rPr lang="en-US" dirty="0" smtClean="0"/>
            </a:br>
            <a:r>
              <a:rPr lang="en-US" dirty="0" smtClean="0"/>
              <a:t>All have the same dB values as the legacy intra </a:t>
            </a:r>
            <a:r>
              <a:rPr lang="en-US" dirty="0" err="1" smtClean="0"/>
              <a:t>freq</a:t>
            </a:r>
            <a:r>
              <a:rPr lang="en-US" dirty="0" smtClean="0"/>
              <a:t> FDD/TDD test cases 5.1.1, 5.1.2 (and 5.1.12) and all test cases are in AWGN.</a:t>
            </a:r>
          </a:p>
          <a:p>
            <a:r>
              <a:rPr lang="en-US" dirty="0" smtClean="0"/>
              <a:t>Since the dB values are identical we suggest to apply the same Test Tolerance and hence no new analysis is needed</a:t>
            </a:r>
            <a:r>
              <a:rPr lang="en-US" dirty="0" smtClean="0"/>
              <a:t>.</a:t>
            </a:r>
          </a:p>
          <a:p>
            <a:r>
              <a:rPr lang="en-US" dirty="0" smtClean="0">
                <a:solidFill>
                  <a:srgbClr val="FF0000"/>
                </a:solidFill>
              </a:rPr>
              <a:t>Suggestion endorsed.</a:t>
            </a:r>
            <a:endParaRPr lang="en-US" dirty="0">
              <a:solidFill>
                <a:srgbClr val="FF0000"/>
              </a:solidFill>
            </a:endParaRPr>
          </a:p>
        </p:txBody>
      </p:sp>
      <p:sp>
        <p:nvSpPr>
          <p:cNvPr id="4" name="Title 3"/>
          <p:cNvSpPr>
            <a:spLocks noGrp="1"/>
          </p:cNvSpPr>
          <p:nvPr>
            <p:ph type="title"/>
          </p:nvPr>
        </p:nvSpPr>
        <p:spPr/>
        <p:txBody>
          <a:bodyPr>
            <a:normAutofit/>
          </a:bodyPr>
          <a:lstStyle/>
          <a:p>
            <a:r>
              <a:rPr lang="en-US" sz="3200" dirty="0" smtClean="0"/>
              <a:t>MTC Handover test cases, TS36.521-3, clause 5</a:t>
            </a:r>
            <a:endParaRPr lang="en-US" sz="3200" dirty="0"/>
          </a:p>
        </p:txBody>
      </p:sp>
    </p:spTree>
    <p:extLst>
      <p:ext uri="{BB962C8B-B14F-4D97-AF65-F5344CB8AC3E}">
        <p14:creationId xmlns:p14="http://schemas.microsoft.com/office/powerpoint/2010/main" val="37568454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There are three MTC cat-0 </a:t>
            </a:r>
            <a:r>
              <a:rPr lang="en-US" dirty="0" smtClean="0"/>
              <a:t>RRC Connection Control  </a:t>
            </a:r>
            <a:r>
              <a:rPr lang="en-US" dirty="0"/>
              <a:t>test cases, </a:t>
            </a:r>
            <a:r>
              <a:rPr lang="en-US" dirty="0" smtClean="0"/>
              <a:t>6.1.6, 6.1.7 </a:t>
            </a:r>
            <a:r>
              <a:rPr lang="en-US" dirty="0"/>
              <a:t>and </a:t>
            </a:r>
            <a:r>
              <a:rPr lang="en-US" dirty="0" smtClean="0"/>
              <a:t>6.1.8.</a:t>
            </a:r>
            <a:br>
              <a:rPr lang="en-US" dirty="0" smtClean="0"/>
            </a:br>
            <a:r>
              <a:rPr lang="en-US" dirty="0"/>
              <a:t>All have the same dB values as the legacy </a:t>
            </a:r>
            <a:r>
              <a:rPr lang="en-US" dirty="0" smtClean="0"/>
              <a:t>intra </a:t>
            </a:r>
            <a:r>
              <a:rPr lang="en-US" dirty="0" err="1"/>
              <a:t>freq</a:t>
            </a:r>
            <a:r>
              <a:rPr lang="en-US" dirty="0"/>
              <a:t> FDD/TDD test cases </a:t>
            </a:r>
            <a:r>
              <a:rPr lang="en-US" dirty="0" smtClean="0"/>
              <a:t>6.1.1</a:t>
            </a:r>
            <a:r>
              <a:rPr lang="en-US" dirty="0"/>
              <a:t>, </a:t>
            </a:r>
            <a:r>
              <a:rPr lang="en-US" dirty="0" smtClean="0"/>
              <a:t>6.1.3 (and 6.1.5)</a:t>
            </a:r>
            <a:r>
              <a:rPr lang="en-US" dirty="0"/>
              <a:t> and all test cases are in </a:t>
            </a:r>
            <a:r>
              <a:rPr lang="en-US" dirty="0" smtClean="0"/>
              <a:t>AWGN.</a:t>
            </a:r>
          </a:p>
          <a:p>
            <a:r>
              <a:rPr lang="en-US" dirty="0"/>
              <a:t>Since the dB values are identical we suggest to apply the same Test Tolerance and hence no new analysis is needed</a:t>
            </a:r>
            <a:r>
              <a:rPr lang="en-US" dirty="0" smtClean="0"/>
              <a:t>.</a:t>
            </a:r>
          </a:p>
          <a:p>
            <a:r>
              <a:rPr lang="en-US" dirty="0">
                <a:solidFill>
                  <a:srgbClr val="FF0000"/>
                </a:solidFill>
              </a:rPr>
              <a:t>Suggestion endorsed</a:t>
            </a:r>
            <a:r>
              <a:rPr lang="en-US" dirty="0" smtClean="0">
                <a:solidFill>
                  <a:srgbClr val="FF0000"/>
                </a:solidFill>
              </a:rPr>
              <a:t>.</a:t>
            </a:r>
            <a:endParaRPr lang="en-US" dirty="0">
              <a:solidFill>
                <a:srgbClr val="FF0000"/>
              </a:solidFill>
            </a:endParaRPr>
          </a:p>
        </p:txBody>
      </p:sp>
      <p:sp>
        <p:nvSpPr>
          <p:cNvPr id="3" name="Title 2"/>
          <p:cNvSpPr>
            <a:spLocks noGrp="1"/>
          </p:cNvSpPr>
          <p:nvPr>
            <p:ph type="title"/>
          </p:nvPr>
        </p:nvSpPr>
        <p:spPr/>
        <p:txBody>
          <a:bodyPr>
            <a:normAutofit fontScale="90000"/>
          </a:bodyPr>
          <a:lstStyle/>
          <a:p>
            <a:r>
              <a:rPr lang="en-US" sz="3600" dirty="0"/>
              <a:t>MTC </a:t>
            </a:r>
            <a:r>
              <a:rPr lang="en-US" sz="3600" dirty="0" smtClean="0"/>
              <a:t>RRC Connection control test </a:t>
            </a:r>
            <a:r>
              <a:rPr lang="en-US" sz="3600" dirty="0"/>
              <a:t>cases, TS36.521-3, clause </a:t>
            </a:r>
            <a:r>
              <a:rPr lang="en-US" sz="3600" dirty="0" smtClean="0"/>
              <a:t>6</a:t>
            </a:r>
            <a:endParaRPr lang="en-US" sz="3600" dirty="0"/>
          </a:p>
        </p:txBody>
      </p:sp>
    </p:spTree>
    <p:extLst>
      <p:ext uri="{BB962C8B-B14F-4D97-AF65-F5344CB8AC3E}">
        <p14:creationId xmlns:p14="http://schemas.microsoft.com/office/powerpoint/2010/main" val="36612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There are </a:t>
            </a:r>
            <a:r>
              <a:rPr lang="en-US" dirty="0" smtClean="0"/>
              <a:t>12 </a:t>
            </a:r>
            <a:r>
              <a:rPr lang="en-US" dirty="0"/>
              <a:t>MTC cat-0 </a:t>
            </a:r>
            <a:r>
              <a:rPr lang="en-US" dirty="0" smtClean="0"/>
              <a:t>RLM test </a:t>
            </a:r>
            <a:r>
              <a:rPr lang="en-US" dirty="0"/>
              <a:t>cases, </a:t>
            </a:r>
            <a:r>
              <a:rPr lang="en-US" dirty="0" smtClean="0"/>
              <a:t>7.3.26 - 7.3.37.</a:t>
            </a:r>
          </a:p>
          <a:p>
            <a:r>
              <a:rPr lang="en-US" dirty="0" smtClean="0"/>
              <a:t>Non of the dB values are similar to any legacy test cases hence these test cases needs separate Test Tolerance analyses</a:t>
            </a:r>
            <a:r>
              <a:rPr lang="en-US" dirty="0" smtClean="0"/>
              <a:t>.</a:t>
            </a:r>
          </a:p>
          <a:p>
            <a:r>
              <a:rPr lang="en-US" dirty="0">
                <a:solidFill>
                  <a:srgbClr val="FF0000"/>
                </a:solidFill>
              </a:rPr>
              <a:t>Suggestion </a:t>
            </a:r>
            <a:r>
              <a:rPr lang="en-US" dirty="0" smtClean="0">
                <a:solidFill>
                  <a:srgbClr val="FF0000"/>
                </a:solidFill>
              </a:rPr>
              <a:t>endorsed, new test tolerance analysis needed.</a:t>
            </a:r>
            <a:endParaRPr lang="en-US" dirty="0" smtClean="0"/>
          </a:p>
          <a:p>
            <a:endParaRPr lang="en-US" dirty="0"/>
          </a:p>
        </p:txBody>
      </p:sp>
      <p:sp>
        <p:nvSpPr>
          <p:cNvPr id="3" name="Title 2"/>
          <p:cNvSpPr>
            <a:spLocks noGrp="1"/>
          </p:cNvSpPr>
          <p:nvPr>
            <p:ph type="title"/>
          </p:nvPr>
        </p:nvSpPr>
        <p:spPr/>
        <p:txBody>
          <a:bodyPr/>
          <a:lstStyle/>
          <a:p>
            <a:r>
              <a:rPr lang="en-US" sz="3200" dirty="0">
                <a:solidFill>
                  <a:srgbClr val="58585A"/>
                </a:solidFill>
              </a:rPr>
              <a:t>MTC </a:t>
            </a:r>
            <a:r>
              <a:rPr lang="en-US" sz="3200" dirty="0" smtClean="0">
                <a:solidFill>
                  <a:srgbClr val="58585A"/>
                </a:solidFill>
              </a:rPr>
              <a:t>RLM test </a:t>
            </a:r>
            <a:r>
              <a:rPr lang="en-US" sz="3200" dirty="0">
                <a:solidFill>
                  <a:srgbClr val="58585A"/>
                </a:solidFill>
              </a:rPr>
              <a:t>cases, </a:t>
            </a:r>
            <a:r>
              <a:rPr lang="en-US" sz="3200" dirty="0"/>
              <a:t>TS36.521-3, </a:t>
            </a:r>
            <a:r>
              <a:rPr lang="en-US" sz="3200" dirty="0" smtClean="0">
                <a:solidFill>
                  <a:srgbClr val="58585A"/>
                </a:solidFill>
              </a:rPr>
              <a:t>clause 7</a:t>
            </a:r>
            <a:endParaRPr lang="en-US" dirty="0"/>
          </a:p>
        </p:txBody>
      </p:sp>
    </p:spTree>
    <p:extLst>
      <p:ext uri="{BB962C8B-B14F-4D97-AF65-F5344CB8AC3E}">
        <p14:creationId xmlns:p14="http://schemas.microsoft.com/office/powerpoint/2010/main" val="79930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solidFill>
            <a:schemeClr val="bg1"/>
          </a:solidFill>
        </p:spPr>
        <p:txBody>
          <a:bodyPr/>
          <a:lstStyle/>
          <a:p>
            <a:r>
              <a:rPr lang="en-US" dirty="0"/>
              <a:t>There are </a:t>
            </a:r>
            <a:r>
              <a:rPr lang="en-US" dirty="0" smtClean="0"/>
              <a:t>14 </a:t>
            </a:r>
            <a:r>
              <a:rPr lang="en-US" dirty="0"/>
              <a:t>MTC cat-0 </a:t>
            </a:r>
            <a:r>
              <a:rPr lang="en-US" dirty="0" smtClean="0"/>
              <a:t>RRM Measurement test </a:t>
            </a:r>
            <a:r>
              <a:rPr lang="en-US" dirty="0"/>
              <a:t>cases, </a:t>
            </a:r>
            <a:r>
              <a:rPr lang="en-US" dirty="0" smtClean="0"/>
              <a:t>8.1.11 </a:t>
            </a:r>
            <a:r>
              <a:rPr lang="en-US" dirty="0"/>
              <a:t>- </a:t>
            </a:r>
            <a:r>
              <a:rPr lang="en-US" dirty="0" smtClean="0"/>
              <a:t>8.1.22 and 8.2.7, 8.2.8.</a:t>
            </a:r>
            <a:br>
              <a:rPr lang="en-US" dirty="0" smtClean="0"/>
            </a:br>
            <a:r>
              <a:rPr lang="en-US" dirty="0" smtClean="0"/>
              <a:t>The test cases have identical dB values and fading condition as the corresponding “legacy” test cases.</a:t>
            </a:r>
            <a:br>
              <a:rPr lang="en-US" dirty="0" smtClean="0"/>
            </a:br>
            <a:r>
              <a:rPr lang="en-US" dirty="0" smtClean="0"/>
              <a:t>Test cases are synchronous/asynchronous and with/without DRX.</a:t>
            </a:r>
            <a:br>
              <a:rPr lang="en-US" dirty="0" smtClean="0"/>
            </a:br>
            <a:r>
              <a:rPr lang="en-US" dirty="0" smtClean="0"/>
              <a:t>E.g. 8.1.11 same as 8.1.1(“legacy”)</a:t>
            </a:r>
          </a:p>
          <a:p>
            <a:r>
              <a:rPr lang="en-US" dirty="0" smtClean="0"/>
              <a:t>Question: Is it possible to reuse existing test tolerances</a:t>
            </a:r>
            <a:r>
              <a:rPr lang="en-US" dirty="0" smtClean="0"/>
              <a:t>?</a:t>
            </a:r>
          </a:p>
          <a:p>
            <a:r>
              <a:rPr lang="en-US" dirty="0" smtClean="0">
                <a:solidFill>
                  <a:srgbClr val="FF0000"/>
                </a:solidFill>
              </a:rPr>
              <a:t>Not possible to reuse since absolute RSRP accuracy is worse for Cat-0 UEs, new TT analysis needed.</a:t>
            </a:r>
            <a:endParaRPr lang="en-US" dirty="0">
              <a:solidFill>
                <a:srgbClr val="FF0000"/>
              </a:solidFill>
            </a:endParaRPr>
          </a:p>
        </p:txBody>
      </p:sp>
      <p:sp>
        <p:nvSpPr>
          <p:cNvPr id="3" name="Title 2"/>
          <p:cNvSpPr>
            <a:spLocks noGrp="1"/>
          </p:cNvSpPr>
          <p:nvPr>
            <p:ph type="title"/>
          </p:nvPr>
        </p:nvSpPr>
        <p:spPr/>
        <p:txBody>
          <a:bodyPr/>
          <a:lstStyle/>
          <a:p>
            <a:r>
              <a:rPr lang="en-US" sz="3200" dirty="0">
                <a:solidFill>
                  <a:srgbClr val="58585A"/>
                </a:solidFill>
              </a:rPr>
              <a:t>MTC </a:t>
            </a:r>
            <a:r>
              <a:rPr lang="en-US" sz="3200" dirty="0" smtClean="0">
                <a:solidFill>
                  <a:srgbClr val="58585A"/>
                </a:solidFill>
              </a:rPr>
              <a:t>RRM Measurement test cases, </a:t>
            </a:r>
            <a:r>
              <a:rPr lang="en-US" sz="3200" dirty="0"/>
              <a:t>TS36.521-3, </a:t>
            </a:r>
            <a:r>
              <a:rPr lang="en-US" sz="3200" dirty="0" smtClean="0">
                <a:solidFill>
                  <a:srgbClr val="58585A"/>
                </a:solidFill>
              </a:rPr>
              <a:t>clause 8</a:t>
            </a:r>
            <a:endParaRPr lang="en-US" dirty="0"/>
          </a:p>
        </p:txBody>
      </p:sp>
    </p:spTree>
    <p:extLst>
      <p:ext uri="{BB962C8B-B14F-4D97-AF65-F5344CB8AC3E}">
        <p14:creationId xmlns:p14="http://schemas.microsoft.com/office/powerpoint/2010/main" val="1596573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562100"/>
            <a:ext cx="8351839" cy="4724400"/>
          </a:xfrm>
        </p:spPr>
        <p:txBody>
          <a:bodyPr>
            <a:normAutofit lnSpcReduction="10000"/>
          </a:bodyPr>
          <a:lstStyle/>
          <a:p>
            <a:r>
              <a:rPr lang="en-US" dirty="0"/>
              <a:t>There are </a:t>
            </a:r>
            <a:r>
              <a:rPr lang="en-US" dirty="0" smtClean="0"/>
              <a:t>9 </a:t>
            </a:r>
            <a:r>
              <a:rPr lang="en-US" dirty="0"/>
              <a:t>MTC cat-0 RRM </a:t>
            </a:r>
            <a:r>
              <a:rPr lang="en-US" dirty="0" smtClean="0"/>
              <a:t>RSRP/RSRQ accuracy </a:t>
            </a:r>
            <a:r>
              <a:rPr lang="en-US" dirty="0"/>
              <a:t>test cases, </a:t>
            </a:r>
            <a:r>
              <a:rPr lang="en-US" dirty="0" smtClean="0"/>
              <a:t>9.1.41.1/2 </a:t>
            </a:r>
            <a:r>
              <a:rPr lang="en-US" dirty="0"/>
              <a:t>–</a:t>
            </a:r>
            <a:r>
              <a:rPr lang="en-US" dirty="0" smtClean="0"/>
              <a:t> 9.1.43.1/2 (RSRP) and 9.2.42 – 9.2.44 (RSRQ)</a:t>
            </a:r>
          </a:p>
          <a:p>
            <a:r>
              <a:rPr lang="en-US" dirty="0"/>
              <a:t>The test cases </a:t>
            </a:r>
            <a:r>
              <a:rPr lang="en-US" dirty="0" smtClean="0"/>
              <a:t>does NOT have </a:t>
            </a:r>
            <a:r>
              <a:rPr lang="en-US" dirty="0"/>
              <a:t>identical dB </a:t>
            </a:r>
            <a:r>
              <a:rPr lang="en-US" dirty="0" smtClean="0"/>
              <a:t>(only sub tests1 and 3 are identical) values as </a:t>
            </a:r>
            <a:r>
              <a:rPr lang="en-US" dirty="0"/>
              <a:t>the corresponding “legacy” test cases</a:t>
            </a:r>
            <a:r>
              <a:rPr lang="en-US" dirty="0" smtClean="0"/>
              <a:t>.</a:t>
            </a:r>
          </a:p>
          <a:p>
            <a:r>
              <a:rPr lang="en-US" dirty="0" smtClean="0"/>
              <a:t>However 9.1.41 – 9.1.43 have identical values as has 9.2.42 – 9.2.44.</a:t>
            </a:r>
          </a:p>
          <a:p>
            <a:r>
              <a:rPr lang="en-US" dirty="0" smtClean="0"/>
              <a:t>Question: Is it possible to make one analysis per group,  RSRP and RSRQ respectively</a:t>
            </a:r>
            <a:r>
              <a:rPr lang="en-US" dirty="0" smtClean="0"/>
              <a:t>?</a:t>
            </a:r>
          </a:p>
          <a:p>
            <a:r>
              <a:rPr lang="en-US" dirty="0" smtClean="0">
                <a:solidFill>
                  <a:srgbClr val="FF0000"/>
                </a:solidFill>
              </a:rPr>
              <a:t>Make absolute and relative tests into one test case (as in 36.133 and as done for the corresponding 3DL CA cases), one TT analysis to be done per group of test cases.</a:t>
            </a:r>
            <a:endParaRPr lang="en-US" dirty="0">
              <a:solidFill>
                <a:srgbClr val="FF0000"/>
              </a:solidFill>
            </a:endParaRPr>
          </a:p>
        </p:txBody>
      </p:sp>
      <p:sp>
        <p:nvSpPr>
          <p:cNvPr id="3" name="Title 2"/>
          <p:cNvSpPr>
            <a:spLocks noGrp="1"/>
          </p:cNvSpPr>
          <p:nvPr>
            <p:ph type="title"/>
          </p:nvPr>
        </p:nvSpPr>
        <p:spPr/>
        <p:txBody>
          <a:bodyPr/>
          <a:lstStyle/>
          <a:p>
            <a:r>
              <a:rPr lang="en-US" sz="3200" dirty="0">
                <a:solidFill>
                  <a:srgbClr val="58585A"/>
                </a:solidFill>
              </a:rPr>
              <a:t>MTC RRM </a:t>
            </a:r>
            <a:r>
              <a:rPr lang="en-US" sz="3200" dirty="0" smtClean="0">
                <a:solidFill>
                  <a:srgbClr val="58585A"/>
                </a:solidFill>
              </a:rPr>
              <a:t>RSRP/RSRQ accuracy  </a:t>
            </a:r>
            <a:r>
              <a:rPr lang="en-US" sz="3200" dirty="0">
                <a:solidFill>
                  <a:srgbClr val="58585A"/>
                </a:solidFill>
              </a:rPr>
              <a:t>test cases, TS36.521-3, clause </a:t>
            </a:r>
            <a:r>
              <a:rPr lang="en-US" sz="3200" dirty="0" smtClean="0">
                <a:solidFill>
                  <a:srgbClr val="58585A"/>
                </a:solidFill>
              </a:rPr>
              <a:t>9</a:t>
            </a:r>
            <a:endParaRPr lang="en-US" dirty="0"/>
          </a:p>
        </p:txBody>
      </p:sp>
    </p:spTree>
    <p:extLst>
      <p:ext uri="{BB962C8B-B14F-4D97-AF65-F5344CB8AC3E}">
        <p14:creationId xmlns:p14="http://schemas.microsoft.com/office/powerpoint/2010/main" val="102071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1455</TotalTime>
  <Words>400</Words>
  <Application>Microsoft Office PowerPoint</Application>
  <PresentationFormat>On-screen Show (4:3)</PresentationFormat>
  <Paragraphs>42</Paragraphs>
  <Slides>8</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Ericsson Capital TT</vt:lpstr>
      <vt:lpstr>PresentationTemplate2011</vt:lpstr>
      <vt:lpstr>MTC cat 0 RRM Test Tolerance analysis strategy</vt:lpstr>
      <vt:lpstr>Overview of test cases</vt:lpstr>
      <vt:lpstr>MTC Handover test cases, TS36.521-3, clause 5</vt:lpstr>
      <vt:lpstr>MTC RRC Connection control test cases, TS36.521-3, clause 6</vt:lpstr>
      <vt:lpstr>MTC RLM test cases, TS36.521-3, clause 7</vt:lpstr>
      <vt:lpstr>MTC RRM Measurement test cases, TS36.521-3, clause 8</vt:lpstr>
      <vt:lpstr>MTC RRM RSRP/RSRQ accuracy  test cases, TS36.521-3, clause 9</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MTC RRM Test Tolerance analysis strategy</dc:title>
  <dc:creator>Fredrik Sundström</dc:creator>
  <dc:description>Rev PA1</dc:description>
  <cp:lastModifiedBy>Fredrik Sundström</cp:lastModifiedBy>
  <cp:revision>125</cp:revision>
  <dcterms:created xsi:type="dcterms:W3CDTF">2011-05-24T09:22:48Z</dcterms:created>
  <dcterms:modified xsi:type="dcterms:W3CDTF">2016-02-18T09:26:06Z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R4A</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Ericsson Internal</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true</vt:bool>
  </property>
  <property fmtid="{D5CDD505-2E9C-101B-9397-08002B2CF9AE}" pid="19" name="optFooterCVLCopyright">
    <vt:bool>false</vt:bool>
  </property>
  <property fmtid="{D5CDD505-2E9C-101B-9397-08002B2CF9AE}" pid="20" name="optEnterText1">
    <vt:bool>false</vt:bool>
  </property>
  <property fmtid="{D5CDD505-2E9C-101B-9397-08002B2CF9AE}" pid="21" name="optFooterCVLConfLabel">
    <vt:bool>false</vt:bool>
  </property>
  <property fmtid="{D5CDD505-2E9C-101B-9397-08002B2CF9AE}" pid="22" name="optEnterText2">
    <vt:bool>true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false</vt:bool>
  </property>
  <property fmtid="{D5CDD505-2E9C-101B-9397-08002B2CF9AE}" pid="27" name="optEnterText4">
    <vt:bool>true</vt:bool>
  </property>
  <property fmtid="{D5CDD505-2E9C-101B-9397-08002B2CF9AE}" pid="28" name="LeftFooterField">
    <vt:lpwstr/>
  </property>
  <property fmtid="{D5CDD505-2E9C-101B-9397-08002B2CF9AE}" pid="29" name="MiddleFooterField">
    <vt:lpwstr/>
  </property>
  <property fmtid="{D5CDD505-2E9C-101B-9397-08002B2CF9AE}" pid="30" name="RightFooterField">
    <vt:lpwstr/>
  </property>
  <property fmtid="{D5CDD505-2E9C-101B-9397-08002B2CF9AE}" pid="31" name="RightFooterField2">
    <vt:lpwstr>2016-02-02</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2016-02-02</vt:lpwstr>
  </property>
  <property fmtid="{D5CDD505-2E9C-101B-9397-08002B2CF9AE}" pid="45" name="Reference">
    <vt:lpwstr/>
  </property>
  <property fmtid="{D5CDD505-2E9C-101B-9397-08002B2CF9AE}" pid="46" name="Keyword">
    <vt:lpwstr/>
  </property>
</Properties>
</file>