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0F928D1C-8EDF-4399-A7DC-457DD442709A}" type="datetimeFigureOut">
              <a:rPr kumimoji="1" lang="ja-JP" altLang="en-US" smtClean="0"/>
              <a:t>2015/1/8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5147176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F928D1C-8EDF-4399-A7DC-457DD442709A}" type="datetimeFigureOut">
              <a:rPr kumimoji="1" lang="ja-JP" altLang="en-US" smtClean="0"/>
              <a:t>2015/1/8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881155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F928D1C-8EDF-4399-A7DC-457DD442709A}" type="datetimeFigureOut">
              <a:rPr kumimoji="1" lang="ja-JP" altLang="en-US" smtClean="0"/>
              <a:t>2015/1/8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807294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F928D1C-8EDF-4399-A7DC-457DD442709A}" type="datetimeFigureOut">
              <a:rPr kumimoji="1" lang="ja-JP" altLang="en-US" smtClean="0"/>
              <a:t>2015/1/8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83799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0F928D1C-8EDF-4399-A7DC-457DD442709A}" type="datetimeFigureOut">
              <a:rPr kumimoji="1" lang="ja-JP" altLang="en-US" smtClean="0"/>
              <a:t>2015/1/8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947059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0F928D1C-8EDF-4399-A7DC-457DD442709A}" type="datetimeFigureOut">
              <a:rPr kumimoji="1" lang="ja-JP" altLang="en-US" smtClean="0"/>
              <a:t>2015/1/8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8458686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0F928D1C-8EDF-4399-A7DC-457DD442709A}" type="datetimeFigureOut">
              <a:rPr kumimoji="1" lang="ja-JP" altLang="en-US" smtClean="0"/>
              <a:t>2015/1/8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4067748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0F928D1C-8EDF-4399-A7DC-457DD442709A}" type="datetimeFigureOut">
              <a:rPr kumimoji="1" lang="ja-JP" altLang="en-US" smtClean="0"/>
              <a:t>2015/1/8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881788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F928D1C-8EDF-4399-A7DC-457DD442709A}" type="datetimeFigureOut">
              <a:rPr kumimoji="1" lang="ja-JP" altLang="en-US" smtClean="0"/>
              <a:t>2015/1/8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537114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F928D1C-8EDF-4399-A7DC-457DD442709A}" type="datetimeFigureOut">
              <a:rPr kumimoji="1" lang="ja-JP" altLang="en-US" smtClean="0"/>
              <a:t>2015/1/8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373340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F928D1C-8EDF-4399-A7DC-457DD442709A}" type="datetimeFigureOut">
              <a:rPr kumimoji="1" lang="ja-JP" altLang="en-US" smtClean="0"/>
              <a:t>2015/1/8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701471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928D1C-8EDF-4399-A7DC-457DD442709A}" type="datetimeFigureOut">
              <a:rPr kumimoji="1" lang="ja-JP" altLang="en-US" smtClean="0"/>
              <a:t>2015/1/8</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B3F8BC-B6E2-4CE6-9D7F-4D474829F981}" type="slidenum">
              <a:rPr kumimoji="1" lang="ja-JP" altLang="en-US" smtClean="0"/>
              <a:t>‹#›</a:t>
            </a:fld>
            <a:endParaRPr kumimoji="1" lang="ja-JP" altLang="en-US"/>
          </a:p>
        </p:txBody>
      </p:sp>
    </p:spTree>
    <p:extLst>
      <p:ext uri="{BB962C8B-B14F-4D97-AF65-F5344CB8AC3E}">
        <p14:creationId xmlns:p14="http://schemas.microsoft.com/office/powerpoint/2010/main" val="2713124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164942" y="436988"/>
            <a:ext cx="8824423" cy="830997"/>
          </a:xfrm>
          <a:prstGeom prst="rect">
            <a:avLst/>
          </a:prstGeom>
        </p:spPr>
        <p:txBody>
          <a:bodyPr wrap="square">
            <a:spAutoFit/>
          </a:bodyPr>
          <a:lstStyle/>
          <a:p>
            <a:r>
              <a:rPr lang="en-GB" altLang="ja-JP" sz="2400" b="1" dirty="0"/>
              <a:t>3GPP TSG-RAN WG4 Meeting #73 UE RF AH	</a:t>
            </a:r>
            <a:endParaRPr lang="ja-JP" altLang="ja-JP" sz="2400" dirty="0"/>
          </a:p>
          <a:p>
            <a:r>
              <a:rPr lang="en-GB" altLang="ja-JP" sz="2400" b="1" dirty="0"/>
              <a:t>Oulu, Finland</a:t>
            </a:r>
            <a:r>
              <a:rPr lang="pt-BR" altLang="ja-JP" sz="2400" b="1" dirty="0"/>
              <a:t>, </a:t>
            </a:r>
            <a:r>
              <a:rPr lang="en-GB" altLang="ja-JP" sz="2400" b="1" dirty="0"/>
              <a:t>13 – 16 Jan, 2015</a:t>
            </a:r>
            <a:endParaRPr lang="ja-JP" altLang="ja-JP" sz="2400" dirty="0"/>
          </a:p>
        </p:txBody>
      </p:sp>
      <p:sp>
        <p:nvSpPr>
          <p:cNvPr id="6" name="正方形/長方形 5"/>
          <p:cNvSpPr/>
          <p:nvPr/>
        </p:nvSpPr>
        <p:spPr>
          <a:xfrm>
            <a:off x="107503" y="4841284"/>
            <a:ext cx="8881861" cy="1569660"/>
          </a:xfrm>
          <a:prstGeom prst="rect">
            <a:avLst/>
          </a:prstGeom>
        </p:spPr>
        <p:txBody>
          <a:bodyPr wrap="square">
            <a:spAutoFit/>
          </a:bodyPr>
          <a:lstStyle/>
          <a:p>
            <a:pPr algn="ctr"/>
            <a:r>
              <a:rPr lang="en-GB" altLang="ja-JP" sz="3200" b="1" dirty="0" smtClean="0"/>
              <a:t>Agenda item:	4.1.2, 4.2.2</a:t>
            </a:r>
            <a:endParaRPr lang="ja-JP" altLang="ja-JP" sz="3200" dirty="0" smtClean="0"/>
          </a:p>
          <a:p>
            <a:pPr algn="ctr" hangingPunct="0"/>
            <a:r>
              <a:rPr lang="en-GB" altLang="ja-JP" sz="3200" b="1" dirty="0" smtClean="0"/>
              <a:t>Source: KDDI</a:t>
            </a:r>
            <a:endParaRPr lang="ja-JP" altLang="ja-JP" sz="3200" dirty="0" smtClean="0"/>
          </a:p>
          <a:p>
            <a:pPr algn="ctr" hangingPunct="0"/>
            <a:r>
              <a:rPr lang="en-GB" altLang="ja-JP" sz="3200" b="1" dirty="0" smtClean="0"/>
              <a:t>Document for:</a:t>
            </a:r>
            <a:r>
              <a:rPr lang="en-GB" altLang="ja-JP" sz="3200" b="1" dirty="0"/>
              <a:t> </a:t>
            </a:r>
            <a:r>
              <a:rPr lang="en-GB" altLang="ja-JP" sz="3200" b="1" dirty="0" smtClean="0"/>
              <a:t>Approval</a:t>
            </a:r>
            <a:endParaRPr lang="ja-JP" altLang="ja-JP" sz="3200" dirty="0"/>
          </a:p>
        </p:txBody>
      </p:sp>
      <p:sp>
        <p:nvSpPr>
          <p:cNvPr id="7" name="正方形/長方形 6"/>
          <p:cNvSpPr/>
          <p:nvPr/>
        </p:nvSpPr>
        <p:spPr>
          <a:xfrm>
            <a:off x="107504" y="2465936"/>
            <a:ext cx="8979057" cy="1446550"/>
          </a:xfrm>
          <a:prstGeom prst="rect">
            <a:avLst/>
          </a:prstGeom>
        </p:spPr>
        <p:txBody>
          <a:bodyPr wrap="square">
            <a:spAutoFit/>
          </a:bodyPr>
          <a:lstStyle/>
          <a:p>
            <a:pPr algn="ctr" hangingPunct="0"/>
            <a:r>
              <a:rPr lang="en-GB" altLang="ja-JP" sz="4400" b="1" dirty="0" smtClean="0"/>
              <a:t>Title:</a:t>
            </a:r>
            <a:r>
              <a:rPr lang="en-GB" altLang="ja-JP" sz="4400" b="1" dirty="0"/>
              <a:t> </a:t>
            </a:r>
            <a:r>
              <a:rPr lang="en-US" altLang="ja-JP" sz="4400" b="1" dirty="0" smtClean="0"/>
              <a:t>Proposals on Class A2 framework</a:t>
            </a:r>
            <a:endParaRPr lang="ja-JP" altLang="ja-JP" sz="4400" dirty="0" smtClean="0"/>
          </a:p>
        </p:txBody>
      </p:sp>
      <p:sp>
        <p:nvSpPr>
          <p:cNvPr id="8" name="正方形/長方形 7"/>
          <p:cNvSpPr/>
          <p:nvPr/>
        </p:nvSpPr>
        <p:spPr>
          <a:xfrm>
            <a:off x="6732240" y="548680"/>
            <a:ext cx="2015295" cy="461665"/>
          </a:xfrm>
          <a:prstGeom prst="rect">
            <a:avLst/>
          </a:prstGeom>
        </p:spPr>
        <p:txBody>
          <a:bodyPr wrap="none">
            <a:spAutoFit/>
          </a:bodyPr>
          <a:lstStyle/>
          <a:p>
            <a:r>
              <a:rPr lang="en-GB" altLang="ja-JP" sz="2400" b="1" dirty="0" smtClean="0"/>
              <a:t>R4-73AH-0031</a:t>
            </a:r>
            <a:endParaRPr lang="ja-JP" altLang="en-US" sz="2400" dirty="0"/>
          </a:p>
        </p:txBody>
      </p:sp>
    </p:spTree>
    <p:extLst>
      <p:ext uri="{BB962C8B-B14F-4D97-AF65-F5344CB8AC3E}">
        <p14:creationId xmlns:p14="http://schemas.microsoft.com/office/powerpoint/2010/main" val="1981480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Summary</a:t>
            </a:r>
            <a:endParaRPr kumimoji="1" lang="ja-JP" altLang="en-US" dirty="0"/>
          </a:p>
        </p:txBody>
      </p:sp>
      <p:sp>
        <p:nvSpPr>
          <p:cNvPr id="3" name="コンテンツ プレースホルダー 2"/>
          <p:cNvSpPr>
            <a:spLocks noGrp="1"/>
          </p:cNvSpPr>
          <p:nvPr>
            <p:ph idx="1"/>
          </p:nvPr>
        </p:nvSpPr>
        <p:spPr>
          <a:xfrm>
            <a:off x="457200" y="1600200"/>
            <a:ext cx="8229600" cy="4709120"/>
          </a:xfrm>
        </p:spPr>
        <p:txBody>
          <a:bodyPr>
            <a:normAutofit lnSpcReduction="10000"/>
          </a:bodyPr>
          <a:lstStyle/>
          <a:p>
            <a:r>
              <a:rPr kumimoji="1" lang="en-US" altLang="ja-JP" dirty="0" smtClean="0"/>
              <a:t>KDDI would like to propose framework for Class A2 combination in this contribution.</a:t>
            </a:r>
          </a:p>
          <a:p>
            <a:endParaRPr kumimoji="1" lang="en-US" altLang="ja-JP" dirty="0" smtClean="0"/>
          </a:p>
          <a:p>
            <a:r>
              <a:rPr lang="en-US" altLang="ja-JP" dirty="0" smtClean="0"/>
              <a:t>One of our key proposals here is that:</a:t>
            </a:r>
          </a:p>
          <a:p>
            <a:pPr lvl="1"/>
            <a:r>
              <a:rPr kumimoji="1" lang="en-US" altLang="ja-JP" dirty="0" smtClean="0"/>
              <a:t>Discussion whether to include HTF* or not </a:t>
            </a:r>
            <a:r>
              <a:rPr kumimoji="1" lang="en-US" altLang="ja-JP" b="1" u="sng" dirty="0" smtClean="0">
                <a:solidFill>
                  <a:srgbClr val="FF0000"/>
                </a:solidFill>
              </a:rPr>
              <a:t>should be concluded within 6 months</a:t>
            </a:r>
            <a:r>
              <a:rPr kumimoji="1" lang="en-US" altLang="ja-JP" dirty="0" smtClean="0"/>
              <a:t>. </a:t>
            </a:r>
            <a:r>
              <a:rPr kumimoji="1" lang="en-US" altLang="ja-JP" sz="2000" dirty="0" smtClean="0"/>
              <a:t>(* Harmonic Trap Filter)</a:t>
            </a:r>
            <a:endParaRPr kumimoji="1" lang="en-US" altLang="ja-JP" dirty="0" smtClean="0"/>
          </a:p>
          <a:p>
            <a:endParaRPr lang="en-US" altLang="ja-JP" dirty="0" smtClean="0"/>
          </a:p>
          <a:p>
            <a:r>
              <a:rPr lang="en-US" altLang="ja-JP" dirty="0" smtClean="0"/>
              <a:t>Motivation why we propose above will be explained later.</a:t>
            </a:r>
            <a:endParaRPr kumimoji="1" lang="ja-JP" altLang="en-US" dirty="0"/>
          </a:p>
        </p:txBody>
      </p:sp>
      <p:sp>
        <p:nvSpPr>
          <p:cNvPr id="4" name="正方形/長方形 3"/>
          <p:cNvSpPr/>
          <p:nvPr/>
        </p:nvSpPr>
        <p:spPr>
          <a:xfrm>
            <a:off x="467544" y="2852936"/>
            <a:ext cx="8208912" cy="1944216"/>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6732240" y="548680"/>
            <a:ext cx="2015295" cy="461665"/>
          </a:xfrm>
          <a:prstGeom prst="rect">
            <a:avLst/>
          </a:prstGeom>
        </p:spPr>
        <p:txBody>
          <a:bodyPr wrap="none">
            <a:spAutoFit/>
          </a:bodyPr>
          <a:lstStyle/>
          <a:p>
            <a:r>
              <a:rPr lang="en-GB" altLang="ja-JP" sz="2400" b="1" dirty="0" smtClean="0"/>
              <a:t>R4-73AH-0031</a:t>
            </a:r>
            <a:endParaRPr lang="ja-JP" altLang="en-US" sz="2400" dirty="0"/>
          </a:p>
        </p:txBody>
      </p:sp>
    </p:spTree>
    <p:extLst>
      <p:ext uri="{BB962C8B-B14F-4D97-AF65-F5344CB8AC3E}">
        <p14:creationId xmlns:p14="http://schemas.microsoft.com/office/powerpoint/2010/main" val="1321521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Background</a:t>
            </a:r>
            <a:endParaRPr kumimoji="1" lang="ja-JP" altLang="en-US" dirty="0"/>
          </a:p>
        </p:txBody>
      </p:sp>
      <p:sp>
        <p:nvSpPr>
          <p:cNvPr id="3" name="コンテンツ プレースホルダー 2"/>
          <p:cNvSpPr>
            <a:spLocks noGrp="1"/>
          </p:cNvSpPr>
          <p:nvPr>
            <p:ph idx="1"/>
          </p:nvPr>
        </p:nvSpPr>
        <p:spPr/>
        <p:txBody>
          <a:bodyPr>
            <a:normAutofit lnSpcReduction="10000"/>
          </a:bodyPr>
          <a:lstStyle/>
          <a:p>
            <a:r>
              <a:rPr kumimoji="1" lang="en-US" altLang="ja-JP" dirty="0" smtClean="0"/>
              <a:t>Framework for following classes have been developed so far;</a:t>
            </a:r>
          </a:p>
          <a:p>
            <a:pPr lvl="1"/>
            <a:r>
              <a:rPr kumimoji="1" lang="en-US" altLang="ja-JP" dirty="0" smtClean="0"/>
              <a:t>Class A1: </a:t>
            </a:r>
            <a:r>
              <a:rPr kumimoji="1" lang="en-US" altLang="ja-JP" dirty="0" smtClean="0">
                <a:latin typeface="Symbol" panose="05050102010706020507" pitchFamily="18" charset="2"/>
              </a:rPr>
              <a:t>D</a:t>
            </a:r>
            <a:r>
              <a:rPr kumimoji="1" lang="en-US" altLang="ja-JP" dirty="0" smtClean="0"/>
              <a:t>T</a:t>
            </a:r>
            <a:r>
              <a:rPr kumimoji="1" lang="en-US" altLang="ja-JP" baseline="-25000" dirty="0" smtClean="0"/>
              <a:t>IB</a:t>
            </a:r>
            <a:r>
              <a:rPr kumimoji="1" lang="en-US" altLang="ja-JP" dirty="0" smtClean="0"/>
              <a:t>/</a:t>
            </a:r>
            <a:r>
              <a:rPr kumimoji="1" lang="en-US" altLang="ja-JP" dirty="0" smtClean="0">
                <a:latin typeface="Symbol" panose="05050102010706020507" pitchFamily="18" charset="2"/>
              </a:rPr>
              <a:t>D</a:t>
            </a:r>
            <a:r>
              <a:rPr kumimoji="1" lang="en-US" altLang="ja-JP" dirty="0" smtClean="0"/>
              <a:t>R</a:t>
            </a:r>
            <a:r>
              <a:rPr lang="en-US" altLang="ja-JP" baseline="-25000" dirty="0"/>
              <a:t>IB</a:t>
            </a:r>
            <a:r>
              <a:rPr kumimoji="1" lang="en-US" altLang="ja-JP" dirty="0" smtClean="0"/>
              <a:t> = 0.3/0 dB, respectively.</a:t>
            </a:r>
          </a:p>
          <a:p>
            <a:pPr lvl="1"/>
            <a:r>
              <a:rPr lang="en-US" altLang="ja-JP" dirty="0" smtClean="0"/>
              <a:t>Class A2: </a:t>
            </a:r>
            <a:r>
              <a:rPr lang="en-US" altLang="ja-JP" b="1" u="sng" dirty="0" smtClean="0">
                <a:solidFill>
                  <a:srgbClr val="FF0000"/>
                </a:solidFill>
              </a:rPr>
              <a:t>NONE</a:t>
            </a:r>
            <a:r>
              <a:rPr kumimoji="1" lang="en-US" altLang="ja-JP" dirty="0" smtClean="0"/>
              <a:t>.</a:t>
            </a:r>
          </a:p>
          <a:p>
            <a:pPr lvl="1"/>
            <a:r>
              <a:rPr kumimoji="1" lang="en-US" altLang="ja-JP" dirty="0" smtClean="0"/>
              <a:t>Class A3:</a:t>
            </a:r>
            <a:r>
              <a:rPr lang="en-US" altLang="ja-JP" dirty="0">
                <a:latin typeface="Symbol" panose="05050102010706020507" pitchFamily="18" charset="2"/>
              </a:rPr>
              <a:t> D</a:t>
            </a:r>
            <a:r>
              <a:rPr lang="en-US" altLang="ja-JP" dirty="0"/>
              <a:t>T</a:t>
            </a:r>
            <a:r>
              <a:rPr lang="en-US" altLang="ja-JP" baseline="-25000" dirty="0"/>
              <a:t>IB</a:t>
            </a:r>
            <a:r>
              <a:rPr lang="en-US" altLang="ja-JP" dirty="0"/>
              <a:t>/</a:t>
            </a:r>
            <a:r>
              <a:rPr lang="en-US" altLang="ja-JP" dirty="0">
                <a:latin typeface="Symbol" panose="05050102010706020507" pitchFamily="18" charset="2"/>
              </a:rPr>
              <a:t>D</a:t>
            </a:r>
            <a:r>
              <a:rPr lang="en-US" altLang="ja-JP" dirty="0"/>
              <a:t>R</a:t>
            </a:r>
            <a:r>
              <a:rPr lang="en-US" altLang="ja-JP" baseline="-25000" dirty="0" smtClean="0"/>
              <a:t>IB</a:t>
            </a:r>
            <a:r>
              <a:rPr lang="en-US" altLang="ja-JP" dirty="0"/>
              <a:t> = </a:t>
            </a:r>
            <a:r>
              <a:rPr lang="en-US" altLang="ja-JP" dirty="0" smtClean="0"/>
              <a:t>0.5/0 </a:t>
            </a:r>
            <a:r>
              <a:rPr lang="en-US" altLang="ja-JP" dirty="0"/>
              <a:t>dB, respectively</a:t>
            </a:r>
            <a:endParaRPr kumimoji="1" lang="en-US" altLang="ja-JP" dirty="0" smtClean="0"/>
          </a:p>
          <a:p>
            <a:pPr lvl="1"/>
            <a:r>
              <a:rPr lang="en-US" altLang="ja-JP" dirty="0" smtClean="0"/>
              <a:t>Class A4: NONE.</a:t>
            </a:r>
          </a:p>
          <a:p>
            <a:pPr lvl="1"/>
            <a:r>
              <a:rPr kumimoji="1" lang="en-US" altLang="ja-JP" dirty="0" smtClean="0"/>
              <a:t>Class A5:</a:t>
            </a:r>
            <a:r>
              <a:rPr lang="en-US" altLang="ja-JP" dirty="0">
                <a:latin typeface="Symbol" panose="05050102010706020507" pitchFamily="18" charset="2"/>
              </a:rPr>
              <a:t> D</a:t>
            </a:r>
            <a:r>
              <a:rPr lang="en-US" altLang="ja-JP" dirty="0"/>
              <a:t>T</a:t>
            </a:r>
            <a:r>
              <a:rPr lang="en-US" altLang="ja-JP" baseline="-25000" dirty="0"/>
              <a:t>IB</a:t>
            </a:r>
            <a:r>
              <a:rPr lang="en-US" altLang="ja-JP" dirty="0"/>
              <a:t>/</a:t>
            </a:r>
            <a:r>
              <a:rPr lang="en-US" altLang="ja-JP" dirty="0">
                <a:latin typeface="Symbol" panose="05050102010706020507" pitchFamily="18" charset="2"/>
              </a:rPr>
              <a:t>D</a:t>
            </a:r>
            <a:r>
              <a:rPr lang="en-US" altLang="ja-JP" dirty="0"/>
              <a:t>R</a:t>
            </a:r>
            <a:r>
              <a:rPr lang="en-US" altLang="ja-JP" baseline="-25000" dirty="0" smtClean="0"/>
              <a:t>IB</a:t>
            </a:r>
            <a:r>
              <a:rPr lang="en-US" altLang="ja-JP" dirty="0"/>
              <a:t> = </a:t>
            </a:r>
            <a:r>
              <a:rPr lang="en-US" altLang="ja-JP" dirty="0" smtClean="0"/>
              <a:t>0.3 (0.5)/0 </a:t>
            </a:r>
            <a:r>
              <a:rPr lang="en-US" altLang="ja-JP" dirty="0"/>
              <a:t>dB, </a:t>
            </a:r>
            <a:r>
              <a:rPr lang="en-US" altLang="ja-JP" dirty="0" smtClean="0"/>
              <a:t>respectively.</a:t>
            </a:r>
            <a:endParaRPr kumimoji="1" lang="en-US" altLang="ja-JP" dirty="0" smtClean="0"/>
          </a:p>
          <a:p>
            <a:r>
              <a:rPr kumimoji="1" lang="en-US" altLang="ja-JP" dirty="0" smtClean="0"/>
              <a:t>Lack of framework for Class A2 leads one of reasons for huge RAN4 workload. </a:t>
            </a:r>
            <a:endParaRPr kumimoji="1" lang="ja-JP" altLang="en-US" dirty="0"/>
          </a:p>
        </p:txBody>
      </p:sp>
      <p:sp>
        <p:nvSpPr>
          <p:cNvPr id="4" name="正方形/長方形 3"/>
          <p:cNvSpPr/>
          <p:nvPr/>
        </p:nvSpPr>
        <p:spPr>
          <a:xfrm>
            <a:off x="6732240" y="548680"/>
            <a:ext cx="2015295" cy="461665"/>
          </a:xfrm>
          <a:prstGeom prst="rect">
            <a:avLst/>
          </a:prstGeom>
        </p:spPr>
        <p:txBody>
          <a:bodyPr wrap="none">
            <a:spAutoFit/>
          </a:bodyPr>
          <a:lstStyle/>
          <a:p>
            <a:r>
              <a:rPr lang="en-GB" altLang="ja-JP" sz="2400" b="1" dirty="0" smtClean="0"/>
              <a:t>R4-73AH-0031</a:t>
            </a:r>
            <a:endParaRPr lang="ja-JP" altLang="en-US" sz="2400" dirty="0"/>
          </a:p>
        </p:txBody>
      </p:sp>
    </p:spTree>
    <p:extLst>
      <p:ext uri="{BB962C8B-B14F-4D97-AF65-F5344CB8AC3E}">
        <p14:creationId xmlns:p14="http://schemas.microsoft.com/office/powerpoint/2010/main" val="732403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Review of CA_1A-28A work</a:t>
            </a:r>
            <a:endParaRPr kumimoji="1" lang="ja-JP" altLang="en-US" dirty="0"/>
          </a:p>
        </p:txBody>
      </p:sp>
      <p:sp>
        <p:nvSpPr>
          <p:cNvPr id="3" name="コンテンツ プレースホルダー 2"/>
          <p:cNvSpPr>
            <a:spLocks noGrp="1"/>
          </p:cNvSpPr>
          <p:nvPr>
            <p:ph idx="1"/>
          </p:nvPr>
        </p:nvSpPr>
        <p:spPr>
          <a:xfrm>
            <a:off x="323528" y="1600200"/>
            <a:ext cx="8496944" cy="4525963"/>
          </a:xfrm>
        </p:spPr>
        <p:txBody>
          <a:bodyPr/>
          <a:lstStyle/>
          <a:p>
            <a:r>
              <a:rPr kumimoji="1" lang="en-US" altLang="ja-JP" dirty="0" smtClean="0"/>
              <a:t>One of typical Class A2 combinations is CA_1A-28A.</a:t>
            </a:r>
          </a:p>
          <a:p>
            <a:r>
              <a:rPr lang="en-US" altLang="ja-JP" dirty="0" smtClean="0"/>
              <a:t>When we take a look back of this WI, one can understand that RAN4 had done HTF discussion for </a:t>
            </a:r>
            <a:r>
              <a:rPr lang="en-US" altLang="ja-JP" b="1" u="sng" dirty="0" smtClean="0">
                <a:solidFill>
                  <a:srgbClr val="FF0000"/>
                </a:solidFill>
              </a:rPr>
              <a:t>one year</a:t>
            </a:r>
            <a:r>
              <a:rPr lang="en-US" altLang="ja-JP" dirty="0" smtClean="0"/>
              <a:t> (= </a:t>
            </a:r>
            <a:r>
              <a:rPr lang="en-US" altLang="ja-JP" b="1" u="sng" dirty="0" smtClean="0">
                <a:solidFill>
                  <a:srgbClr val="FF0000"/>
                </a:solidFill>
              </a:rPr>
              <a:t>six RAN4 meetings</a:t>
            </a:r>
            <a:r>
              <a:rPr lang="en-US" altLang="ja-JP" dirty="0" smtClean="0"/>
              <a:t>)!</a:t>
            </a:r>
            <a:endParaRPr kumimoji="1" lang="ja-JP" altLang="en-US" dirty="0"/>
          </a:p>
        </p:txBody>
      </p:sp>
      <p:graphicFrame>
        <p:nvGraphicFramePr>
          <p:cNvPr id="4" name="表 3"/>
          <p:cNvGraphicFramePr>
            <a:graphicFrameLocks noGrp="1"/>
          </p:cNvGraphicFramePr>
          <p:nvPr>
            <p:extLst>
              <p:ext uri="{D42A27DB-BD31-4B8C-83A1-F6EECF244321}">
                <p14:modId xmlns:p14="http://schemas.microsoft.com/office/powerpoint/2010/main" val="356622804"/>
              </p:ext>
            </p:extLst>
          </p:nvPr>
        </p:nvGraphicFramePr>
        <p:xfrm>
          <a:off x="683568" y="4424412"/>
          <a:ext cx="7706352" cy="1859280"/>
        </p:xfrm>
        <a:graphic>
          <a:graphicData uri="http://schemas.openxmlformats.org/drawingml/2006/table">
            <a:tbl>
              <a:tblPr firstRow="1" bandRow="1"/>
              <a:tblGrid>
                <a:gridCol w="1666656"/>
                <a:gridCol w="1006616"/>
                <a:gridCol w="1006616"/>
                <a:gridCol w="1006616"/>
                <a:gridCol w="1006616"/>
                <a:gridCol w="1006616"/>
                <a:gridCol w="1006616"/>
              </a:tblGrid>
              <a:tr h="240839">
                <a:tc>
                  <a:txBody>
                    <a:bodyPr/>
                    <a:lstStyle>
                      <a:lvl1pPr marL="0" algn="l" defTabSz="914400" rtl="0" eaLnBrk="1" latinLnBrk="0" hangingPunct="1">
                        <a:defRPr kumimoji="1" sz="1800" b="1" kern="1200">
                          <a:solidFill>
                            <a:schemeClr val="lt1"/>
                          </a:solidFill>
                          <a:latin typeface="Calibri"/>
                        </a:defRPr>
                      </a:lvl1pPr>
                      <a:lvl2pPr marL="457200" algn="l" defTabSz="914400" rtl="0" eaLnBrk="1" latinLnBrk="0" hangingPunct="1">
                        <a:defRPr kumimoji="1" sz="1800" b="1" kern="1200">
                          <a:solidFill>
                            <a:schemeClr val="lt1"/>
                          </a:solidFill>
                          <a:latin typeface="Calibri"/>
                        </a:defRPr>
                      </a:lvl2pPr>
                      <a:lvl3pPr marL="914400" algn="l" defTabSz="914400" rtl="0" eaLnBrk="1" latinLnBrk="0" hangingPunct="1">
                        <a:defRPr kumimoji="1" sz="1800" b="1" kern="1200">
                          <a:solidFill>
                            <a:schemeClr val="lt1"/>
                          </a:solidFill>
                          <a:latin typeface="Calibri"/>
                        </a:defRPr>
                      </a:lvl3pPr>
                      <a:lvl4pPr marL="1371600" algn="l" defTabSz="914400" rtl="0" eaLnBrk="1" latinLnBrk="0" hangingPunct="1">
                        <a:defRPr kumimoji="1" sz="1800" b="1" kern="1200">
                          <a:solidFill>
                            <a:schemeClr val="lt1"/>
                          </a:solidFill>
                          <a:latin typeface="Calibri"/>
                        </a:defRPr>
                      </a:lvl4pPr>
                      <a:lvl5pPr marL="1828800" algn="l" defTabSz="914400" rtl="0" eaLnBrk="1" latinLnBrk="0" hangingPunct="1">
                        <a:defRPr kumimoji="1" sz="1800" b="1" kern="1200">
                          <a:solidFill>
                            <a:schemeClr val="lt1"/>
                          </a:solidFill>
                          <a:latin typeface="Calibri"/>
                        </a:defRPr>
                      </a:lvl5pPr>
                      <a:lvl6pPr marL="2286000" algn="l" defTabSz="914400" rtl="0" eaLnBrk="1" latinLnBrk="0" hangingPunct="1">
                        <a:defRPr kumimoji="1" sz="1800" b="1" kern="1200">
                          <a:solidFill>
                            <a:schemeClr val="lt1"/>
                          </a:solidFill>
                          <a:latin typeface="Calibri"/>
                        </a:defRPr>
                      </a:lvl6pPr>
                      <a:lvl7pPr marL="2743200" algn="l" defTabSz="914400" rtl="0" eaLnBrk="1" latinLnBrk="0" hangingPunct="1">
                        <a:defRPr kumimoji="1" sz="1800" b="1" kern="1200">
                          <a:solidFill>
                            <a:schemeClr val="lt1"/>
                          </a:solidFill>
                          <a:latin typeface="Calibri"/>
                        </a:defRPr>
                      </a:lvl7pPr>
                      <a:lvl8pPr marL="3200400" algn="l" defTabSz="914400" rtl="0" eaLnBrk="1" latinLnBrk="0" hangingPunct="1">
                        <a:defRPr kumimoji="1" sz="1800" b="1" kern="1200">
                          <a:solidFill>
                            <a:schemeClr val="lt1"/>
                          </a:solidFill>
                          <a:latin typeface="Calibri"/>
                        </a:defRPr>
                      </a:lvl8pPr>
                      <a:lvl9pPr marL="3657600" algn="l" defTabSz="914400" rtl="0" eaLnBrk="1" latinLnBrk="0" hangingPunct="1">
                        <a:defRPr kumimoji="1" sz="1800" b="1" kern="1200">
                          <a:solidFill>
                            <a:schemeClr val="lt1"/>
                          </a:solidFill>
                          <a:latin typeface="Calibri"/>
                        </a:defRPr>
                      </a:lvl9pPr>
                    </a:lstStyle>
                    <a:p>
                      <a:pPr algn="ctr"/>
                      <a:r>
                        <a:rPr kumimoji="1" lang="en-US" altLang="ja-JP" sz="1600" b="0" dirty="0" smtClean="0"/>
                        <a:t>Calendar</a:t>
                      </a:r>
                      <a:r>
                        <a:rPr kumimoji="1" lang="en-US" altLang="ja-JP" sz="1600" b="0" baseline="0" dirty="0" smtClean="0"/>
                        <a:t> Year</a:t>
                      </a:r>
                      <a:endParaRPr kumimoji="1" lang="ja-JP" altLang="en-US" sz="1600" b="0" dirty="0"/>
                    </a:p>
                  </a:txBody>
                  <a:tcPr marL="72000" marR="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kumimoji="1" sz="1800" b="1" kern="1200">
                          <a:solidFill>
                            <a:schemeClr val="lt1"/>
                          </a:solidFill>
                          <a:latin typeface="Calibri"/>
                        </a:defRPr>
                      </a:lvl1pPr>
                      <a:lvl2pPr marL="457200" algn="l" defTabSz="914400" rtl="0" eaLnBrk="1" latinLnBrk="0" hangingPunct="1">
                        <a:defRPr kumimoji="1" sz="1800" b="1" kern="1200">
                          <a:solidFill>
                            <a:schemeClr val="lt1"/>
                          </a:solidFill>
                          <a:latin typeface="Calibri"/>
                        </a:defRPr>
                      </a:lvl2pPr>
                      <a:lvl3pPr marL="914400" algn="l" defTabSz="914400" rtl="0" eaLnBrk="1" latinLnBrk="0" hangingPunct="1">
                        <a:defRPr kumimoji="1" sz="1800" b="1" kern="1200">
                          <a:solidFill>
                            <a:schemeClr val="lt1"/>
                          </a:solidFill>
                          <a:latin typeface="Calibri"/>
                        </a:defRPr>
                      </a:lvl3pPr>
                      <a:lvl4pPr marL="1371600" algn="l" defTabSz="914400" rtl="0" eaLnBrk="1" latinLnBrk="0" hangingPunct="1">
                        <a:defRPr kumimoji="1" sz="1800" b="1" kern="1200">
                          <a:solidFill>
                            <a:schemeClr val="lt1"/>
                          </a:solidFill>
                          <a:latin typeface="Calibri"/>
                        </a:defRPr>
                      </a:lvl4pPr>
                      <a:lvl5pPr marL="1828800" algn="l" defTabSz="914400" rtl="0" eaLnBrk="1" latinLnBrk="0" hangingPunct="1">
                        <a:defRPr kumimoji="1" sz="1800" b="1" kern="1200">
                          <a:solidFill>
                            <a:schemeClr val="lt1"/>
                          </a:solidFill>
                          <a:latin typeface="Calibri"/>
                        </a:defRPr>
                      </a:lvl5pPr>
                      <a:lvl6pPr marL="2286000" algn="l" defTabSz="914400" rtl="0" eaLnBrk="1" latinLnBrk="0" hangingPunct="1">
                        <a:defRPr kumimoji="1" sz="1800" b="1" kern="1200">
                          <a:solidFill>
                            <a:schemeClr val="lt1"/>
                          </a:solidFill>
                          <a:latin typeface="Calibri"/>
                        </a:defRPr>
                      </a:lvl6pPr>
                      <a:lvl7pPr marL="2743200" algn="l" defTabSz="914400" rtl="0" eaLnBrk="1" latinLnBrk="0" hangingPunct="1">
                        <a:defRPr kumimoji="1" sz="1800" b="1" kern="1200">
                          <a:solidFill>
                            <a:schemeClr val="lt1"/>
                          </a:solidFill>
                          <a:latin typeface="Calibri"/>
                        </a:defRPr>
                      </a:lvl7pPr>
                      <a:lvl8pPr marL="3200400" algn="l" defTabSz="914400" rtl="0" eaLnBrk="1" latinLnBrk="0" hangingPunct="1">
                        <a:defRPr kumimoji="1" sz="1800" b="1" kern="1200">
                          <a:solidFill>
                            <a:schemeClr val="lt1"/>
                          </a:solidFill>
                          <a:latin typeface="Calibri"/>
                        </a:defRPr>
                      </a:lvl8pPr>
                      <a:lvl9pPr marL="3657600" algn="l" defTabSz="914400" rtl="0" eaLnBrk="1" latinLnBrk="0" hangingPunct="1">
                        <a:defRPr kumimoji="1" sz="1800" b="1" kern="1200">
                          <a:solidFill>
                            <a:schemeClr val="lt1"/>
                          </a:solidFill>
                          <a:latin typeface="Calibri"/>
                        </a:defRPr>
                      </a:lvl9pPr>
                    </a:lstStyle>
                    <a:p>
                      <a:pPr algn="ctr"/>
                      <a:r>
                        <a:rPr kumimoji="1" lang="en-US" altLang="ja-JP" sz="1600" b="1" dirty="0" smtClean="0">
                          <a:solidFill>
                            <a:schemeClr val="bg1"/>
                          </a:solidFill>
                        </a:rPr>
                        <a:t>2013 4Q</a:t>
                      </a:r>
                      <a:endParaRPr kumimoji="1" lang="ja-JP" altLang="en-US" sz="1600" b="1" dirty="0">
                        <a:solidFill>
                          <a:schemeClr val="bg1"/>
                        </a:solidFill>
                      </a:endParaRPr>
                    </a:p>
                  </a:txBody>
                  <a:tcPr marL="72000" marR="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kumimoji="1" sz="1800" b="1" kern="1200">
                          <a:solidFill>
                            <a:schemeClr val="lt1"/>
                          </a:solidFill>
                          <a:latin typeface="Calibri"/>
                        </a:defRPr>
                      </a:lvl1pPr>
                      <a:lvl2pPr marL="457200" algn="l" defTabSz="914400" rtl="0" eaLnBrk="1" latinLnBrk="0" hangingPunct="1">
                        <a:defRPr kumimoji="1" sz="1800" b="1" kern="1200">
                          <a:solidFill>
                            <a:schemeClr val="lt1"/>
                          </a:solidFill>
                          <a:latin typeface="Calibri"/>
                        </a:defRPr>
                      </a:lvl2pPr>
                      <a:lvl3pPr marL="914400" algn="l" defTabSz="914400" rtl="0" eaLnBrk="1" latinLnBrk="0" hangingPunct="1">
                        <a:defRPr kumimoji="1" sz="1800" b="1" kern="1200">
                          <a:solidFill>
                            <a:schemeClr val="lt1"/>
                          </a:solidFill>
                          <a:latin typeface="Calibri"/>
                        </a:defRPr>
                      </a:lvl3pPr>
                      <a:lvl4pPr marL="1371600" algn="l" defTabSz="914400" rtl="0" eaLnBrk="1" latinLnBrk="0" hangingPunct="1">
                        <a:defRPr kumimoji="1" sz="1800" b="1" kern="1200">
                          <a:solidFill>
                            <a:schemeClr val="lt1"/>
                          </a:solidFill>
                          <a:latin typeface="Calibri"/>
                        </a:defRPr>
                      </a:lvl4pPr>
                      <a:lvl5pPr marL="1828800" algn="l" defTabSz="914400" rtl="0" eaLnBrk="1" latinLnBrk="0" hangingPunct="1">
                        <a:defRPr kumimoji="1" sz="1800" b="1" kern="1200">
                          <a:solidFill>
                            <a:schemeClr val="lt1"/>
                          </a:solidFill>
                          <a:latin typeface="Calibri"/>
                        </a:defRPr>
                      </a:lvl5pPr>
                      <a:lvl6pPr marL="2286000" algn="l" defTabSz="914400" rtl="0" eaLnBrk="1" latinLnBrk="0" hangingPunct="1">
                        <a:defRPr kumimoji="1" sz="1800" b="1" kern="1200">
                          <a:solidFill>
                            <a:schemeClr val="lt1"/>
                          </a:solidFill>
                          <a:latin typeface="Calibri"/>
                        </a:defRPr>
                      </a:lvl6pPr>
                      <a:lvl7pPr marL="2743200" algn="l" defTabSz="914400" rtl="0" eaLnBrk="1" latinLnBrk="0" hangingPunct="1">
                        <a:defRPr kumimoji="1" sz="1800" b="1" kern="1200">
                          <a:solidFill>
                            <a:schemeClr val="lt1"/>
                          </a:solidFill>
                          <a:latin typeface="Calibri"/>
                        </a:defRPr>
                      </a:lvl7pPr>
                      <a:lvl8pPr marL="3200400" algn="l" defTabSz="914400" rtl="0" eaLnBrk="1" latinLnBrk="0" hangingPunct="1">
                        <a:defRPr kumimoji="1" sz="1800" b="1" kern="1200">
                          <a:solidFill>
                            <a:schemeClr val="lt1"/>
                          </a:solidFill>
                          <a:latin typeface="Calibri"/>
                        </a:defRPr>
                      </a:lvl8pPr>
                      <a:lvl9pPr marL="3657600" algn="l" defTabSz="914400" rtl="0" eaLnBrk="1" latinLnBrk="0" hangingPunct="1">
                        <a:defRPr kumimoji="1" sz="1800" b="1" kern="1200">
                          <a:solidFill>
                            <a:schemeClr val="lt1"/>
                          </a:solidFill>
                          <a:latin typeface="Calibri"/>
                        </a:defRPr>
                      </a:lvl9pPr>
                    </a:lstStyle>
                    <a:p>
                      <a:pPr algn="ctr"/>
                      <a:r>
                        <a:rPr kumimoji="1" lang="en-US" altLang="ja-JP" sz="1600" b="1" dirty="0" smtClean="0">
                          <a:solidFill>
                            <a:schemeClr val="bg1"/>
                          </a:solidFill>
                        </a:rPr>
                        <a:t>2014 1Q</a:t>
                      </a:r>
                      <a:endParaRPr kumimoji="1" lang="ja-JP" altLang="en-US" sz="1600" b="1" dirty="0">
                        <a:solidFill>
                          <a:schemeClr val="bg1"/>
                        </a:solidFill>
                      </a:endParaRPr>
                    </a:p>
                  </a:txBody>
                  <a:tcPr marL="72000" marR="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kumimoji="1" sz="1800" b="1" kern="1200">
                          <a:solidFill>
                            <a:schemeClr val="lt1"/>
                          </a:solidFill>
                          <a:latin typeface="Calibri"/>
                        </a:defRPr>
                      </a:lvl1pPr>
                      <a:lvl2pPr marL="457200" algn="l" defTabSz="914400" rtl="0" eaLnBrk="1" latinLnBrk="0" hangingPunct="1">
                        <a:defRPr kumimoji="1" sz="1800" b="1" kern="1200">
                          <a:solidFill>
                            <a:schemeClr val="lt1"/>
                          </a:solidFill>
                          <a:latin typeface="Calibri"/>
                        </a:defRPr>
                      </a:lvl2pPr>
                      <a:lvl3pPr marL="914400" algn="l" defTabSz="914400" rtl="0" eaLnBrk="1" latinLnBrk="0" hangingPunct="1">
                        <a:defRPr kumimoji="1" sz="1800" b="1" kern="1200">
                          <a:solidFill>
                            <a:schemeClr val="lt1"/>
                          </a:solidFill>
                          <a:latin typeface="Calibri"/>
                        </a:defRPr>
                      </a:lvl3pPr>
                      <a:lvl4pPr marL="1371600" algn="l" defTabSz="914400" rtl="0" eaLnBrk="1" latinLnBrk="0" hangingPunct="1">
                        <a:defRPr kumimoji="1" sz="1800" b="1" kern="1200">
                          <a:solidFill>
                            <a:schemeClr val="lt1"/>
                          </a:solidFill>
                          <a:latin typeface="Calibri"/>
                        </a:defRPr>
                      </a:lvl4pPr>
                      <a:lvl5pPr marL="1828800" algn="l" defTabSz="914400" rtl="0" eaLnBrk="1" latinLnBrk="0" hangingPunct="1">
                        <a:defRPr kumimoji="1" sz="1800" b="1" kern="1200">
                          <a:solidFill>
                            <a:schemeClr val="lt1"/>
                          </a:solidFill>
                          <a:latin typeface="Calibri"/>
                        </a:defRPr>
                      </a:lvl5pPr>
                      <a:lvl6pPr marL="2286000" algn="l" defTabSz="914400" rtl="0" eaLnBrk="1" latinLnBrk="0" hangingPunct="1">
                        <a:defRPr kumimoji="1" sz="1800" b="1" kern="1200">
                          <a:solidFill>
                            <a:schemeClr val="lt1"/>
                          </a:solidFill>
                          <a:latin typeface="Calibri"/>
                        </a:defRPr>
                      </a:lvl6pPr>
                      <a:lvl7pPr marL="2743200" algn="l" defTabSz="914400" rtl="0" eaLnBrk="1" latinLnBrk="0" hangingPunct="1">
                        <a:defRPr kumimoji="1" sz="1800" b="1" kern="1200">
                          <a:solidFill>
                            <a:schemeClr val="lt1"/>
                          </a:solidFill>
                          <a:latin typeface="Calibri"/>
                        </a:defRPr>
                      </a:lvl7pPr>
                      <a:lvl8pPr marL="3200400" algn="l" defTabSz="914400" rtl="0" eaLnBrk="1" latinLnBrk="0" hangingPunct="1">
                        <a:defRPr kumimoji="1" sz="1800" b="1" kern="1200">
                          <a:solidFill>
                            <a:schemeClr val="lt1"/>
                          </a:solidFill>
                          <a:latin typeface="Calibri"/>
                        </a:defRPr>
                      </a:lvl8pPr>
                      <a:lvl9pPr marL="3657600" algn="l" defTabSz="914400" rtl="0" eaLnBrk="1" latinLnBrk="0" hangingPunct="1">
                        <a:defRPr kumimoji="1" sz="1800" b="1" kern="1200">
                          <a:solidFill>
                            <a:schemeClr val="lt1"/>
                          </a:solidFill>
                          <a:latin typeface="Calibri"/>
                        </a:defRPr>
                      </a:lvl9pPr>
                    </a:lstStyle>
                    <a:p>
                      <a:pPr algn="ctr"/>
                      <a:r>
                        <a:rPr kumimoji="1" lang="en-US" altLang="ja-JP" sz="1600" b="1" dirty="0" smtClean="0">
                          <a:solidFill>
                            <a:schemeClr val="bg1"/>
                          </a:solidFill>
                        </a:rPr>
                        <a:t>2014</a:t>
                      </a:r>
                      <a:r>
                        <a:rPr kumimoji="1" lang="en-US" altLang="ja-JP" sz="1600" b="1" baseline="0" dirty="0" smtClean="0">
                          <a:solidFill>
                            <a:schemeClr val="bg1"/>
                          </a:solidFill>
                        </a:rPr>
                        <a:t> 2Q</a:t>
                      </a:r>
                      <a:endParaRPr kumimoji="1" lang="ja-JP" altLang="en-US" sz="1600" b="1" dirty="0">
                        <a:solidFill>
                          <a:schemeClr val="bg1"/>
                        </a:solidFill>
                      </a:endParaRPr>
                    </a:p>
                  </a:txBody>
                  <a:tcPr marL="72000" marR="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lvl1pPr marL="0" algn="l" defTabSz="914400" rtl="0" eaLnBrk="1" latinLnBrk="0" hangingPunct="1">
                        <a:defRPr kumimoji="1" sz="1800" b="1" kern="1200">
                          <a:solidFill>
                            <a:schemeClr val="lt1"/>
                          </a:solidFill>
                          <a:latin typeface="Calibri"/>
                        </a:defRPr>
                      </a:lvl1pPr>
                      <a:lvl2pPr marL="457200" algn="l" defTabSz="914400" rtl="0" eaLnBrk="1" latinLnBrk="0" hangingPunct="1">
                        <a:defRPr kumimoji="1" sz="1800" b="1" kern="1200">
                          <a:solidFill>
                            <a:schemeClr val="lt1"/>
                          </a:solidFill>
                          <a:latin typeface="Calibri"/>
                        </a:defRPr>
                      </a:lvl2pPr>
                      <a:lvl3pPr marL="914400" algn="l" defTabSz="914400" rtl="0" eaLnBrk="1" latinLnBrk="0" hangingPunct="1">
                        <a:defRPr kumimoji="1" sz="1800" b="1" kern="1200">
                          <a:solidFill>
                            <a:schemeClr val="lt1"/>
                          </a:solidFill>
                          <a:latin typeface="Calibri"/>
                        </a:defRPr>
                      </a:lvl3pPr>
                      <a:lvl4pPr marL="1371600" algn="l" defTabSz="914400" rtl="0" eaLnBrk="1" latinLnBrk="0" hangingPunct="1">
                        <a:defRPr kumimoji="1" sz="1800" b="1" kern="1200">
                          <a:solidFill>
                            <a:schemeClr val="lt1"/>
                          </a:solidFill>
                          <a:latin typeface="Calibri"/>
                        </a:defRPr>
                      </a:lvl4pPr>
                      <a:lvl5pPr marL="1828800" algn="l" defTabSz="914400" rtl="0" eaLnBrk="1" latinLnBrk="0" hangingPunct="1">
                        <a:defRPr kumimoji="1" sz="1800" b="1" kern="1200">
                          <a:solidFill>
                            <a:schemeClr val="lt1"/>
                          </a:solidFill>
                          <a:latin typeface="Calibri"/>
                        </a:defRPr>
                      </a:lvl5pPr>
                      <a:lvl6pPr marL="2286000" algn="l" defTabSz="914400" rtl="0" eaLnBrk="1" latinLnBrk="0" hangingPunct="1">
                        <a:defRPr kumimoji="1" sz="1800" b="1" kern="1200">
                          <a:solidFill>
                            <a:schemeClr val="lt1"/>
                          </a:solidFill>
                          <a:latin typeface="Calibri"/>
                        </a:defRPr>
                      </a:lvl6pPr>
                      <a:lvl7pPr marL="2743200" algn="l" defTabSz="914400" rtl="0" eaLnBrk="1" latinLnBrk="0" hangingPunct="1">
                        <a:defRPr kumimoji="1" sz="1800" b="1" kern="1200">
                          <a:solidFill>
                            <a:schemeClr val="lt1"/>
                          </a:solidFill>
                          <a:latin typeface="Calibri"/>
                        </a:defRPr>
                      </a:lvl7pPr>
                      <a:lvl8pPr marL="3200400" algn="l" defTabSz="914400" rtl="0" eaLnBrk="1" latinLnBrk="0" hangingPunct="1">
                        <a:defRPr kumimoji="1" sz="1800" b="1" kern="1200">
                          <a:solidFill>
                            <a:schemeClr val="lt1"/>
                          </a:solidFill>
                          <a:latin typeface="Calibri"/>
                        </a:defRPr>
                      </a:lvl8pPr>
                      <a:lvl9pPr marL="3657600" algn="l" defTabSz="914400" rtl="0" eaLnBrk="1" latinLnBrk="0" hangingPunct="1">
                        <a:defRPr kumimoji="1" sz="1800" b="1" kern="1200">
                          <a:solidFill>
                            <a:schemeClr val="lt1"/>
                          </a:solidFill>
                          <a:latin typeface="Calibri"/>
                        </a:defRPr>
                      </a:lvl9pPr>
                    </a:lstStyle>
                    <a:p>
                      <a:pPr algn="ctr"/>
                      <a:r>
                        <a:rPr kumimoji="1" lang="en-US" altLang="ja-JP" sz="1600" b="1" dirty="0" smtClean="0">
                          <a:solidFill>
                            <a:schemeClr val="bg1"/>
                          </a:solidFill>
                        </a:rPr>
                        <a:t>2014 3Q</a:t>
                      </a:r>
                      <a:endParaRPr kumimoji="1" lang="ja-JP" altLang="en-US" sz="1600" b="1" dirty="0">
                        <a:solidFill>
                          <a:schemeClr val="bg1"/>
                        </a:solidFill>
                      </a:endParaRPr>
                    </a:p>
                  </a:txBody>
                  <a:tcPr marL="72000" marR="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p>
                      <a:pPr algn="ctr"/>
                      <a:r>
                        <a:rPr kumimoji="1" lang="en-US" altLang="ja-JP" sz="1600" b="1" dirty="0" smtClean="0">
                          <a:solidFill>
                            <a:schemeClr val="bg1"/>
                          </a:solidFill>
                        </a:rPr>
                        <a:t>2014 4Q</a:t>
                      </a:r>
                      <a:endParaRPr kumimoji="1" lang="ja-JP" altLang="en-US" sz="1600" b="1" dirty="0">
                        <a:solidFill>
                          <a:schemeClr val="bg1"/>
                        </a:solidFill>
                      </a:endParaRPr>
                    </a:p>
                  </a:txBody>
                  <a:tcPr marL="72000" marR="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a:txBody>
                    <a:bodyPr/>
                    <a:lstStyle/>
                    <a:p>
                      <a:pPr algn="ctr"/>
                      <a:r>
                        <a:rPr kumimoji="1" lang="en-US" altLang="ja-JP" sz="1600" b="1" dirty="0" smtClean="0">
                          <a:solidFill>
                            <a:schemeClr val="bg1"/>
                          </a:solidFill>
                        </a:rPr>
                        <a:t>2015</a:t>
                      </a:r>
                      <a:r>
                        <a:rPr kumimoji="1" lang="ja-JP" altLang="en-US" sz="1600" b="1" dirty="0" smtClean="0">
                          <a:solidFill>
                            <a:schemeClr val="bg1"/>
                          </a:solidFill>
                        </a:rPr>
                        <a:t> </a:t>
                      </a:r>
                      <a:r>
                        <a:rPr kumimoji="1" lang="en-US" altLang="ja-JP" sz="1600" b="1" dirty="0" smtClean="0">
                          <a:solidFill>
                            <a:schemeClr val="bg1"/>
                          </a:solidFill>
                        </a:rPr>
                        <a:t>1Q</a:t>
                      </a:r>
                      <a:endParaRPr kumimoji="1" lang="ja-JP" altLang="en-US" sz="1600" b="1" dirty="0">
                        <a:solidFill>
                          <a:schemeClr val="bg1"/>
                        </a:solidFill>
                      </a:endParaRPr>
                    </a:p>
                  </a:txBody>
                  <a:tcPr marL="72000" marR="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r>
              <a:tr h="600936">
                <a:tc>
                  <a:txBody>
                    <a:bodyPr/>
                    <a:lstStyle>
                      <a:lvl1pPr marL="0" algn="l" defTabSz="914400" rtl="0" eaLnBrk="1" latinLnBrk="0" hangingPunct="1">
                        <a:defRPr kumimoji="1" sz="1800" kern="1200">
                          <a:solidFill>
                            <a:schemeClr val="dk1"/>
                          </a:solidFill>
                          <a:latin typeface="Calibri"/>
                        </a:defRPr>
                      </a:lvl1pPr>
                      <a:lvl2pPr marL="457200" algn="l" defTabSz="914400" rtl="0" eaLnBrk="1" latinLnBrk="0" hangingPunct="1">
                        <a:defRPr kumimoji="1" sz="1800" kern="1200">
                          <a:solidFill>
                            <a:schemeClr val="dk1"/>
                          </a:solidFill>
                          <a:latin typeface="Calibri"/>
                        </a:defRPr>
                      </a:lvl2pPr>
                      <a:lvl3pPr marL="914400" algn="l" defTabSz="914400" rtl="0" eaLnBrk="1" latinLnBrk="0" hangingPunct="1">
                        <a:defRPr kumimoji="1" sz="1800" kern="1200">
                          <a:solidFill>
                            <a:schemeClr val="dk1"/>
                          </a:solidFill>
                          <a:latin typeface="Calibri"/>
                        </a:defRPr>
                      </a:lvl3pPr>
                      <a:lvl4pPr marL="1371600" algn="l" defTabSz="914400" rtl="0" eaLnBrk="1" latinLnBrk="0" hangingPunct="1">
                        <a:defRPr kumimoji="1" sz="1800" kern="1200">
                          <a:solidFill>
                            <a:schemeClr val="dk1"/>
                          </a:solidFill>
                          <a:latin typeface="Calibri"/>
                        </a:defRPr>
                      </a:lvl4pPr>
                      <a:lvl5pPr marL="1828800" algn="l" defTabSz="914400" rtl="0" eaLnBrk="1" latinLnBrk="0" hangingPunct="1">
                        <a:defRPr kumimoji="1" sz="1800" kern="1200">
                          <a:solidFill>
                            <a:schemeClr val="dk1"/>
                          </a:solidFill>
                          <a:latin typeface="Calibri"/>
                        </a:defRPr>
                      </a:lvl5pPr>
                      <a:lvl6pPr marL="2286000" algn="l" defTabSz="914400" rtl="0" eaLnBrk="1" latinLnBrk="0" hangingPunct="1">
                        <a:defRPr kumimoji="1" sz="1800" kern="1200">
                          <a:solidFill>
                            <a:schemeClr val="dk1"/>
                          </a:solidFill>
                          <a:latin typeface="Calibri"/>
                        </a:defRPr>
                      </a:lvl6pPr>
                      <a:lvl7pPr marL="2743200" algn="l" defTabSz="914400" rtl="0" eaLnBrk="1" latinLnBrk="0" hangingPunct="1">
                        <a:defRPr kumimoji="1" sz="1800" kern="1200">
                          <a:solidFill>
                            <a:schemeClr val="dk1"/>
                          </a:solidFill>
                          <a:latin typeface="Calibri"/>
                        </a:defRPr>
                      </a:lvl7pPr>
                      <a:lvl8pPr marL="3200400" algn="l" defTabSz="914400" rtl="0" eaLnBrk="1" latinLnBrk="0" hangingPunct="1">
                        <a:defRPr kumimoji="1" sz="1800" kern="1200">
                          <a:solidFill>
                            <a:schemeClr val="dk1"/>
                          </a:solidFill>
                          <a:latin typeface="Calibri"/>
                        </a:defRPr>
                      </a:lvl8pPr>
                      <a:lvl9pPr marL="3657600" algn="l" defTabSz="914400" rtl="0" eaLnBrk="1" latinLnBrk="0" hangingPunct="1">
                        <a:defRPr kumimoji="1" sz="1800" kern="1200">
                          <a:solidFill>
                            <a:schemeClr val="dk1"/>
                          </a:solidFill>
                          <a:latin typeface="Calibri"/>
                        </a:defRPr>
                      </a:lvl9pPr>
                    </a:lstStyle>
                    <a:p>
                      <a:r>
                        <a:rPr kumimoji="1" lang="en-US" altLang="ja-JP" sz="2400" b="0" dirty="0" smtClean="0"/>
                        <a:t>CA_1A-28A</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kumimoji="1" sz="1800" kern="1200">
                          <a:solidFill>
                            <a:schemeClr val="dk1"/>
                          </a:solidFill>
                          <a:latin typeface="Calibri"/>
                        </a:defRPr>
                      </a:lvl1pPr>
                      <a:lvl2pPr marL="457200" algn="l" defTabSz="914400" rtl="0" eaLnBrk="1" latinLnBrk="0" hangingPunct="1">
                        <a:defRPr kumimoji="1" sz="1800" kern="1200">
                          <a:solidFill>
                            <a:schemeClr val="dk1"/>
                          </a:solidFill>
                          <a:latin typeface="Calibri"/>
                        </a:defRPr>
                      </a:lvl2pPr>
                      <a:lvl3pPr marL="914400" algn="l" defTabSz="914400" rtl="0" eaLnBrk="1" latinLnBrk="0" hangingPunct="1">
                        <a:defRPr kumimoji="1" sz="1800" kern="1200">
                          <a:solidFill>
                            <a:schemeClr val="dk1"/>
                          </a:solidFill>
                          <a:latin typeface="Calibri"/>
                        </a:defRPr>
                      </a:lvl3pPr>
                      <a:lvl4pPr marL="1371600" algn="l" defTabSz="914400" rtl="0" eaLnBrk="1" latinLnBrk="0" hangingPunct="1">
                        <a:defRPr kumimoji="1" sz="1800" kern="1200">
                          <a:solidFill>
                            <a:schemeClr val="dk1"/>
                          </a:solidFill>
                          <a:latin typeface="Calibri"/>
                        </a:defRPr>
                      </a:lvl4pPr>
                      <a:lvl5pPr marL="1828800" algn="l" defTabSz="914400" rtl="0" eaLnBrk="1" latinLnBrk="0" hangingPunct="1">
                        <a:defRPr kumimoji="1" sz="1800" kern="1200">
                          <a:solidFill>
                            <a:schemeClr val="dk1"/>
                          </a:solidFill>
                          <a:latin typeface="Calibri"/>
                        </a:defRPr>
                      </a:lvl5pPr>
                      <a:lvl6pPr marL="2286000" algn="l" defTabSz="914400" rtl="0" eaLnBrk="1" latinLnBrk="0" hangingPunct="1">
                        <a:defRPr kumimoji="1" sz="1800" kern="1200">
                          <a:solidFill>
                            <a:schemeClr val="dk1"/>
                          </a:solidFill>
                          <a:latin typeface="Calibri"/>
                        </a:defRPr>
                      </a:lvl6pPr>
                      <a:lvl7pPr marL="2743200" algn="l" defTabSz="914400" rtl="0" eaLnBrk="1" latinLnBrk="0" hangingPunct="1">
                        <a:defRPr kumimoji="1" sz="1800" kern="1200">
                          <a:solidFill>
                            <a:schemeClr val="dk1"/>
                          </a:solidFill>
                          <a:latin typeface="Calibri"/>
                        </a:defRPr>
                      </a:lvl7pPr>
                      <a:lvl8pPr marL="3200400" algn="l" defTabSz="914400" rtl="0" eaLnBrk="1" latinLnBrk="0" hangingPunct="1">
                        <a:defRPr kumimoji="1" sz="1800" kern="1200">
                          <a:solidFill>
                            <a:schemeClr val="dk1"/>
                          </a:solidFill>
                          <a:latin typeface="Calibri"/>
                        </a:defRPr>
                      </a:lvl8pPr>
                      <a:lvl9pPr marL="3657600" algn="l" defTabSz="914400" rtl="0" eaLnBrk="1" latinLnBrk="0" hangingPunct="1">
                        <a:defRPr kumimoji="1" sz="1800" kern="1200">
                          <a:solidFill>
                            <a:schemeClr val="dk1"/>
                          </a:solidFill>
                          <a:latin typeface="Calibri"/>
                        </a:defRPr>
                      </a:lvl9pPr>
                    </a:lstStyle>
                    <a:p>
                      <a:endParaRPr kumimoji="1" lang="en-US" altLang="ja-JP" sz="1600" b="0" dirty="0" smtClean="0"/>
                    </a:p>
                    <a:p>
                      <a:endParaRPr kumimoji="1" lang="en-US" altLang="ja-JP" sz="1600" b="0" dirty="0" smtClean="0"/>
                    </a:p>
                    <a:p>
                      <a:endParaRPr kumimoji="1" lang="ja-JP" alt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a:defRPr>
                      </a:lvl1pPr>
                      <a:lvl2pPr marL="457200" algn="l" defTabSz="914400" rtl="0" eaLnBrk="1" latinLnBrk="0" hangingPunct="1">
                        <a:defRPr kumimoji="1" sz="1800" kern="1200">
                          <a:solidFill>
                            <a:schemeClr val="dk1"/>
                          </a:solidFill>
                          <a:latin typeface="Calibri"/>
                        </a:defRPr>
                      </a:lvl2pPr>
                      <a:lvl3pPr marL="914400" algn="l" defTabSz="914400" rtl="0" eaLnBrk="1" latinLnBrk="0" hangingPunct="1">
                        <a:defRPr kumimoji="1" sz="1800" kern="1200">
                          <a:solidFill>
                            <a:schemeClr val="dk1"/>
                          </a:solidFill>
                          <a:latin typeface="Calibri"/>
                        </a:defRPr>
                      </a:lvl3pPr>
                      <a:lvl4pPr marL="1371600" algn="l" defTabSz="914400" rtl="0" eaLnBrk="1" latinLnBrk="0" hangingPunct="1">
                        <a:defRPr kumimoji="1" sz="1800" kern="1200">
                          <a:solidFill>
                            <a:schemeClr val="dk1"/>
                          </a:solidFill>
                          <a:latin typeface="Calibri"/>
                        </a:defRPr>
                      </a:lvl4pPr>
                      <a:lvl5pPr marL="1828800" algn="l" defTabSz="914400" rtl="0" eaLnBrk="1" latinLnBrk="0" hangingPunct="1">
                        <a:defRPr kumimoji="1" sz="1800" kern="1200">
                          <a:solidFill>
                            <a:schemeClr val="dk1"/>
                          </a:solidFill>
                          <a:latin typeface="Calibri"/>
                        </a:defRPr>
                      </a:lvl5pPr>
                      <a:lvl6pPr marL="2286000" algn="l" defTabSz="914400" rtl="0" eaLnBrk="1" latinLnBrk="0" hangingPunct="1">
                        <a:defRPr kumimoji="1" sz="1800" kern="1200">
                          <a:solidFill>
                            <a:schemeClr val="dk1"/>
                          </a:solidFill>
                          <a:latin typeface="Calibri"/>
                        </a:defRPr>
                      </a:lvl6pPr>
                      <a:lvl7pPr marL="2743200" algn="l" defTabSz="914400" rtl="0" eaLnBrk="1" latinLnBrk="0" hangingPunct="1">
                        <a:defRPr kumimoji="1" sz="1800" kern="1200">
                          <a:solidFill>
                            <a:schemeClr val="dk1"/>
                          </a:solidFill>
                          <a:latin typeface="Calibri"/>
                        </a:defRPr>
                      </a:lvl7pPr>
                      <a:lvl8pPr marL="3200400" algn="l" defTabSz="914400" rtl="0" eaLnBrk="1" latinLnBrk="0" hangingPunct="1">
                        <a:defRPr kumimoji="1" sz="1800" kern="1200">
                          <a:solidFill>
                            <a:schemeClr val="dk1"/>
                          </a:solidFill>
                          <a:latin typeface="Calibri"/>
                        </a:defRPr>
                      </a:lvl8pPr>
                      <a:lvl9pPr marL="3657600" algn="l" defTabSz="914400" rtl="0" eaLnBrk="1" latinLnBrk="0" hangingPunct="1">
                        <a:defRPr kumimoji="1" sz="1800" kern="1200">
                          <a:solidFill>
                            <a:schemeClr val="dk1"/>
                          </a:solidFill>
                          <a:latin typeface="Calibri"/>
                        </a:defRPr>
                      </a:lvl9pPr>
                    </a:lstStyle>
                    <a:p>
                      <a:endParaRPr kumimoji="1" lang="ja-JP" alt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a:defRPr>
                      </a:lvl1pPr>
                      <a:lvl2pPr marL="457200" algn="l" defTabSz="914400" rtl="0" eaLnBrk="1" latinLnBrk="0" hangingPunct="1">
                        <a:defRPr kumimoji="1" sz="1800" kern="1200">
                          <a:solidFill>
                            <a:schemeClr val="dk1"/>
                          </a:solidFill>
                          <a:latin typeface="Calibri"/>
                        </a:defRPr>
                      </a:lvl2pPr>
                      <a:lvl3pPr marL="914400" algn="l" defTabSz="914400" rtl="0" eaLnBrk="1" latinLnBrk="0" hangingPunct="1">
                        <a:defRPr kumimoji="1" sz="1800" kern="1200">
                          <a:solidFill>
                            <a:schemeClr val="dk1"/>
                          </a:solidFill>
                          <a:latin typeface="Calibri"/>
                        </a:defRPr>
                      </a:lvl3pPr>
                      <a:lvl4pPr marL="1371600" algn="l" defTabSz="914400" rtl="0" eaLnBrk="1" latinLnBrk="0" hangingPunct="1">
                        <a:defRPr kumimoji="1" sz="1800" kern="1200">
                          <a:solidFill>
                            <a:schemeClr val="dk1"/>
                          </a:solidFill>
                          <a:latin typeface="Calibri"/>
                        </a:defRPr>
                      </a:lvl4pPr>
                      <a:lvl5pPr marL="1828800" algn="l" defTabSz="914400" rtl="0" eaLnBrk="1" latinLnBrk="0" hangingPunct="1">
                        <a:defRPr kumimoji="1" sz="1800" kern="1200">
                          <a:solidFill>
                            <a:schemeClr val="dk1"/>
                          </a:solidFill>
                          <a:latin typeface="Calibri"/>
                        </a:defRPr>
                      </a:lvl5pPr>
                      <a:lvl6pPr marL="2286000" algn="l" defTabSz="914400" rtl="0" eaLnBrk="1" latinLnBrk="0" hangingPunct="1">
                        <a:defRPr kumimoji="1" sz="1800" kern="1200">
                          <a:solidFill>
                            <a:schemeClr val="dk1"/>
                          </a:solidFill>
                          <a:latin typeface="Calibri"/>
                        </a:defRPr>
                      </a:lvl6pPr>
                      <a:lvl7pPr marL="2743200" algn="l" defTabSz="914400" rtl="0" eaLnBrk="1" latinLnBrk="0" hangingPunct="1">
                        <a:defRPr kumimoji="1" sz="1800" kern="1200">
                          <a:solidFill>
                            <a:schemeClr val="dk1"/>
                          </a:solidFill>
                          <a:latin typeface="Calibri"/>
                        </a:defRPr>
                      </a:lvl7pPr>
                      <a:lvl8pPr marL="3200400" algn="l" defTabSz="914400" rtl="0" eaLnBrk="1" latinLnBrk="0" hangingPunct="1">
                        <a:defRPr kumimoji="1" sz="1800" kern="1200">
                          <a:solidFill>
                            <a:schemeClr val="dk1"/>
                          </a:solidFill>
                          <a:latin typeface="Calibri"/>
                        </a:defRPr>
                      </a:lvl8pPr>
                      <a:lvl9pPr marL="3657600" algn="l" defTabSz="914400" rtl="0" eaLnBrk="1" latinLnBrk="0" hangingPunct="1">
                        <a:defRPr kumimoji="1" sz="1800" kern="1200">
                          <a:solidFill>
                            <a:schemeClr val="dk1"/>
                          </a:solidFill>
                          <a:latin typeface="Calibri"/>
                        </a:defRPr>
                      </a:lvl9pPr>
                    </a:lstStyle>
                    <a:p>
                      <a:endParaRPr kumimoji="1" lang="ja-JP" alt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a:defRPr>
                      </a:lvl1pPr>
                      <a:lvl2pPr marL="457200" algn="l" defTabSz="914400" rtl="0" eaLnBrk="1" latinLnBrk="0" hangingPunct="1">
                        <a:defRPr kumimoji="1" sz="1800" kern="1200">
                          <a:solidFill>
                            <a:schemeClr val="dk1"/>
                          </a:solidFill>
                          <a:latin typeface="Calibri"/>
                        </a:defRPr>
                      </a:lvl2pPr>
                      <a:lvl3pPr marL="914400" algn="l" defTabSz="914400" rtl="0" eaLnBrk="1" latinLnBrk="0" hangingPunct="1">
                        <a:defRPr kumimoji="1" sz="1800" kern="1200">
                          <a:solidFill>
                            <a:schemeClr val="dk1"/>
                          </a:solidFill>
                          <a:latin typeface="Calibri"/>
                        </a:defRPr>
                      </a:lvl3pPr>
                      <a:lvl4pPr marL="1371600" algn="l" defTabSz="914400" rtl="0" eaLnBrk="1" latinLnBrk="0" hangingPunct="1">
                        <a:defRPr kumimoji="1" sz="1800" kern="1200">
                          <a:solidFill>
                            <a:schemeClr val="dk1"/>
                          </a:solidFill>
                          <a:latin typeface="Calibri"/>
                        </a:defRPr>
                      </a:lvl4pPr>
                      <a:lvl5pPr marL="1828800" algn="l" defTabSz="914400" rtl="0" eaLnBrk="1" latinLnBrk="0" hangingPunct="1">
                        <a:defRPr kumimoji="1" sz="1800" kern="1200">
                          <a:solidFill>
                            <a:schemeClr val="dk1"/>
                          </a:solidFill>
                          <a:latin typeface="Calibri"/>
                        </a:defRPr>
                      </a:lvl5pPr>
                      <a:lvl6pPr marL="2286000" algn="l" defTabSz="914400" rtl="0" eaLnBrk="1" latinLnBrk="0" hangingPunct="1">
                        <a:defRPr kumimoji="1" sz="1800" kern="1200">
                          <a:solidFill>
                            <a:schemeClr val="dk1"/>
                          </a:solidFill>
                          <a:latin typeface="Calibri"/>
                        </a:defRPr>
                      </a:lvl6pPr>
                      <a:lvl7pPr marL="2743200" algn="l" defTabSz="914400" rtl="0" eaLnBrk="1" latinLnBrk="0" hangingPunct="1">
                        <a:defRPr kumimoji="1" sz="1800" kern="1200">
                          <a:solidFill>
                            <a:schemeClr val="dk1"/>
                          </a:solidFill>
                          <a:latin typeface="Calibri"/>
                        </a:defRPr>
                      </a:lvl7pPr>
                      <a:lvl8pPr marL="3200400" algn="l" defTabSz="914400" rtl="0" eaLnBrk="1" latinLnBrk="0" hangingPunct="1">
                        <a:defRPr kumimoji="1" sz="1800" kern="1200">
                          <a:solidFill>
                            <a:schemeClr val="dk1"/>
                          </a:solidFill>
                          <a:latin typeface="Calibri"/>
                        </a:defRPr>
                      </a:lvl8pPr>
                      <a:lvl9pPr marL="3657600" algn="l" defTabSz="914400" rtl="0" eaLnBrk="1" latinLnBrk="0" hangingPunct="1">
                        <a:defRPr kumimoji="1" sz="1800" kern="1200">
                          <a:solidFill>
                            <a:schemeClr val="dk1"/>
                          </a:solidFill>
                          <a:latin typeface="Calibri"/>
                        </a:defRPr>
                      </a:lvl9pPr>
                    </a:lstStyle>
                    <a:p>
                      <a:endParaRPr kumimoji="1" lang="ja-JP" alt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591149">
                <a:tc>
                  <a:txBody>
                    <a:bodyPr/>
                    <a:lstStyle/>
                    <a:p>
                      <a:pPr algn="ctr"/>
                      <a:r>
                        <a:rPr kumimoji="1" lang="en-US" altLang="ja-JP" sz="2000" b="0" dirty="0" smtClean="0"/>
                        <a:t>RAN4</a:t>
                      </a:r>
                      <a:r>
                        <a:rPr kumimoji="1" lang="ja-JP" altLang="en-US" sz="2000" b="0" baseline="0" dirty="0" smtClean="0"/>
                        <a:t> </a:t>
                      </a:r>
                      <a:r>
                        <a:rPr kumimoji="1" lang="en-US" altLang="ja-JP" sz="2000" b="0" baseline="0" dirty="0" smtClean="0"/>
                        <a:t>Meeting</a:t>
                      </a:r>
                      <a:endParaRPr kumimoji="1" lang="en-US" altLang="ja-JP" sz="2000" b="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99"/>
                    </a:solidFill>
                  </a:tcPr>
                </a:tc>
                <a:tc>
                  <a:txBody>
                    <a:bodyPr/>
                    <a:lstStyle/>
                    <a:p>
                      <a:endParaRPr kumimoji="1" lang="ja-JP" alt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99"/>
                    </a:solidFill>
                  </a:tcPr>
                </a:tc>
                <a:tc>
                  <a:txBody>
                    <a:bodyPr/>
                    <a:lstStyle/>
                    <a:p>
                      <a:endParaRPr kumimoji="1" lang="ja-JP" alt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99"/>
                    </a:solidFill>
                  </a:tcPr>
                </a:tc>
                <a:tc>
                  <a:txBody>
                    <a:bodyPr/>
                    <a:lstStyle/>
                    <a:p>
                      <a:endParaRPr kumimoji="1" lang="ja-JP" alt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99"/>
                    </a:solidFill>
                  </a:tcPr>
                </a:tc>
                <a:tc>
                  <a:txBody>
                    <a:bodyPr/>
                    <a:lstStyle/>
                    <a:p>
                      <a:endParaRPr kumimoji="1" lang="ja-JP" altLang="en-US"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5" name="正方形/長方形 4"/>
          <p:cNvSpPr/>
          <p:nvPr/>
        </p:nvSpPr>
        <p:spPr>
          <a:xfrm>
            <a:off x="3470669" y="5621229"/>
            <a:ext cx="697627" cy="584775"/>
          </a:xfrm>
          <a:prstGeom prst="rect">
            <a:avLst/>
          </a:prstGeom>
        </p:spPr>
        <p:txBody>
          <a:bodyPr wrap="none">
            <a:spAutoFit/>
          </a:bodyPr>
          <a:lstStyle/>
          <a:p>
            <a:pPr lvl="0" fontAlgn="auto">
              <a:spcBef>
                <a:spcPts val="0"/>
              </a:spcBef>
              <a:spcAft>
                <a:spcPts val="0"/>
              </a:spcAft>
            </a:pPr>
            <a:r>
              <a:rPr lang="ja-JP" altLang="en-US" sz="1600" dirty="0" smtClean="0">
                <a:solidFill>
                  <a:srgbClr val="000000"/>
                </a:solidFill>
                <a:latin typeface="HG創英角ｺﾞｼｯｸUB"/>
                <a:ea typeface="HG創英角ｺﾞｼｯｸUB"/>
              </a:rPr>
              <a:t>★</a:t>
            </a:r>
            <a:endParaRPr lang="en-US" altLang="ja-JP" sz="1600" dirty="0" smtClean="0">
              <a:solidFill>
                <a:srgbClr val="000000"/>
              </a:solidFill>
              <a:latin typeface="HG創英角ｺﾞｼｯｸUB"/>
              <a:ea typeface="HG創英角ｺﾞｼｯｸUB"/>
            </a:endParaRPr>
          </a:p>
          <a:p>
            <a:pPr lvl="0" fontAlgn="auto">
              <a:spcBef>
                <a:spcPts val="0"/>
              </a:spcBef>
              <a:spcAft>
                <a:spcPts val="0"/>
              </a:spcAft>
            </a:pPr>
            <a:r>
              <a:rPr lang="en-US" altLang="ja-JP" sz="1600" dirty="0">
                <a:solidFill>
                  <a:srgbClr val="000000"/>
                </a:solidFill>
                <a:latin typeface="HG創英角ｺﾞｼｯｸUB"/>
                <a:ea typeface="HG創英角ｺﾞｼｯｸUB"/>
              </a:rPr>
              <a:t>R4#70</a:t>
            </a:r>
          </a:p>
        </p:txBody>
      </p:sp>
      <p:sp>
        <p:nvSpPr>
          <p:cNvPr id="6" name="正方形/長方形 5"/>
          <p:cNvSpPr/>
          <p:nvPr/>
        </p:nvSpPr>
        <p:spPr>
          <a:xfrm>
            <a:off x="5622004" y="5617240"/>
            <a:ext cx="697627" cy="584775"/>
          </a:xfrm>
          <a:prstGeom prst="rect">
            <a:avLst/>
          </a:prstGeom>
        </p:spPr>
        <p:txBody>
          <a:bodyPr wrap="none">
            <a:spAutoFit/>
          </a:bodyPr>
          <a:lstStyle/>
          <a:p>
            <a:pPr lvl="0" fontAlgn="auto">
              <a:spcBef>
                <a:spcPts val="0"/>
              </a:spcBef>
              <a:spcAft>
                <a:spcPts val="0"/>
              </a:spcAft>
            </a:pPr>
            <a:r>
              <a:rPr lang="ja-JP" altLang="en-US" sz="1600" dirty="0" smtClean="0">
                <a:solidFill>
                  <a:srgbClr val="000000"/>
                </a:solidFill>
                <a:latin typeface="HG創英角ｺﾞｼｯｸUB"/>
                <a:ea typeface="HG創英角ｺﾞｼｯｸUB"/>
              </a:rPr>
              <a:t>★</a:t>
            </a:r>
            <a:endParaRPr lang="en-US" altLang="ja-JP" sz="1600" dirty="0" smtClean="0">
              <a:solidFill>
                <a:srgbClr val="000000"/>
              </a:solidFill>
              <a:latin typeface="HG創英角ｺﾞｼｯｸUB"/>
              <a:ea typeface="HG創英角ｺﾞｼｯｸUB"/>
            </a:endParaRPr>
          </a:p>
          <a:p>
            <a:pPr lvl="0" fontAlgn="auto">
              <a:spcBef>
                <a:spcPts val="0"/>
              </a:spcBef>
              <a:spcAft>
                <a:spcPts val="0"/>
              </a:spcAft>
            </a:pPr>
            <a:r>
              <a:rPr lang="en-US" altLang="ja-JP" sz="1600" dirty="0" smtClean="0">
                <a:solidFill>
                  <a:srgbClr val="000000"/>
                </a:solidFill>
                <a:latin typeface="HG創英角ｺﾞｼｯｸUB"/>
                <a:ea typeface="HG創英角ｺﾞｼｯｸUB"/>
              </a:rPr>
              <a:t>R4#72</a:t>
            </a:r>
            <a:endParaRPr lang="en-US" altLang="ja-JP" sz="1600" dirty="0">
              <a:solidFill>
                <a:srgbClr val="000000"/>
              </a:solidFill>
              <a:latin typeface="HG創英角ｺﾞｼｯｸUB"/>
              <a:ea typeface="HG創英角ｺﾞｼｯｸUB"/>
            </a:endParaRPr>
          </a:p>
        </p:txBody>
      </p:sp>
      <p:sp>
        <p:nvSpPr>
          <p:cNvPr id="7" name="正方形/長方形 6"/>
          <p:cNvSpPr/>
          <p:nvPr/>
        </p:nvSpPr>
        <p:spPr>
          <a:xfrm>
            <a:off x="6292529" y="5617240"/>
            <a:ext cx="1210588" cy="584775"/>
          </a:xfrm>
          <a:prstGeom prst="rect">
            <a:avLst/>
          </a:prstGeom>
        </p:spPr>
        <p:txBody>
          <a:bodyPr wrap="none">
            <a:spAutoFit/>
          </a:bodyPr>
          <a:lstStyle/>
          <a:p>
            <a:pPr lvl="0" fontAlgn="auto">
              <a:spcBef>
                <a:spcPts val="0"/>
              </a:spcBef>
              <a:spcAft>
                <a:spcPts val="0"/>
              </a:spcAft>
            </a:pPr>
            <a:r>
              <a:rPr lang="ja-JP" altLang="en-US" sz="1600" dirty="0" smtClean="0">
                <a:solidFill>
                  <a:srgbClr val="000000"/>
                </a:solidFill>
                <a:latin typeface="HG創英角ｺﾞｼｯｸUB"/>
                <a:ea typeface="HG創英角ｺﾞｼｯｸUB"/>
              </a:rPr>
              <a:t>★　　★</a:t>
            </a:r>
            <a:endParaRPr lang="en-US" altLang="ja-JP" sz="1600" dirty="0" smtClean="0">
              <a:solidFill>
                <a:srgbClr val="000000"/>
              </a:solidFill>
              <a:latin typeface="HG創英角ｺﾞｼｯｸUB"/>
              <a:ea typeface="HG創英角ｺﾞｼｯｸUB"/>
            </a:endParaRPr>
          </a:p>
          <a:p>
            <a:pPr lvl="0" fontAlgn="auto">
              <a:spcBef>
                <a:spcPts val="0"/>
              </a:spcBef>
              <a:spcAft>
                <a:spcPts val="0"/>
              </a:spcAft>
            </a:pPr>
            <a:r>
              <a:rPr lang="en-US" altLang="ja-JP" sz="1600" dirty="0" err="1" smtClean="0">
                <a:solidFill>
                  <a:srgbClr val="000000"/>
                </a:solidFill>
                <a:latin typeface="HG創英角ｺﾞｼｯｸUB"/>
                <a:ea typeface="HG創英角ｺﾞｼｯｸUB"/>
              </a:rPr>
              <a:t>bis</a:t>
            </a:r>
            <a:r>
              <a:rPr lang="ja-JP" altLang="en-US" sz="1600" dirty="0" smtClean="0">
                <a:solidFill>
                  <a:srgbClr val="000000"/>
                </a:solidFill>
                <a:latin typeface="HG創英角ｺﾞｼｯｸUB"/>
                <a:ea typeface="HG創英角ｺﾞｼｯｸUB"/>
              </a:rPr>
              <a:t>　</a:t>
            </a:r>
            <a:r>
              <a:rPr lang="en-US" altLang="ja-JP" sz="1600" dirty="0" smtClean="0">
                <a:solidFill>
                  <a:srgbClr val="000000"/>
                </a:solidFill>
                <a:latin typeface="HG創英角ｺﾞｼｯｸUB"/>
                <a:ea typeface="HG創英角ｺﾞｼｯｸUB"/>
              </a:rPr>
              <a:t>R4#73</a:t>
            </a:r>
            <a:endParaRPr lang="en-US" altLang="ja-JP" sz="1600" dirty="0">
              <a:solidFill>
                <a:srgbClr val="000000"/>
              </a:solidFill>
              <a:latin typeface="HG創英角ｺﾞｼｯｸUB"/>
              <a:ea typeface="HG創英角ｺﾞｼｯｸUB"/>
            </a:endParaRPr>
          </a:p>
        </p:txBody>
      </p:sp>
      <p:sp>
        <p:nvSpPr>
          <p:cNvPr id="8" name="ホームベース 7"/>
          <p:cNvSpPr/>
          <p:nvPr/>
        </p:nvSpPr>
        <p:spPr>
          <a:xfrm>
            <a:off x="3366299" y="4884460"/>
            <a:ext cx="3994376" cy="576064"/>
          </a:xfrm>
          <a:prstGeom prst="homePlate">
            <a:avLst>
              <a:gd name="adj" fmla="val 5455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i="1" dirty="0" smtClean="0"/>
              <a:t>How long have we discussed?</a:t>
            </a:r>
          </a:p>
          <a:p>
            <a:pPr algn="ctr"/>
            <a:r>
              <a:rPr lang="en-US" altLang="ja-JP" b="1" i="1" dirty="0" smtClean="0">
                <a:effectLst>
                  <a:outerShdw blurRad="38100" dist="38100" dir="2700000" algn="tl">
                    <a:srgbClr val="000000">
                      <a:alpha val="43137"/>
                    </a:srgbClr>
                  </a:outerShdw>
                </a:effectLst>
                <a:sym typeface="Wingdings" panose="05000000000000000000" pitchFamily="2" charset="2"/>
              </a:rPr>
              <a:t> </a:t>
            </a:r>
            <a:r>
              <a:rPr lang="en-US" altLang="ja-JP" b="1" i="1" dirty="0" smtClean="0">
                <a:effectLst>
                  <a:outerShdw blurRad="38100" dist="38100" dir="2700000" algn="tl">
                    <a:srgbClr val="000000">
                      <a:alpha val="43137"/>
                    </a:srgbClr>
                  </a:outerShdw>
                </a:effectLst>
              </a:rPr>
              <a:t>One Year</a:t>
            </a:r>
            <a:r>
              <a:rPr lang="ja-JP" altLang="en-US" b="1" i="1" dirty="0">
                <a:effectLst>
                  <a:outerShdw blurRad="38100" dist="38100" dir="2700000" algn="tl">
                    <a:srgbClr val="000000">
                      <a:alpha val="43137"/>
                    </a:srgbClr>
                  </a:outerShdw>
                </a:effectLst>
              </a:rPr>
              <a:t> </a:t>
            </a:r>
            <a:r>
              <a:rPr lang="en-US" altLang="ja-JP" b="1" i="1" dirty="0" smtClean="0">
                <a:effectLst>
                  <a:outerShdw blurRad="38100" dist="38100" dir="2700000" algn="tl">
                    <a:srgbClr val="000000">
                      <a:alpha val="43137"/>
                    </a:srgbClr>
                  </a:outerShdw>
                </a:effectLst>
              </a:rPr>
              <a:t>=</a:t>
            </a:r>
            <a:r>
              <a:rPr lang="ja-JP" altLang="en-US" b="1" i="1" dirty="0">
                <a:effectLst>
                  <a:outerShdw blurRad="38100" dist="38100" dir="2700000" algn="tl">
                    <a:srgbClr val="000000">
                      <a:alpha val="43137"/>
                    </a:srgbClr>
                  </a:outerShdw>
                </a:effectLst>
              </a:rPr>
              <a:t> </a:t>
            </a:r>
            <a:r>
              <a:rPr lang="en-US" altLang="ja-JP" b="1" i="1" dirty="0" smtClean="0">
                <a:effectLst>
                  <a:outerShdw blurRad="38100" dist="38100" dir="2700000" algn="tl">
                    <a:srgbClr val="000000">
                      <a:alpha val="43137"/>
                    </a:srgbClr>
                  </a:outerShdw>
                </a:effectLst>
              </a:rPr>
              <a:t>Six RAN4 meetings!</a:t>
            </a:r>
            <a:endParaRPr kumimoji="1" lang="ja-JP" altLang="en-US" b="1" i="1" dirty="0">
              <a:effectLst>
                <a:outerShdw blurRad="38100" dist="38100" dir="2700000" algn="tl">
                  <a:srgbClr val="000000">
                    <a:alpha val="43137"/>
                  </a:srgbClr>
                </a:outerShdw>
              </a:effectLst>
            </a:endParaRPr>
          </a:p>
        </p:txBody>
      </p:sp>
      <p:sp>
        <p:nvSpPr>
          <p:cNvPr id="9" name="正方形/長方形 8"/>
          <p:cNvSpPr/>
          <p:nvPr/>
        </p:nvSpPr>
        <p:spPr>
          <a:xfrm>
            <a:off x="4348313" y="5621229"/>
            <a:ext cx="1210588" cy="584775"/>
          </a:xfrm>
          <a:prstGeom prst="rect">
            <a:avLst/>
          </a:prstGeom>
        </p:spPr>
        <p:txBody>
          <a:bodyPr wrap="none">
            <a:spAutoFit/>
          </a:bodyPr>
          <a:lstStyle/>
          <a:p>
            <a:pPr lvl="0" fontAlgn="auto">
              <a:spcBef>
                <a:spcPts val="0"/>
              </a:spcBef>
              <a:spcAft>
                <a:spcPts val="0"/>
              </a:spcAft>
            </a:pPr>
            <a:r>
              <a:rPr lang="ja-JP" altLang="en-US" sz="1600" dirty="0" smtClean="0">
                <a:solidFill>
                  <a:srgbClr val="000000"/>
                </a:solidFill>
                <a:latin typeface="HG創英角ｺﾞｼｯｸUB"/>
                <a:ea typeface="HG創英角ｺﾞｼｯｸUB"/>
              </a:rPr>
              <a:t>★　　★</a:t>
            </a:r>
            <a:endParaRPr lang="en-US" altLang="ja-JP" sz="1600" dirty="0" smtClean="0">
              <a:solidFill>
                <a:srgbClr val="000000"/>
              </a:solidFill>
              <a:latin typeface="HG創英角ｺﾞｼｯｸUB"/>
              <a:ea typeface="HG創英角ｺﾞｼｯｸUB"/>
            </a:endParaRPr>
          </a:p>
          <a:p>
            <a:pPr lvl="0" fontAlgn="auto">
              <a:spcBef>
                <a:spcPts val="0"/>
              </a:spcBef>
              <a:spcAft>
                <a:spcPts val="0"/>
              </a:spcAft>
            </a:pPr>
            <a:r>
              <a:rPr lang="en-US" altLang="ja-JP" sz="1600" dirty="0" err="1" smtClean="0">
                <a:solidFill>
                  <a:srgbClr val="000000"/>
                </a:solidFill>
                <a:latin typeface="HG創英角ｺﾞｼｯｸUB"/>
                <a:ea typeface="HG創英角ｺﾞｼｯｸUB"/>
              </a:rPr>
              <a:t>bis</a:t>
            </a:r>
            <a:r>
              <a:rPr lang="ja-JP" altLang="en-US" sz="1600" dirty="0" smtClean="0">
                <a:solidFill>
                  <a:srgbClr val="000000"/>
                </a:solidFill>
                <a:latin typeface="HG創英角ｺﾞｼｯｸUB"/>
                <a:ea typeface="HG創英角ｺﾞｼｯｸUB"/>
              </a:rPr>
              <a:t>　</a:t>
            </a:r>
            <a:r>
              <a:rPr lang="en-US" altLang="ja-JP" sz="1600" dirty="0" smtClean="0">
                <a:solidFill>
                  <a:srgbClr val="000000"/>
                </a:solidFill>
                <a:latin typeface="HG創英角ｺﾞｼｯｸUB"/>
                <a:ea typeface="HG創英角ｺﾞｼｯｸUB"/>
              </a:rPr>
              <a:t>R4#71</a:t>
            </a:r>
            <a:endParaRPr lang="en-US" altLang="ja-JP" sz="1600" dirty="0">
              <a:solidFill>
                <a:srgbClr val="000000"/>
              </a:solidFill>
              <a:latin typeface="HG創英角ｺﾞｼｯｸUB"/>
              <a:ea typeface="HG創英角ｺﾞｼｯｸUB"/>
            </a:endParaRPr>
          </a:p>
        </p:txBody>
      </p:sp>
      <p:sp>
        <p:nvSpPr>
          <p:cNvPr id="10" name="正方形/長方形 9"/>
          <p:cNvSpPr/>
          <p:nvPr/>
        </p:nvSpPr>
        <p:spPr>
          <a:xfrm>
            <a:off x="7372649" y="5619937"/>
            <a:ext cx="1005403" cy="584775"/>
          </a:xfrm>
          <a:prstGeom prst="rect">
            <a:avLst/>
          </a:prstGeom>
        </p:spPr>
        <p:txBody>
          <a:bodyPr wrap="none">
            <a:spAutoFit/>
          </a:bodyPr>
          <a:lstStyle/>
          <a:p>
            <a:pPr lvl="0" fontAlgn="auto">
              <a:spcBef>
                <a:spcPts val="0"/>
              </a:spcBef>
              <a:spcAft>
                <a:spcPts val="0"/>
              </a:spcAft>
            </a:pPr>
            <a:r>
              <a:rPr lang="ja-JP" altLang="en-US" sz="1600" dirty="0" smtClean="0">
                <a:solidFill>
                  <a:srgbClr val="000000"/>
                </a:solidFill>
                <a:latin typeface="HG創英角ｺﾞｼｯｸUB"/>
                <a:ea typeface="HG創英角ｺﾞｼｯｸUB"/>
              </a:rPr>
              <a:t>★　★</a:t>
            </a:r>
            <a:endParaRPr lang="en-US" altLang="ja-JP" sz="1600" dirty="0" smtClean="0">
              <a:solidFill>
                <a:srgbClr val="000000"/>
              </a:solidFill>
              <a:latin typeface="HG創英角ｺﾞｼｯｸUB"/>
              <a:ea typeface="HG創英角ｺﾞｼｯｸUB"/>
            </a:endParaRPr>
          </a:p>
          <a:p>
            <a:pPr lvl="0" fontAlgn="auto">
              <a:spcBef>
                <a:spcPts val="0"/>
              </a:spcBef>
              <a:spcAft>
                <a:spcPts val="0"/>
              </a:spcAft>
            </a:pPr>
            <a:r>
              <a:rPr lang="en-US" altLang="ja-JP" sz="1600" dirty="0" smtClean="0">
                <a:solidFill>
                  <a:srgbClr val="000000"/>
                </a:solidFill>
                <a:latin typeface="HG創英角ｺﾞｼｯｸUB"/>
                <a:ea typeface="HG創英角ｺﾞｼｯｸUB"/>
              </a:rPr>
              <a:t>AH</a:t>
            </a:r>
            <a:r>
              <a:rPr lang="ja-JP" altLang="en-US" sz="1600" dirty="0" smtClean="0">
                <a:solidFill>
                  <a:srgbClr val="000000"/>
                </a:solidFill>
                <a:latin typeface="HG創英角ｺﾞｼｯｸUB"/>
                <a:ea typeface="HG創英角ｺﾞｼｯｸUB"/>
              </a:rPr>
              <a:t> </a:t>
            </a:r>
            <a:r>
              <a:rPr lang="en-US" altLang="ja-JP" sz="1600" dirty="0" smtClean="0">
                <a:solidFill>
                  <a:srgbClr val="000000"/>
                </a:solidFill>
                <a:latin typeface="HG創英角ｺﾞｼｯｸUB"/>
                <a:ea typeface="HG創英角ｺﾞｼｯｸUB"/>
              </a:rPr>
              <a:t>R4#74</a:t>
            </a:r>
            <a:endParaRPr lang="en-US" altLang="ja-JP" sz="1600" dirty="0">
              <a:solidFill>
                <a:srgbClr val="000000"/>
              </a:solidFill>
              <a:latin typeface="HG創英角ｺﾞｼｯｸUB"/>
              <a:ea typeface="HG創英角ｺﾞｼｯｸUB"/>
            </a:endParaRPr>
          </a:p>
        </p:txBody>
      </p:sp>
      <p:sp>
        <p:nvSpPr>
          <p:cNvPr id="12" name="正方形/長方形 11"/>
          <p:cNvSpPr/>
          <p:nvPr/>
        </p:nvSpPr>
        <p:spPr>
          <a:xfrm>
            <a:off x="683568" y="6309320"/>
            <a:ext cx="7694484" cy="369332"/>
          </a:xfrm>
          <a:prstGeom prst="rect">
            <a:avLst/>
          </a:prstGeom>
        </p:spPr>
        <p:txBody>
          <a:bodyPr wrap="square">
            <a:spAutoFit/>
          </a:bodyPr>
          <a:lstStyle/>
          <a:p>
            <a:pPr algn="ctr"/>
            <a:r>
              <a:rPr lang="en-US" altLang="ja-JP" b="1" u="sng" dirty="0" smtClean="0"/>
              <a:t>Figure 1: How long have we discussed CA_1A-28A</a:t>
            </a:r>
            <a:endParaRPr lang="ja-JP" altLang="en-US" b="1" u="sng" dirty="0"/>
          </a:p>
        </p:txBody>
      </p:sp>
      <p:sp>
        <p:nvSpPr>
          <p:cNvPr id="13" name="正方形/長方形 12"/>
          <p:cNvSpPr/>
          <p:nvPr/>
        </p:nvSpPr>
        <p:spPr>
          <a:xfrm>
            <a:off x="6732240" y="159023"/>
            <a:ext cx="2015295" cy="461665"/>
          </a:xfrm>
          <a:prstGeom prst="rect">
            <a:avLst/>
          </a:prstGeom>
        </p:spPr>
        <p:txBody>
          <a:bodyPr wrap="none">
            <a:spAutoFit/>
          </a:bodyPr>
          <a:lstStyle/>
          <a:p>
            <a:r>
              <a:rPr lang="en-GB" altLang="ja-JP" sz="2400" b="1" dirty="0" smtClean="0"/>
              <a:t>R4-73AH-0031</a:t>
            </a:r>
            <a:endParaRPr lang="ja-JP" altLang="en-US" sz="2400" dirty="0"/>
          </a:p>
        </p:txBody>
      </p:sp>
    </p:spTree>
    <p:extLst>
      <p:ext uri="{BB962C8B-B14F-4D97-AF65-F5344CB8AC3E}">
        <p14:creationId xmlns:p14="http://schemas.microsoft.com/office/powerpoint/2010/main" val="1961845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Detail Review </a:t>
            </a:r>
            <a:r>
              <a:rPr lang="en-US" altLang="ja-JP" dirty="0"/>
              <a:t>of CA_1A-28A work</a:t>
            </a:r>
            <a:endParaRPr kumimoji="1" lang="ja-JP" altLang="en-US" dirty="0"/>
          </a:p>
        </p:txBody>
      </p:sp>
      <p:sp>
        <p:nvSpPr>
          <p:cNvPr id="3" name="コンテンツ プレースホルダー 2"/>
          <p:cNvSpPr>
            <a:spLocks noGrp="1"/>
          </p:cNvSpPr>
          <p:nvPr>
            <p:ph idx="1"/>
          </p:nvPr>
        </p:nvSpPr>
        <p:spPr>
          <a:xfrm>
            <a:off x="323528" y="1600200"/>
            <a:ext cx="8568952" cy="4525963"/>
          </a:xfrm>
        </p:spPr>
        <p:txBody>
          <a:bodyPr>
            <a:normAutofit fontScale="92500" lnSpcReduction="10000"/>
          </a:bodyPr>
          <a:lstStyle/>
          <a:p>
            <a:pPr>
              <a:buFont typeface="Wingdings" panose="05000000000000000000" pitchFamily="2" charset="2"/>
              <a:buChar char="n"/>
            </a:pPr>
            <a:r>
              <a:rPr kumimoji="1" lang="en-US" altLang="ja-JP" b="1" i="1" u="sng" dirty="0" smtClean="0">
                <a:solidFill>
                  <a:srgbClr val="0000FF"/>
                </a:solidFill>
              </a:rPr>
              <a:t>R4#70</a:t>
            </a:r>
            <a:r>
              <a:rPr kumimoji="1" lang="en-US" altLang="ja-JP" dirty="0" smtClean="0"/>
              <a:t>: HTF inclusion proposed but NOT agreed. </a:t>
            </a:r>
          </a:p>
          <a:p>
            <a:pPr>
              <a:buFont typeface="Wingdings" panose="05000000000000000000" pitchFamily="2" charset="2"/>
              <a:buChar char="n"/>
            </a:pPr>
            <a:r>
              <a:rPr lang="en-US" altLang="ja-JP" b="1" i="1" u="sng" dirty="0" smtClean="0">
                <a:solidFill>
                  <a:srgbClr val="FF0000"/>
                </a:solidFill>
              </a:rPr>
              <a:t>R4#70-bis</a:t>
            </a:r>
            <a:r>
              <a:rPr lang="en-US" altLang="ja-JP" dirty="0" smtClean="0"/>
              <a:t>: Proposal w/o HTF was made.  HTF inclusion between DUP and PA were also proposed.</a:t>
            </a:r>
          </a:p>
          <a:p>
            <a:pPr>
              <a:buFont typeface="Wingdings" panose="05000000000000000000" pitchFamily="2" charset="2"/>
              <a:buChar char="n"/>
            </a:pPr>
            <a:r>
              <a:rPr kumimoji="1" lang="en-US" altLang="ja-JP" b="1" i="1" u="sng" dirty="0" smtClean="0">
                <a:solidFill>
                  <a:srgbClr val="0000FF"/>
                </a:solidFill>
              </a:rPr>
              <a:t>R4#71</a:t>
            </a:r>
            <a:r>
              <a:rPr kumimoji="1" lang="en-US" altLang="ja-JP" dirty="0" smtClean="0"/>
              <a:t>: HTF inclusion discussed.  </a:t>
            </a:r>
            <a:r>
              <a:rPr lang="en-US" altLang="ja-JP" dirty="0" smtClean="0"/>
              <a:t>Another </a:t>
            </a:r>
            <a:r>
              <a:rPr lang="en-US" altLang="ja-JP" dirty="0"/>
              <a:t>big impact </a:t>
            </a:r>
            <a:r>
              <a:rPr lang="en-US" altLang="ja-JP" dirty="0" smtClean="0"/>
              <a:t>was B28 utilization in EU.</a:t>
            </a:r>
            <a:endParaRPr kumimoji="1" lang="en-US" altLang="ja-JP" dirty="0" smtClean="0"/>
          </a:p>
          <a:p>
            <a:pPr>
              <a:buFont typeface="Wingdings" panose="05000000000000000000" pitchFamily="2" charset="2"/>
              <a:buChar char="n"/>
            </a:pPr>
            <a:r>
              <a:rPr lang="en-US" altLang="ja-JP" b="1" i="1" u="sng" dirty="0" smtClean="0">
                <a:solidFill>
                  <a:srgbClr val="0000FF"/>
                </a:solidFill>
              </a:rPr>
              <a:t>R4#72</a:t>
            </a:r>
            <a:r>
              <a:rPr lang="en-US" altLang="ja-JP" dirty="0" smtClean="0"/>
              <a:t>: HTF inclusion discussed.  Tighter values for </a:t>
            </a:r>
            <a:r>
              <a:rPr lang="en-US" altLang="ja-JP" dirty="0">
                <a:latin typeface="Symbol" panose="05050102010706020507" pitchFamily="18" charset="2"/>
              </a:rPr>
              <a:t>D</a:t>
            </a:r>
            <a:r>
              <a:rPr lang="en-US" altLang="ja-JP" dirty="0"/>
              <a:t>T</a:t>
            </a:r>
            <a:r>
              <a:rPr lang="en-US" altLang="ja-JP" baseline="-25000" dirty="0"/>
              <a:t>IB</a:t>
            </a:r>
            <a:r>
              <a:rPr lang="en-US" altLang="ja-JP" dirty="0"/>
              <a:t>/</a:t>
            </a:r>
            <a:r>
              <a:rPr lang="en-US" altLang="ja-JP" dirty="0">
                <a:latin typeface="Symbol" panose="05050102010706020507" pitchFamily="18" charset="2"/>
              </a:rPr>
              <a:t>D</a:t>
            </a:r>
            <a:r>
              <a:rPr lang="en-US" altLang="ja-JP" dirty="0"/>
              <a:t>R</a:t>
            </a:r>
            <a:r>
              <a:rPr lang="en-US" altLang="ja-JP" baseline="-25000" dirty="0" smtClean="0"/>
              <a:t>IB</a:t>
            </a:r>
            <a:r>
              <a:rPr lang="en-US" altLang="ja-JP" dirty="0" smtClean="0"/>
              <a:t> (=0.3/0.2 dB) were agreed.</a:t>
            </a:r>
          </a:p>
          <a:p>
            <a:pPr>
              <a:buFont typeface="Wingdings" panose="05000000000000000000" pitchFamily="2" charset="2"/>
              <a:buChar char="n"/>
            </a:pPr>
            <a:r>
              <a:rPr kumimoji="1" lang="en-US" altLang="ja-JP" b="1" i="1" u="sng" dirty="0" smtClean="0">
                <a:solidFill>
                  <a:srgbClr val="FF0000"/>
                </a:solidFill>
              </a:rPr>
              <a:t>R4#72-bis</a:t>
            </a:r>
            <a:r>
              <a:rPr kumimoji="1" lang="en-US" altLang="ja-JP" dirty="0" smtClean="0"/>
              <a:t>: HTF inclusion still discussed.</a:t>
            </a:r>
          </a:p>
          <a:p>
            <a:pPr>
              <a:buFont typeface="Wingdings" panose="05000000000000000000" pitchFamily="2" charset="2"/>
              <a:buChar char="n"/>
            </a:pPr>
            <a:r>
              <a:rPr lang="en-US" altLang="ja-JP" b="1" i="1" u="sng" dirty="0" smtClean="0">
                <a:solidFill>
                  <a:srgbClr val="0000FF"/>
                </a:solidFill>
              </a:rPr>
              <a:t>R4#73</a:t>
            </a:r>
            <a:r>
              <a:rPr lang="en-US" altLang="ja-JP" dirty="0" smtClean="0"/>
              <a:t>: HTF inclusion still discussed and agreed.</a:t>
            </a:r>
            <a:endParaRPr kumimoji="1" lang="ja-JP" altLang="en-US" dirty="0"/>
          </a:p>
        </p:txBody>
      </p:sp>
      <p:sp>
        <p:nvSpPr>
          <p:cNvPr id="4" name="正方形/長方形 3"/>
          <p:cNvSpPr/>
          <p:nvPr/>
        </p:nvSpPr>
        <p:spPr>
          <a:xfrm>
            <a:off x="6732240" y="44624"/>
            <a:ext cx="2015295" cy="461665"/>
          </a:xfrm>
          <a:prstGeom prst="rect">
            <a:avLst/>
          </a:prstGeom>
        </p:spPr>
        <p:txBody>
          <a:bodyPr wrap="none">
            <a:spAutoFit/>
          </a:bodyPr>
          <a:lstStyle/>
          <a:p>
            <a:r>
              <a:rPr lang="en-GB" altLang="ja-JP" sz="2400" b="1" dirty="0" smtClean="0"/>
              <a:t>R4-73AH-0031</a:t>
            </a:r>
            <a:endParaRPr lang="ja-JP" altLang="en-US" sz="2400" dirty="0"/>
          </a:p>
        </p:txBody>
      </p:sp>
    </p:spTree>
    <p:extLst>
      <p:ext uri="{BB962C8B-B14F-4D97-AF65-F5344CB8AC3E}">
        <p14:creationId xmlns:p14="http://schemas.microsoft.com/office/powerpoint/2010/main" val="40813040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Outcome of CA_1A-28A discussion</a:t>
            </a:r>
            <a:endParaRPr kumimoji="1" lang="ja-JP" altLang="en-US" dirty="0"/>
          </a:p>
        </p:txBody>
      </p:sp>
      <p:sp>
        <p:nvSpPr>
          <p:cNvPr id="3" name="コンテンツ プレースホルダー 2"/>
          <p:cNvSpPr>
            <a:spLocks noGrp="1"/>
          </p:cNvSpPr>
          <p:nvPr>
            <p:ph idx="1"/>
          </p:nvPr>
        </p:nvSpPr>
        <p:spPr>
          <a:xfrm>
            <a:off x="457200" y="1600200"/>
            <a:ext cx="8435280" cy="4525963"/>
          </a:xfrm>
        </p:spPr>
        <p:txBody>
          <a:bodyPr>
            <a:normAutofit fontScale="85000" lnSpcReduction="10000"/>
          </a:bodyPr>
          <a:lstStyle/>
          <a:p>
            <a:r>
              <a:rPr kumimoji="1" lang="en-US" altLang="ja-JP" dirty="0" smtClean="0"/>
              <a:t>It would </a:t>
            </a:r>
            <a:r>
              <a:rPr kumimoji="1" lang="en-US" altLang="ja-JP" dirty="0" smtClean="0"/>
              <a:t>be agreeable that </a:t>
            </a:r>
            <a:r>
              <a:rPr lang="en-US" altLang="ja-JP" dirty="0">
                <a:latin typeface="Symbol" panose="05050102010706020507" pitchFamily="18" charset="2"/>
              </a:rPr>
              <a:t>D</a:t>
            </a:r>
            <a:r>
              <a:rPr lang="en-US" altLang="ja-JP" dirty="0"/>
              <a:t>T</a:t>
            </a:r>
            <a:r>
              <a:rPr lang="en-US" altLang="ja-JP" baseline="-25000" dirty="0"/>
              <a:t>IB</a:t>
            </a:r>
            <a:r>
              <a:rPr lang="en-US" altLang="ja-JP" dirty="0"/>
              <a:t>/</a:t>
            </a:r>
            <a:r>
              <a:rPr lang="en-US" altLang="ja-JP" dirty="0">
                <a:latin typeface="Symbol" panose="05050102010706020507" pitchFamily="18" charset="2"/>
              </a:rPr>
              <a:t>D</a:t>
            </a:r>
            <a:r>
              <a:rPr lang="en-US" altLang="ja-JP" dirty="0"/>
              <a:t>R</a:t>
            </a:r>
            <a:r>
              <a:rPr lang="en-US" altLang="ja-JP" baseline="-25000" dirty="0" smtClean="0"/>
              <a:t>IB</a:t>
            </a:r>
            <a:r>
              <a:rPr kumimoji="1" lang="en-US" altLang="ja-JP" dirty="0" smtClean="0"/>
              <a:t> of HTF should be 0.3/0.2 dB, respectively.</a:t>
            </a:r>
          </a:p>
          <a:p>
            <a:r>
              <a:rPr lang="en-US" altLang="ja-JP" dirty="0" smtClean="0"/>
              <a:t>It </a:t>
            </a:r>
            <a:r>
              <a:rPr lang="en-US" altLang="ja-JP" dirty="0" smtClean="0"/>
              <a:t>is </a:t>
            </a:r>
            <a:r>
              <a:rPr lang="en-US" altLang="ja-JP" dirty="0" smtClean="0"/>
              <a:t>also agreeable that HTF insertion between DUP and PA should be avoided.</a:t>
            </a:r>
            <a:r>
              <a:rPr kumimoji="1" lang="en-US" altLang="ja-JP" dirty="0" smtClean="0"/>
              <a:t> </a:t>
            </a:r>
          </a:p>
          <a:p>
            <a:r>
              <a:rPr lang="en-US" altLang="ja-JP" dirty="0" smtClean="0"/>
              <a:t>Some operators consider multiple type of UE implementations should be allowed in RAN4 specifications but some operators NOT.  And most of vendors don’t prefer multiple type of UE implementation.</a:t>
            </a:r>
          </a:p>
          <a:p>
            <a:r>
              <a:rPr lang="en-US" altLang="ja-JP" dirty="0" smtClean="0"/>
              <a:t>Unclear future never </a:t>
            </a:r>
            <a:r>
              <a:rPr lang="en-US" altLang="ja-JP" dirty="0" smtClean="0"/>
              <a:t>provides</a:t>
            </a:r>
            <a:r>
              <a:rPr lang="en-US" altLang="ja-JP" dirty="0" smtClean="0"/>
              <a:t> </a:t>
            </a:r>
            <a:r>
              <a:rPr lang="en-US" altLang="ja-JP" dirty="0" smtClean="0"/>
              <a:t>conclusion.  The safest approach was chosen after all despite of long discussion.</a:t>
            </a:r>
            <a:endParaRPr kumimoji="1" lang="en-US" altLang="ja-JP" dirty="0" smtClean="0"/>
          </a:p>
          <a:p>
            <a:endParaRPr kumimoji="1" lang="ja-JP" altLang="en-US" dirty="0"/>
          </a:p>
        </p:txBody>
      </p:sp>
      <p:sp>
        <p:nvSpPr>
          <p:cNvPr id="4" name="正方形/長方形 3"/>
          <p:cNvSpPr/>
          <p:nvPr/>
        </p:nvSpPr>
        <p:spPr>
          <a:xfrm>
            <a:off x="467544" y="3212976"/>
            <a:ext cx="8424936" cy="2808312"/>
          </a:xfrm>
          <a:prstGeom prst="rect">
            <a:avLst/>
          </a:prstGeom>
          <a:noFill/>
          <a:ln w="508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1051166" y="6165304"/>
            <a:ext cx="7925696" cy="523220"/>
          </a:xfrm>
          <a:prstGeom prst="rect">
            <a:avLst/>
          </a:prstGeom>
        </p:spPr>
        <p:txBody>
          <a:bodyPr wrap="none">
            <a:spAutoFit/>
          </a:bodyPr>
          <a:lstStyle/>
          <a:p>
            <a:r>
              <a:rPr lang="en-US" altLang="ja-JP" sz="2800" b="1" i="1" u="sng" dirty="0" smtClean="0">
                <a:solidFill>
                  <a:srgbClr val="0000FF"/>
                </a:solidFill>
                <a:sym typeface="Wingdings" panose="05000000000000000000" pitchFamily="2" charset="2"/>
              </a:rPr>
              <a:t> Same discussion might be repeated in the future!</a:t>
            </a:r>
            <a:endParaRPr lang="ja-JP" altLang="en-US" sz="2800" b="1" i="1" u="sng" dirty="0">
              <a:solidFill>
                <a:srgbClr val="0000FF"/>
              </a:solidFill>
            </a:endParaRPr>
          </a:p>
        </p:txBody>
      </p:sp>
      <p:sp>
        <p:nvSpPr>
          <p:cNvPr id="7" name="正方形/長方形 6"/>
          <p:cNvSpPr/>
          <p:nvPr/>
        </p:nvSpPr>
        <p:spPr>
          <a:xfrm>
            <a:off x="6732240" y="44624"/>
            <a:ext cx="2015295" cy="461665"/>
          </a:xfrm>
          <a:prstGeom prst="rect">
            <a:avLst/>
          </a:prstGeom>
        </p:spPr>
        <p:txBody>
          <a:bodyPr wrap="none">
            <a:spAutoFit/>
          </a:bodyPr>
          <a:lstStyle/>
          <a:p>
            <a:r>
              <a:rPr lang="en-GB" altLang="ja-JP" sz="2400" b="1" dirty="0" smtClean="0"/>
              <a:t>R4-73AH-0031</a:t>
            </a:r>
            <a:endParaRPr lang="ja-JP" altLang="en-US" sz="2400" dirty="0"/>
          </a:p>
        </p:txBody>
      </p:sp>
    </p:spTree>
    <p:extLst>
      <p:ext uri="{BB962C8B-B14F-4D97-AF65-F5344CB8AC3E}">
        <p14:creationId xmlns:p14="http://schemas.microsoft.com/office/powerpoint/2010/main" val="1890020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Proposals/Conclusions</a:t>
            </a:r>
            <a:endParaRPr kumimoji="1" lang="ja-JP" altLang="en-US" dirty="0"/>
          </a:p>
        </p:txBody>
      </p:sp>
      <p:sp>
        <p:nvSpPr>
          <p:cNvPr id="3" name="コンテンツ プレースホルダー 2"/>
          <p:cNvSpPr>
            <a:spLocks noGrp="1"/>
          </p:cNvSpPr>
          <p:nvPr>
            <p:ph idx="1"/>
          </p:nvPr>
        </p:nvSpPr>
        <p:spPr>
          <a:xfrm>
            <a:off x="457200" y="1600200"/>
            <a:ext cx="8229600" cy="4853136"/>
          </a:xfrm>
        </p:spPr>
        <p:txBody>
          <a:bodyPr>
            <a:normAutofit fontScale="85000" lnSpcReduction="10000"/>
          </a:bodyPr>
          <a:lstStyle/>
          <a:p>
            <a:pPr>
              <a:buFont typeface="Wingdings" panose="05000000000000000000" pitchFamily="2" charset="2"/>
              <a:buChar char="n"/>
            </a:pPr>
            <a:r>
              <a:rPr kumimoji="1" lang="en-US" altLang="ja-JP" b="1" i="1" u="sng" dirty="0" smtClean="0"/>
              <a:t>Proposal 1</a:t>
            </a:r>
            <a:r>
              <a:rPr kumimoji="1" lang="en-US" altLang="ja-JP" dirty="0" smtClean="0"/>
              <a:t>: If HTF inclusion is agreed, values for </a:t>
            </a:r>
            <a:r>
              <a:rPr lang="en-US" altLang="ja-JP" dirty="0" smtClean="0">
                <a:latin typeface="Symbol" panose="05050102010706020507" pitchFamily="18" charset="2"/>
              </a:rPr>
              <a:t>D</a:t>
            </a:r>
            <a:r>
              <a:rPr lang="en-US" altLang="ja-JP" dirty="0" smtClean="0"/>
              <a:t>T</a:t>
            </a:r>
            <a:r>
              <a:rPr lang="en-US" altLang="ja-JP" baseline="-25000" dirty="0" smtClean="0"/>
              <a:t>IB</a:t>
            </a:r>
            <a:r>
              <a:rPr lang="en-US" altLang="ja-JP" dirty="0" smtClean="0"/>
              <a:t>/</a:t>
            </a:r>
            <a:r>
              <a:rPr lang="en-US" altLang="ja-JP" dirty="0" smtClean="0">
                <a:latin typeface="Symbol" panose="05050102010706020507" pitchFamily="18" charset="2"/>
              </a:rPr>
              <a:t>D</a:t>
            </a:r>
            <a:r>
              <a:rPr lang="en-US" altLang="ja-JP" dirty="0" smtClean="0"/>
              <a:t>R</a:t>
            </a:r>
            <a:r>
              <a:rPr lang="en-US" altLang="ja-JP" baseline="-25000" dirty="0" smtClean="0"/>
              <a:t>IB</a:t>
            </a:r>
            <a:r>
              <a:rPr kumimoji="1" lang="en-US" altLang="ja-JP" dirty="0" smtClean="0"/>
              <a:t> shall be 0.3/0.2 dB, respectively.</a:t>
            </a:r>
          </a:p>
          <a:p>
            <a:pPr>
              <a:buFont typeface="Wingdings" panose="05000000000000000000" pitchFamily="2" charset="2"/>
              <a:buChar char="n"/>
            </a:pPr>
            <a:r>
              <a:rPr lang="en-US" altLang="ja-JP" b="1" i="1" u="sng" dirty="0" smtClean="0"/>
              <a:t>Proposal 2</a:t>
            </a:r>
            <a:r>
              <a:rPr lang="en-US" altLang="ja-JP" dirty="0" smtClean="0"/>
              <a:t>: </a:t>
            </a:r>
            <a:r>
              <a:rPr kumimoji="1" lang="en-US" altLang="ja-JP" dirty="0" smtClean="0"/>
              <a:t>If HTF inclusion is agreed, it shall be after DUP (NOT between DUP and PA).</a:t>
            </a:r>
          </a:p>
          <a:p>
            <a:pPr>
              <a:buFont typeface="Wingdings" panose="05000000000000000000" pitchFamily="2" charset="2"/>
              <a:buChar char="n"/>
            </a:pPr>
            <a:r>
              <a:rPr lang="en-US" altLang="ja-JP" b="1" i="1" u="sng" dirty="0" smtClean="0"/>
              <a:t>Proposal 3</a:t>
            </a:r>
            <a:r>
              <a:rPr lang="en-US" altLang="ja-JP" dirty="0" smtClean="0"/>
              <a:t>: Discussion on HTF inclusion should be </a:t>
            </a:r>
            <a:r>
              <a:rPr lang="en-US" altLang="ja-JP" dirty="0" smtClean="0"/>
              <a:t>for a maximum of six </a:t>
            </a:r>
            <a:r>
              <a:rPr lang="en-US" altLang="ja-JP" dirty="0" smtClean="0"/>
              <a:t>month (three RAN4 meetings</a:t>
            </a:r>
            <a:r>
              <a:rPr lang="en-US" altLang="ja-JP" dirty="0" smtClean="0"/>
              <a:t>).  </a:t>
            </a:r>
            <a:r>
              <a:rPr lang="en-US" altLang="ja-JP" dirty="0" smtClean="0"/>
              <a:t>When no consensus,  the safest approach shall be taken (= inclusion of HTF shall be agreed). </a:t>
            </a:r>
          </a:p>
          <a:p>
            <a:pPr>
              <a:buFont typeface="Wingdings" panose="05000000000000000000" pitchFamily="2" charset="2"/>
              <a:buChar char="n"/>
            </a:pPr>
            <a:r>
              <a:rPr lang="en-US" altLang="ja-JP" b="1" i="1" u="sng" dirty="0" smtClean="0"/>
              <a:t>Proposal 4</a:t>
            </a:r>
            <a:r>
              <a:rPr lang="en-US" altLang="ja-JP" dirty="0" smtClean="0"/>
              <a:t>: Even if six months is hard to agree, deadline should be set from the beginning of RAN4 work.  No longer than one 3GPP release.  This can satisfy operator demands for commercial service.</a:t>
            </a:r>
            <a:endParaRPr kumimoji="1" lang="ja-JP" altLang="en-US" dirty="0"/>
          </a:p>
        </p:txBody>
      </p:sp>
      <p:sp>
        <p:nvSpPr>
          <p:cNvPr id="5" name="正方形/長方形 4"/>
          <p:cNvSpPr/>
          <p:nvPr/>
        </p:nvSpPr>
        <p:spPr>
          <a:xfrm>
            <a:off x="6732240" y="44624"/>
            <a:ext cx="2015295" cy="461665"/>
          </a:xfrm>
          <a:prstGeom prst="rect">
            <a:avLst/>
          </a:prstGeom>
        </p:spPr>
        <p:txBody>
          <a:bodyPr wrap="none">
            <a:spAutoFit/>
          </a:bodyPr>
          <a:lstStyle/>
          <a:p>
            <a:r>
              <a:rPr lang="en-GB" altLang="ja-JP" sz="2400" b="1" dirty="0" smtClean="0"/>
              <a:t>R4-73AH-0031</a:t>
            </a:r>
            <a:endParaRPr lang="ja-JP" altLang="en-US" sz="2400" dirty="0"/>
          </a:p>
        </p:txBody>
      </p:sp>
    </p:spTree>
    <p:extLst>
      <p:ext uri="{BB962C8B-B14F-4D97-AF65-F5344CB8AC3E}">
        <p14:creationId xmlns:p14="http://schemas.microsoft.com/office/powerpoint/2010/main" val="2657259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Complements</a:t>
            </a:r>
            <a:endParaRPr kumimoji="1" lang="ja-JP" altLang="en-US" dirty="0"/>
          </a:p>
        </p:txBody>
      </p:sp>
      <p:sp>
        <p:nvSpPr>
          <p:cNvPr id="3" name="コンテンツ プレースホルダー 2"/>
          <p:cNvSpPr>
            <a:spLocks noGrp="1"/>
          </p:cNvSpPr>
          <p:nvPr>
            <p:ph idx="1"/>
          </p:nvPr>
        </p:nvSpPr>
        <p:spPr/>
        <p:txBody>
          <a:bodyPr>
            <a:normAutofit/>
          </a:bodyPr>
          <a:lstStyle/>
          <a:p>
            <a:r>
              <a:rPr kumimoji="1" lang="en-US" altLang="ja-JP" dirty="0" smtClean="0"/>
              <a:t>If deadline is not set, operators/vendors who would like to launch commercial service/devices might suffer.  Off course, commercial perspective is not the most important aspect but it should pay attention to (otherwise political war might happen which everyone would like to avoid). </a:t>
            </a:r>
          </a:p>
        </p:txBody>
      </p:sp>
      <p:sp>
        <p:nvSpPr>
          <p:cNvPr id="4" name="正方形/長方形 3"/>
          <p:cNvSpPr/>
          <p:nvPr/>
        </p:nvSpPr>
        <p:spPr>
          <a:xfrm>
            <a:off x="6732240" y="548680"/>
            <a:ext cx="2015295" cy="461665"/>
          </a:xfrm>
          <a:prstGeom prst="rect">
            <a:avLst/>
          </a:prstGeom>
        </p:spPr>
        <p:txBody>
          <a:bodyPr wrap="none">
            <a:spAutoFit/>
          </a:bodyPr>
          <a:lstStyle/>
          <a:p>
            <a:r>
              <a:rPr lang="en-GB" altLang="ja-JP" sz="2400" b="1" dirty="0" smtClean="0"/>
              <a:t>R4-73AH-0031</a:t>
            </a:r>
            <a:endParaRPr lang="ja-JP" altLang="en-US" sz="2400" dirty="0"/>
          </a:p>
        </p:txBody>
      </p:sp>
    </p:spTree>
    <p:extLst>
      <p:ext uri="{BB962C8B-B14F-4D97-AF65-F5344CB8AC3E}">
        <p14:creationId xmlns:p14="http://schemas.microsoft.com/office/powerpoint/2010/main" val="354259147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TotalTime>
  <Words>576</Words>
  <Application>Microsoft Office PowerPoint</Application>
  <PresentationFormat>画面に合わせる (4:3)</PresentationFormat>
  <Paragraphs>75</Paragraphs>
  <Slides>8</Slides>
  <Notes>0</Notes>
  <HiddenSlides>0</HiddenSlides>
  <MMClips>0</MMClips>
  <ScaleCrop>false</ScaleCrop>
  <HeadingPairs>
    <vt:vector size="4" baseType="variant">
      <vt:variant>
        <vt:lpstr>テーマ</vt:lpstr>
      </vt:variant>
      <vt:variant>
        <vt:i4>1</vt:i4>
      </vt:variant>
      <vt:variant>
        <vt:lpstr>スライド タイトル</vt:lpstr>
      </vt:variant>
      <vt:variant>
        <vt:i4>8</vt:i4>
      </vt:variant>
    </vt:vector>
  </HeadingPairs>
  <TitlesOfParts>
    <vt:vector size="9" baseType="lpstr">
      <vt:lpstr>Office ​​テーマ</vt:lpstr>
      <vt:lpstr>PowerPoint プレゼンテーション</vt:lpstr>
      <vt:lpstr>Summary</vt:lpstr>
      <vt:lpstr>Background</vt:lpstr>
      <vt:lpstr>Review of CA_1A-28A work</vt:lpstr>
      <vt:lpstr>Detail Review of CA_1A-28A work</vt:lpstr>
      <vt:lpstr>Outcome of CA_1A-28A discussion</vt:lpstr>
      <vt:lpstr>Proposals/Conclusions</vt:lpstr>
      <vt:lpstr>Complements</vt:lpstr>
    </vt:vector>
  </TitlesOfParts>
  <Company>KDDI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OM</dc:creator>
  <cp:lastModifiedBy>OM</cp:lastModifiedBy>
  <cp:revision>15</cp:revision>
  <dcterms:created xsi:type="dcterms:W3CDTF">2015-01-05T09:38:53Z</dcterms:created>
  <dcterms:modified xsi:type="dcterms:W3CDTF">2015-01-08T08:12:00Z</dcterms:modified>
</cp:coreProperties>
</file>