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</p:sldMasterIdLst>
  <p:notesMasterIdLst>
    <p:notesMasterId r:id="rId4"/>
  </p:notesMasterIdLst>
  <p:sldIdLst>
    <p:sldId id="286" r:id="rId2"/>
    <p:sldId id="295" r:id="rId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2"/>
        </a:solidFill>
        <a:latin typeface="Verdana" pitchFamily="34" charset="0"/>
        <a:ea typeface="ＭＳ Ｐゴシック" pitchFamily="-1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000000"/>
    <a:srgbClr val="FF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342" autoAdjust="0"/>
  </p:normalViewPr>
  <p:slideViewPr>
    <p:cSldViewPr snapToGrid="0">
      <p:cViewPr>
        <p:scale>
          <a:sx n="87" d="100"/>
          <a:sy n="87" d="100"/>
        </p:scale>
        <p:origin x="-6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53" tIns="46578" rIns="93153" bIns="46578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53" tIns="46578" rIns="93153" bIns="46578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53" tIns="46578" rIns="93153" bIns="465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53" tIns="46578" rIns="93153" bIns="46578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53" tIns="46578" rIns="93153" bIns="46578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FC7E8CFC-81D8-48E1-B82F-300C6BCF3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T_PPT Title Slide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527050" y="6391275"/>
            <a:ext cx="1841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7018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28975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84FFB-C6A2-449D-91E9-5CDE62ACF791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6225"/>
            <a:ext cx="2057400" cy="5818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6225"/>
            <a:ext cx="6019800" cy="5818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56FD1-988C-4054-9800-A3DFFD48C4F0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6AF83-1057-4C87-81B4-25F570278A90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5182B-F0D2-4E78-93B7-2D42B621D9DC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018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BBCE8-C999-4447-B795-B24B0723CBC2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A2819-6662-40CF-B1D3-B561E836E489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B3A5C-E144-48B4-B136-27500E48C60B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D4EEC-0E18-49B5-945C-E6A1AAD4DABA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January - 2010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91C0D-B6D9-445A-8252-4DDC943202AF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F2DAF-5E55-4B7C-93C3-B22C006478EA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_PPT Title Slide_bars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6225"/>
            <a:ext cx="6375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9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125" y="6259513"/>
            <a:ext cx="176053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SkyTerra</a:t>
            </a:r>
          </a:p>
        </p:txBody>
      </p:sp>
      <p:sp>
        <p:nvSpPr>
          <p:cNvPr id="129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29538" y="6259513"/>
            <a:ext cx="1046162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28DA869-722D-42A0-B32B-BB75626280BE}" type="slidenum">
              <a:rPr lang="en-US"/>
              <a:pPr>
                <a:defRPr/>
              </a:pPr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29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78425" y="6265863"/>
            <a:ext cx="2474913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June - 2009 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9032" name="Rectangle 8"/>
          <p:cNvSpPr>
            <a:spLocks noChangeArrowheads="1"/>
          </p:cNvSpPr>
          <p:nvPr userDrawn="1"/>
        </p:nvSpPr>
        <p:spPr bwMode="auto">
          <a:xfrm>
            <a:off x="6981825" y="342900"/>
            <a:ext cx="1741488" cy="527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33" name="Picture 9" descr="STCOLOR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53250" y="328613"/>
            <a:ext cx="1820863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9" r:id="rId7"/>
    <p:sldLayoutId id="2147483784" r:id="rId8"/>
    <p:sldLayoutId id="2147483785" r:id="rId9"/>
    <p:sldLayoutId id="2147483786" r:id="rId10"/>
    <p:sldLayoutId id="2147483787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►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8000"/>
        </a:buClr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8000"/>
        </a:buClr>
        <a:buFont typeface="Arial" charset="0"/>
        <a:buChar char="→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Arial" charset="0"/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3GPP:  L-Band Overview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bg1"/>
                </a:solidFill>
              </a:rPr>
              <a:t>January - 2010</a:t>
            </a: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71939"/>
            <a:ext cx="8727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  <a:tab pos="6210300" algn="r"/>
                <a:tab pos="8459788" algn="r"/>
              </a:tabLst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3GPP TSG-RAN WG4 </a:t>
            </a:r>
            <a:r>
              <a:rPr kumimoji="0" lang="en-GB" altLang="ja-JP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Meeting  Ad hoc #2010-01			</a:t>
            </a:r>
            <a:r>
              <a:rPr kumimoji="0" lang="en-GB" altLang="ja-JP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R4-100190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  <a:tab pos="6210300" algn="r"/>
                <a:tab pos="8459788" algn="r"/>
              </a:tabLst>
            </a:pPr>
            <a:r>
              <a:rPr kumimoji="0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Sophia </a:t>
            </a:r>
            <a:r>
              <a:rPr kumimoji="0" lang="en-US" altLang="ja-JP" sz="1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Antipolis</a:t>
            </a:r>
            <a:r>
              <a:rPr kumimoji="0" lang="en-US" altLang="ja-JP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, FR, Jan. 18- 22, 2010</a:t>
            </a:r>
            <a:endParaRPr kumimoji="0" lang="en-US" altLang="ja-JP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212721" y="6379259"/>
            <a:ext cx="1760538" cy="290512"/>
          </a:xfrm>
          <a:noFill/>
        </p:spPr>
        <p:txBody>
          <a:bodyPr/>
          <a:lstStyle/>
          <a:p>
            <a:r>
              <a:rPr lang="en-US" i="1" dirty="0" err="1" smtClean="0"/>
              <a:t>SkyTerra</a:t>
            </a:r>
            <a:endParaRPr lang="en-US" i="1" dirty="0" smtClean="0"/>
          </a:p>
        </p:txBody>
      </p:sp>
      <p:sp>
        <p:nvSpPr>
          <p:cNvPr id="5123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66AACAC-5605-4995-A88A-A8223CF6341E}" type="slidenum">
              <a:rPr lang="en-US" smtClean="0"/>
              <a:pPr/>
              <a:t>2</a:t>
            </a:fld>
            <a:endParaRPr lang="en-US" sz="1200" smtClean="0">
              <a:solidFill>
                <a:schemeClr val="bg1"/>
              </a:solidFill>
            </a:endParaRPr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27533" y="6363837"/>
            <a:ext cx="2474913" cy="280987"/>
          </a:xfrm>
          <a:noFill/>
        </p:spPr>
        <p:txBody>
          <a:bodyPr/>
          <a:lstStyle/>
          <a:p>
            <a:pPr algn="r"/>
            <a:r>
              <a:rPr lang="en-US" i="1" dirty="0" smtClean="0"/>
              <a:t>January - 2010  </a:t>
            </a:r>
            <a:endParaRPr lang="en-US" i="1" dirty="0" smtClean="0">
              <a:solidFill>
                <a:schemeClr val="bg1"/>
              </a:solidFill>
            </a:endParaRPr>
          </a:p>
        </p:txBody>
      </p:sp>
      <p:sp>
        <p:nvSpPr>
          <p:cNvPr id="5125" name="Rectangle 6"/>
          <p:cNvSpPr txBox="1">
            <a:spLocks noGrp="1" noChangeArrowheads="1"/>
          </p:cNvSpPr>
          <p:nvPr/>
        </p:nvSpPr>
        <p:spPr bwMode="auto">
          <a:xfrm>
            <a:off x="4191000" y="6477000"/>
            <a:ext cx="7620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10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21766" y="276226"/>
            <a:ext cx="8421914" cy="39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300" dirty="0" smtClean="0"/>
              <a:t>L-Band Ancillary Terrestrial Component (ATC)</a:t>
            </a:r>
            <a:endParaRPr lang="en-US" sz="2300" dirty="0"/>
          </a:p>
        </p:txBody>
      </p:sp>
      <p:sp>
        <p:nvSpPr>
          <p:cNvPr id="5127" name="Rectangle 3"/>
          <p:cNvSpPr>
            <a:spLocks noChangeArrowheads="1"/>
          </p:cNvSpPr>
          <p:nvPr/>
        </p:nvSpPr>
        <p:spPr bwMode="auto">
          <a:xfrm>
            <a:off x="43541" y="717176"/>
            <a:ext cx="8958945" cy="574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rgbClr val="003399"/>
              </a:buClr>
              <a:buFont typeface="Arial" charset="0"/>
              <a:buChar char="►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L-band Facts</a:t>
            </a:r>
          </a:p>
          <a:p>
            <a:pPr marL="800100" lvl="1" indent="-342900">
              <a:spcBef>
                <a:spcPct val="50000"/>
              </a:spcBef>
              <a:buClr>
                <a:srgbClr val="003399"/>
              </a:buClr>
              <a:buFont typeface="Arial" charset="0"/>
              <a:buChar char="►"/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Through ATC Orders issued in 2003 and 2005, the FCC and IC have authorized </a:t>
            </a:r>
            <a:r>
              <a:rPr lang="en-US" sz="1200" dirty="0" err="1" smtClean="0">
                <a:solidFill>
                  <a:schemeClr val="tx1"/>
                </a:solidFill>
              </a:rPr>
              <a:t>SkyTerra</a:t>
            </a:r>
            <a:r>
              <a:rPr lang="en-US" sz="1200" dirty="0" smtClean="0">
                <a:solidFill>
                  <a:schemeClr val="tx1"/>
                </a:solidFill>
              </a:rPr>
              <a:t> to deploy ATC in L-Band (as defined below) within the US and Canada, respectively, subject to rules laid down in the Orders</a:t>
            </a:r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GB" sz="1100" b="1" dirty="0" smtClean="0"/>
              <a:t>1525 – 1559 MHz</a:t>
            </a:r>
            <a:r>
              <a:rPr lang="en-GB" sz="1100" dirty="0" smtClean="0"/>
              <a:t>:  DL (</a:t>
            </a:r>
            <a:r>
              <a:rPr lang="en-GB" sz="1100" dirty="0" err="1" smtClean="0"/>
              <a:t>NodeB</a:t>
            </a:r>
            <a:r>
              <a:rPr lang="en-GB" sz="1100" dirty="0" smtClean="0"/>
              <a:t> transmit, UE receive)</a:t>
            </a:r>
            <a:endParaRPr lang="en-US" sz="1100" dirty="0" smtClean="0"/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GB" sz="1100" b="1" dirty="0" smtClean="0"/>
              <a:t>1626.5 – 1660.5 MHz</a:t>
            </a:r>
            <a:r>
              <a:rPr lang="en-GB" sz="1100" dirty="0" smtClean="0"/>
              <a:t>:  UL (UE transmit, </a:t>
            </a:r>
            <a:r>
              <a:rPr lang="en-GB" sz="1100" dirty="0" err="1" smtClean="0"/>
              <a:t>NodeB</a:t>
            </a:r>
            <a:r>
              <a:rPr lang="en-GB" sz="1100" dirty="0" smtClean="0"/>
              <a:t> receive)</a:t>
            </a:r>
          </a:p>
          <a:p>
            <a:pPr marL="342900" indent="-342900">
              <a:spcBef>
                <a:spcPct val="50000"/>
              </a:spcBef>
              <a:buClr>
                <a:srgbClr val="003399"/>
              </a:buClr>
              <a:buFont typeface="Arial" charset="0"/>
              <a:buChar char="►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L-Band </a:t>
            </a:r>
            <a:r>
              <a:rPr lang="en-US" sz="1400" dirty="0">
                <a:solidFill>
                  <a:schemeClr val="tx1"/>
                </a:solidFill>
              </a:rPr>
              <a:t>Out-of-Band Operations</a:t>
            </a:r>
          </a:p>
          <a:p>
            <a:pPr marL="800100" lvl="1" indent="-342900">
              <a:spcBef>
                <a:spcPct val="50000"/>
              </a:spcBef>
              <a:buClr>
                <a:srgbClr val="003399"/>
              </a:buClr>
              <a:buFont typeface="Arial" charset="0"/>
              <a:buChar char="►"/>
              <a:defRPr/>
            </a:pPr>
            <a:r>
              <a:rPr lang="en-US" sz="1200" dirty="0">
                <a:solidFill>
                  <a:schemeClr val="tx1"/>
                </a:solidFill>
              </a:rPr>
              <a:t>LTE </a:t>
            </a:r>
            <a:r>
              <a:rPr lang="en-US" sz="1200" dirty="0" smtClean="0">
                <a:solidFill>
                  <a:schemeClr val="tx1"/>
                </a:solidFill>
              </a:rPr>
              <a:t>and UMTS (HSPA) ATC deployment </a:t>
            </a:r>
            <a:r>
              <a:rPr lang="en-US" sz="1200" dirty="0">
                <a:solidFill>
                  <a:schemeClr val="tx1"/>
                </a:solidFill>
              </a:rPr>
              <a:t>will adhere to all </a:t>
            </a:r>
            <a:r>
              <a:rPr lang="en-US" sz="1200" dirty="0" smtClean="0">
                <a:solidFill>
                  <a:schemeClr val="tx1"/>
                </a:solidFill>
              </a:rPr>
              <a:t>3GPP terrestrial out-of-band </a:t>
            </a:r>
            <a:r>
              <a:rPr lang="en-US" sz="1200" dirty="0">
                <a:solidFill>
                  <a:schemeClr val="tx1"/>
                </a:solidFill>
              </a:rPr>
              <a:t>requirements</a:t>
            </a:r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dirty="0" smtClean="0"/>
              <a:t>Spurious emission requirements from the addition of this new band are expected to be the same as those required from the addition of other new US bands in 3GPP</a:t>
            </a:r>
            <a:endParaRPr lang="en-GB" sz="1200" dirty="0" smtClean="0"/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u="sng" dirty="0" smtClean="0"/>
              <a:t>UE</a:t>
            </a:r>
            <a:r>
              <a:rPr lang="en-US" sz="1200" dirty="0" smtClean="0"/>
              <a:t>:  L-Band devices will meet the 3GPP emission mask (external to L-Band) as defined in 3GPP TS 36.101 and 3GPP TS 25.101.</a:t>
            </a:r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u="sng" dirty="0" smtClean="0"/>
              <a:t>UE-to-UE</a:t>
            </a:r>
            <a:r>
              <a:rPr lang="en-US" sz="1200" dirty="0" smtClean="0"/>
              <a:t>:  L-Band devices </a:t>
            </a:r>
            <a:r>
              <a:rPr lang="en-US" sz="1200" dirty="0"/>
              <a:t>will meet the </a:t>
            </a:r>
            <a:r>
              <a:rPr lang="en-US" sz="1200" dirty="0" smtClean="0"/>
              <a:t>3GPP </a:t>
            </a:r>
            <a:r>
              <a:rPr lang="en-US" sz="1200" dirty="0"/>
              <a:t>spurious emission requirements for UE-to-UE co-existence per 3GPP TS </a:t>
            </a:r>
            <a:r>
              <a:rPr lang="en-US" sz="1200" dirty="0" smtClean="0"/>
              <a:t>36.101 and 25.101. </a:t>
            </a:r>
            <a:r>
              <a:rPr lang="en-US" sz="1200" dirty="0"/>
              <a:t>These emission requirements shall apply to UE transmitter emissions into the </a:t>
            </a:r>
            <a:r>
              <a:rPr lang="en-US" sz="1200" dirty="0" smtClean="0"/>
              <a:t>currently defined 3GPP downlink </a:t>
            </a:r>
            <a:r>
              <a:rPr lang="en-US" sz="1200" dirty="0"/>
              <a:t>bands </a:t>
            </a:r>
            <a:r>
              <a:rPr lang="en-US" sz="1200" dirty="0" smtClean="0"/>
              <a:t>(i.e. (Bands 1 to 17) </a:t>
            </a:r>
            <a:endParaRPr lang="en-US" sz="1200" dirty="0"/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u="sng" dirty="0" smtClean="0"/>
              <a:t>BS</a:t>
            </a:r>
            <a:r>
              <a:rPr lang="en-US" sz="1200" dirty="0" smtClean="0"/>
              <a:t>:  L-Band </a:t>
            </a:r>
            <a:r>
              <a:rPr lang="en-US" sz="1200" dirty="0"/>
              <a:t>base stations will meet all </a:t>
            </a:r>
            <a:r>
              <a:rPr lang="en-US" sz="1200" dirty="0" smtClean="0"/>
              <a:t>US 3GPP out-of-band </a:t>
            </a:r>
            <a:r>
              <a:rPr lang="en-US" sz="1200" dirty="0"/>
              <a:t>(external to </a:t>
            </a:r>
            <a:r>
              <a:rPr lang="en-US" sz="1200" dirty="0" smtClean="0"/>
              <a:t>L-Band</a:t>
            </a:r>
            <a:r>
              <a:rPr lang="en-US" sz="1200" dirty="0"/>
              <a:t>) emission requirements </a:t>
            </a:r>
            <a:r>
              <a:rPr lang="en-US" sz="1200" dirty="0" smtClean="0"/>
              <a:t>per 3GPP TS 36.104 and 25.104</a:t>
            </a:r>
            <a:endParaRPr lang="en-US" sz="1200" dirty="0"/>
          </a:p>
          <a:p>
            <a:pPr marL="1200150" lvl="2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dirty="0">
                <a:solidFill>
                  <a:schemeClr val="tx1"/>
                </a:solidFill>
              </a:rPr>
              <a:t>The fact that L-Band is designated primarily as an MSS band does not affect in any way how the band will operate for terrestrial LTE </a:t>
            </a:r>
            <a:r>
              <a:rPr lang="en-US" sz="1200" dirty="0" smtClean="0">
                <a:solidFill>
                  <a:schemeClr val="tx1"/>
                </a:solidFill>
              </a:rPr>
              <a:t>deployments</a:t>
            </a:r>
            <a:endParaRPr lang="en-US" sz="1200" dirty="0">
              <a:solidFill>
                <a:schemeClr val="tx1"/>
              </a:solidFill>
            </a:endParaRPr>
          </a:p>
          <a:p>
            <a:pPr marL="342900" indent="-342900">
              <a:spcBef>
                <a:spcPct val="50000"/>
              </a:spcBef>
              <a:buClr>
                <a:srgbClr val="003399"/>
              </a:buClr>
              <a:buFont typeface="Arial" charset="0"/>
              <a:buChar char="►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L-Band </a:t>
            </a:r>
            <a:r>
              <a:rPr lang="en-US" sz="1400" dirty="0">
                <a:solidFill>
                  <a:schemeClr val="tx1"/>
                </a:solidFill>
              </a:rPr>
              <a:t>In-Band Operations</a:t>
            </a:r>
          </a:p>
          <a:p>
            <a:pPr marL="742950" lvl="1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u="sng" dirty="0" smtClean="0"/>
              <a:t>Satellite Operations</a:t>
            </a:r>
            <a:r>
              <a:rPr lang="en-US" sz="1200" dirty="0" smtClean="0"/>
              <a:t>: Intra-band coexistence within L-Band is achieved through inter-satellite-operator coordination, subject to bilateral cooperation agreements already in place</a:t>
            </a:r>
          </a:p>
          <a:p>
            <a:pPr marL="742950" lvl="1" indent="-285750">
              <a:spcBef>
                <a:spcPct val="50000"/>
              </a:spcBef>
              <a:buClr>
                <a:srgbClr val="FF8000"/>
              </a:buClr>
              <a:buFont typeface="Arial" charset="0"/>
              <a:buChar char="•"/>
              <a:defRPr/>
            </a:pPr>
            <a:r>
              <a:rPr lang="en-US" sz="1200" u="sng" dirty="0" smtClean="0"/>
              <a:t>ATC Operations</a:t>
            </a:r>
            <a:r>
              <a:rPr lang="en-US" sz="1200" dirty="0" smtClean="0"/>
              <a:t>: There are no other authorized L-Band ATC operators in the US and Canada, making intra-L-Band, inter-operator ATC coordination unnecessary </a:t>
            </a:r>
            <a:endParaRPr lang="en-US" sz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Verdana" pitchFamily="34" charset="0"/>
            <a:ea typeface="ＭＳ Ｐゴシック" pitchFamily="-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Verdana" pitchFamily="34" charset="0"/>
            <a:ea typeface="ＭＳ Ｐゴシック" pitchFamily="-12" charset="-128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2890</TotalTime>
  <Words>315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1_Custom Design</vt:lpstr>
      <vt:lpstr>3GPP:  L-Band Overview</vt:lpstr>
      <vt:lpstr>Slide 2</vt:lpstr>
    </vt:vector>
  </TitlesOfParts>
  <Company>The Martin Agency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Option 1 Color Title Slide</dc:title>
  <dc:creator>Skyterra Communications</dc:creator>
  <cp:lastModifiedBy>Eric Jacks</cp:lastModifiedBy>
  <cp:revision>202</cp:revision>
  <dcterms:created xsi:type="dcterms:W3CDTF">2007-12-17T19:39:49Z</dcterms:created>
  <dcterms:modified xsi:type="dcterms:W3CDTF">2010-01-11T20:32:18Z</dcterms:modified>
</cp:coreProperties>
</file>