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6"/>
  </p:notesMasterIdLst>
  <p:handoutMasterIdLst>
    <p:handoutMasterId r:id="rId7"/>
  </p:handoutMasterIdLst>
  <p:sldIdLst>
    <p:sldId id="928" r:id="rId5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0000FF"/>
    <a:srgbClr val="2A6EA8"/>
    <a:srgbClr val="CC00CC"/>
    <a:srgbClr val="FFCC00"/>
    <a:srgbClr val="FF3300"/>
    <a:srgbClr val="B1D254"/>
    <a:srgbClr val="72732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65" autoAdjust="0"/>
    <p:restoredTop sz="95801" autoAdjust="0"/>
  </p:normalViewPr>
  <p:slideViewPr>
    <p:cSldViewPr snapToGrid="0">
      <p:cViewPr varScale="1">
        <p:scale>
          <a:sx n="122" d="100"/>
          <a:sy n="122" d="100"/>
        </p:scale>
        <p:origin x="9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461351"/>
          </a:xfrm>
        </p:spPr>
        <p:txBody>
          <a:bodyPr/>
          <a:lstStyle/>
          <a:p>
            <a:r>
              <a:rPr lang="en-US" b="1" dirty="0" smtClean="0"/>
              <a:t>RAN4#99-e Main session GTW schedule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8266"/>
              </p:ext>
            </p:extLst>
          </p:nvPr>
        </p:nvGraphicFramePr>
        <p:xfrm>
          <a:off x="240646" y="671871"/>
          <a:ext cx="11573206" cy="608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736"/>
                <a:gridCol w="6305567"/>
                <a:gridCol w="1409903"/>
              </a:tblGrid>
              <a:tr h="198199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altLang="zh-CN" sz="9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1 (3am-6am UTC)</a:t>
                      </a:r>
                    </a:p>
                  </a:txBody>
                  <a:tcPr marL="45720" marR="45720">
                    <a:solidFill>
                      <a:srgbClr val="2A6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3875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20th / Thursday</a:t>
                      </a:r>
                      <a:endParaRPr lang="zh-CN" altLang="zh-CN" sz="900" kern="12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(Rel-17 WI/SIs to be closed by June 21 or September 21)</a:t>
                      </a:r>
                      <a:endParaRPr lang="zh-CN" altLang="zh-CN" sz="900" kern="12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[111] NR_6GHz_unlic_EU: Sub-topic #1-1, #1-2, #2-1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  <a:endParaRPr lang="zh-CN" altLang="en-US" sz="90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NR_47GHz_Band: Sub-topic #1-1, #1-2, #1-3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[150] </a:t>
                      </a:r>
                      <a:r>
                        <a:rPr lang="en-US" altLang="zh-CN" sz="900" kern="1200" dirty="0" err="1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FS_NR_eff_BW_util</a:t>
                      </a: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Sub-topic #2-1+issue 2-6, #3-1, #3-2, #3-3. How to close SI.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50min</a:t>
                      </a:r>
                      <a:endParaRPr lang="zh-CN" altLang="en-US" sz="90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[152] FS_NR_600MHz_ext: Sub-topic #3-1, #3-2, #3-3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40min</a:t>
                      </a:r>
                      <a:endParaRPr lang="zh-CN" altLang="en-US" sz="90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rowSpan="5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21st / Friday</a:t>
                      </a:r>
                      <a:endParaRPr lang="zh-CN" altLang="zh-CN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(Rel-16 </a:t>
                      </a:r>
                      <a:r>
                        <a:rPr lang="en-US" altLang="zh-CN" sz="900" kern="120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TxD</a:t>
                      </a: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, Rel-17 HPUE WIs which will be closed by June 21 or September 21)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zh-CN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</a:t>
                      </a:r>
                      <a:r>
                        <a:rPr lang="en-US" altLang="zh-CN" sz="900" kern="120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NR_TxD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[124] HPUE_PC1_5_n77_n78_n79: Sub-topic #2-2 signaling, #3-1 FWA MPE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[125] HPUE_PC2_n34_n39: Sub-topic #1-1, #2-1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[126] NR_SAR_PC2_InterB_SUL_2BUL: Sub-topic #2-1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[153] FS_NR_PC2_UE_FDD: Sub-topic #1-1 SAR, #1-2 interference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98199">
                <a:tc gridSpan="3"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kern="12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Week 2 (12am-3pm UTC)</a:t>
                      </a:r>
                      <a:endParaRPr lang="zh-CN" altLang="zh-CN" sz="900" b="1" kern="120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solidFill>
                      <a:srgbClr val="2A6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3875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24th / Monday</a:t>
                      </a:r>
                      <a:endParaRPr lang="zh-CN" altLang="zh-CN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(Rel-17 RAN4-Led WIs)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zh-CN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[111], [112] [150], [152]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[135] NR_RF_FR1_enh_Part1: Sub-topic #3-1, #3-2, #4-1, #4-3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[136] NR_RF_FR1_enh_Part2: Sub-topic #1-2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[137] NR_RF_FR2_enh_Part1: Sub-topic #1-3, #1-4, #2-1, #2-2, #2-3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25th / Tuesday</a:t>
                      </a:r>
                      <a:endParaRPr lang="zh-CN" altLang="zh-CN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(Rel-17 RAN4-Led WIs)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zh-CN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[109], [124], [125], [126], [153]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[138] NR_RF_FR2_enh_Part2: Topic #2, Topic #3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[139] NR_RF_FR2_enh_Part3: Topic #1 new CA BW class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zh-CN" sz="900" kern="12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[122] NR_BCS4: Issue 1.2-1 Signaling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rowSpan="5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26th / Wednesday</a:t>
                      </a:r>
                      <a:endParaRPr lang="zh-CN" altLang="zh-CN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(Rel-17 WIs led by other WGs)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zh-CN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[142] NRSL_enh_Part1: Sub-topic #1-1 system parameter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[143] NRSL_enh_Part2: Topic #1 scenario 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[145] NR_ext_to_71GHz_Part1: Topic #3 system parameters, Sub-topic #4.2.1 Frequency range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[146] NR_ext_to_71GHz_Part2: Sub-topic #1.2.1 </a:t>
                      </a:r>
                      <a:r>
                        <a:rPr lang="en-US" altLang="zh-CN" sz="900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TX output power, #2.2.1 Rx requirement 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Reserve</a:t>
                      </a:r>
                      <a:r>
                        <a:rPr lang="en-US" altLang="zh-CN" sz="900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for controversial topics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May 27</a:t>
                      </a:r>
                      <a:r>
                        <a:rPr lang="en-US" altLang="zh-CN" sz="900" kern="1200" baseline="300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/ Thursday</a:t>
                      </a:r>
                      <a:endParaRPr lang="zh-CN" altLang="zh-CN" sz="900" kern="12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(Final call)</a:t>
                      </a:r>
                      <a:endParaRPr lang="zh-CN" altLang="zh-CN" sz="900" kern="12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5720" marR="4572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WIs to be closed by June or Sept. if needed,</a:t>
                      </a:r>
                      <a:r>
                        <a:rPr lang="en-US" altLang="zh-CN" sz="900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baseline="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incl</a:t>
                      </a:r>
                      <a:r>
                        <a:rPr lang="en-US" altLang="zh-CN" sz="900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[111], [112], [120], [121], [124], [125], [126], [130],[132], [140], [150], [152], [153], [158]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  <a:tr h="123875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zh-CN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900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 other WIs, incl. [135], [136], [137], [138], [139], [122], [142], [143], [145], [146] and others, if needed</a:t>
                      </a:r>
                      <a:endParaRPr lang="zh-CN" altLang="en-US" sz="900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0"/>
                        </a:spcBef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  <a:endParaRPr lang="zh-CN" altLang="en-US" sz="900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8643606" y="36672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0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 The schedule may be updated based on discussion.</a:t>
            </a:r>
          </a:p>
        </p:txBody>
      </p:sp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infopath/2007/PartnerControls"/>
    <ds:schemaRef ds:uri="a915fe38-2618-47b6-8303-829fb71466d5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23d77754-4ccc-4c57-9291-cab09e81894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332013</TotalTime>
  <Words>501</Words>
  <Application>Microsoft Office PowerPoint</Application>
  <PresentationFormat>宽屏</PresentationFormat>
  <Paragraphs>65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3gpp</vt:lpstr>
      <vt:lpstr>RAN4#99-e Main session GTW schedule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Xizeng Dai</cp:lastModifiedBy>
  <cp:revision>633</cp:revision>
  <cp:lastPrinted>2016-09-15T08:31:35Z</cp:lastPrinted>
  <dcterms:created xsi:type="dcterms:W3CDTF">2009-11-27T05:15:11Z</dcterms:created>
  <dcterms:modified xsi:type="dcterms:W3CDTF">2021-05-20T08:08:28Z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(3)NGHmAX7XO55zM/6iNBNuHvA1DH9R7g4mF3Hix8GFm292pKEjvg9q6rbGF1Ob6l9LGcIr7+Zj
BC/9507U2Chjuvd7CudUjMDspG1YMIKdhq3LaPY6szkqvnWaLgfgQOezmN9aom5Cj4HaMPXC
MFq0cjTtg9gzH2S6GSU5wNDSv7BKQeB5HSYITcMjHfj9CkjXgggZeWx59Z+8bRM0bdl5MgUS
+Trscbx0ydXHgfVj/f</vt:lpwstr>
  </property>
  <property fmtid="{D5CDD505-2E9C-101B-9397-08002B2CF9AE}" pid="16" name="_2015_ms_pID_7253431">
    <vt:lpwstr>JxnUyEDaxj4PrBzdXw/vpgtz4+V+r9EhvG0rBvlwJDPkFEOMFXoz+1
6G/PozCy5/ycpvsi0LWzRxymN8GbciFhpT173lauxSqZ0JTQyAibT0LXZ9u7jAlkRNJzntQY
khOxIYimDQ3TVar7ZvlV3QySVfg7+h6kiPXPWnIdZS3XT3YbYOs2xdt5eyJQ9dIBCF+aCV1n
HevGz7c6awsJCu+iGUhbdiXQbhX4LZDBzSy3</vt:lpwstr>
  </property>
  <property fmtid="{D5CDD505-2E9C-101B-9397-08002B2CF9AE}" pid="17" name="_2015_ms_pID_7253432">
    <vt:lpwstr>sw==</vt:lpwstr>
  </property>
</Properties>
</file>