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29" r:id="rId4"/>
  </p:sldMasterIdLst>
  <p:notesMasterIdLst>
    <p:notesMasterId r:id="rId7"/>
  </p:notesMasterIdLst>
  <p:handoutMasterIdLst>
    <p:handoutMasterId r:id="rId8"/>
  </p:handoutMasterIdLst>
  <p:sldIdLst>
    <p:sldId id="928" r:id="rId5"/>
    <p:sldId id="929" r:id="rId6"/>
  </p:sldIdLst>
  <p:sldSz cx="12192000" cy="6858000"/>
  <p:notesSz cx="7010400" cy="9296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4F81BD"/>
    <a:srgbClr val="CC00CC"/>
    <a:srgbClr val="0000FF"/>
    <a:srgbClr val="FFCC00"/>
    <a:srgbClr val="72AF2F"/>
    <a:srgbClr val="B1D254"/>
    <a:srgbClr val="72732F"/>
    <a:srgbClr val="C6D254"/>
    <a:srgbClr val="2A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9BA8C6-43E6-4B9D-BE97-EA70B6CDDD92}" v="45" dt="2021-05-23T14:31:36.4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 autoAdjust="0"/>
    <p:restoredTop sz="95801" autoAdjust="0"/>
  </p:normalViewPr>
  <p:slideViewPr>
    <p:cSldViewPr snapToGrid="0">
      <p:cViewPr>
        <p:scale>
          <a:sx n="125" d="100"/>
          <a:sy n="125" d="100"/>
        </p:scale>
        <p:origin x="90" y="-6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rvyakov, Andrey" userId="dbdfc4e7-c505-4785-a117-c03dfe609c52" providerId="ADAL" clId="{BA9BA8C6-43E6-4B9D-BE97-EA70B6CDDD92}"/>
    <pc:docChg chg="undo custSel addSld modSld">
      <pc:chgData name="Chervyakov, Andrey" userId="dbdfc4e7-c505-4785-a117-c03dfe609c52" providerId="ADAL" clId="{BA9BA8C6-43E6-4B9D-BE97-EA70B6CDDD92}" dt="2021-05-23T14:36:24.278" v="233" actId="20577"/>
      <pc:docMkLst>
        <pc:docMk/>
      </pc:docMkLst>
      <pc:sldChg chg="modSp mod">
        <pc:chgData name="Chervyakov, Andrey" userId="dbdfc4e7-c505-4785-a117-c03dfe609c52" providerId="ADAL" clId="{BA9BA8C6-43E6-4B9D-BE97-EA70B6CDDD92}" dt="2021-05-23T14:22:53.755" v="74" actId="21"/>
        <pc:sldMkLst>
          <pc:docMk/>
          <pc:sldMk cId="2261567071" sldId="928"/>
        </pc:sldMkLst>
        <pc:graphicFrameChg chg="mod modGraphic">
          <ac:chgData name="Chervyakov, Andrey" userId="dbdfc4e7-c505-4785-a117-c03dfe609c52" providerId="ADAL" clId="{BA9BA8C6-43E6-4B9D-BE97-EA70B6CDDD92}" dt="2021-05-23T14:22:53.755" v="74" actId="21"/>
          <ac:graphicFrameMkLst>
            <pc:docMk/>
            <pc:sldMk cId="2261567071" sldId="928"/>
            <ac:graphicFrameMk id="6" creationId="{00000000-0000-0000-0000-000000000000}"/>
          </ac:graphicFrameMkLst>
        </pc:graphicFrameChg>
      </pc:sldChg>
      <pc:sldChg chg="modSp add mod">
        <pc:chgData name="Chervyakov, Andrey" userId="dbdfc4e7-c505-4785-a117-c03dfe609c52" providerId="ADAL" clId="{BA9BA8C6-43E6-4B9D-BE97-EA70B6CDDD92}" dt="2021-05-23T14:36:24.278" v="233" actId="20577"/>
        <pc:sldMkLst>
          <pc:docMk/>
          <pc:sldMk cId="3773716973" sldId="929"/>
        </pc:sldMkLst>
        <pc:graphicFrameChg chg="mod modGraphic">
          <ac:chgData name="Chervyakov, Andrey" userId="dbdfc4e7-c505-4785-a117-c03dfe609c52" providerId="ADAL" clId="{BA9BA8C6-43E6-4B9D-BE97-EA70B6CDDD92}" dt="2021-05-23T14:36:24.278" v="233" actId="20577"/>
          <ac:graphicFrameMkLst>
            <pc:docMk/>
            <pc:sldMk cId="3773716973" sldId="929"/>
            <ac:graphicFrameMk id="6" creationId="{00000000-0000-0000-0000-000000000000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867FF36F-819D-4D2B-A8BB-AF91032F0C08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28693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5325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61" y="4416091"/>
            <a:ext cx="5142280" cy="4183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459FDB58-73C4-413E-BB6C-BBE882DFCE1B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61250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8"/>
            <a:ext cx="10363200" cy="1470025"/>
          </a:xfrm>
        </p:spPr>
        <p:txBody>
          <a:bodyPr/>
          <a:lstStyle>
            <a:lvl1pPr>
              <a:defRPr sz="4000"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latin typeface="+mj-ea"/>
                <a:ea typeface="+mj-ea"/>
              </a:defRPr>
            </a:lvl1pPr>
            <a:lvl2pPr marL="457177" indent="0" algn="ctr">
              <a:buNone/>
              <a:defRPr/>
            </a:lvl2pPr>
            <a:lvl3pPr marL="914354" indent="0" algn="ctr">
              <a:buNone/>
              <a:defRPr/>
            </a:lvl3pPr>
            <a:lvl4pPr marL="1371531" indent="0" algn="ctr">
              <a:buNone/>
              <a:defRPr/>
            </a:lvl4pPr>
            <a:lvl5pPr marL="1828709" indent="0" algn="ctr">
              <a:buNone/>
              <a:defRPr/>
            </a:lvl5pPr>
            <a:lvl6pPr marL="2285886" indent="0" algn="ctr">
              <a:buNone/>
              <a:defRPr/>
            </a:lvl6pPr>
            <a:lvl7pPr marL="2743063" indent="0" algn="ctr">
              <a:buNone/>
              <a:defRPr/>
            </a:lvl7pPr>
            <a:lvl8pPr marL="3200240" indent="0" algn="ctr">
              <a:buNone/>
              <a:defRPr/>
            </a:lvl8pPr>
            <a:lvl9pPr marL="3657417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2707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5652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2723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601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5528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9670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6C394A-9E02-4841-ACC8-9EFF4DA633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fld id="{F5492D28-9CB3-4957-BFD2-683A3D6260A5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FCFD951-EB5F-444C-A429-749DF9E84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7230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13"/>
            <a:ext cx="10363200" cy="1362075"/>
          </a:xfrm>
        </p:spPr>
        <p:txBody>
          <a:bodyPr anchor="t"/>
          <a:lstStyle>
            <a:lvl1pPr algn="l">
              <a:defRPr sz="4000" b="1" cap="all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1801"/>
            </a:lvl2pPr>
            <a:lvl3pPr marL="914354" indent="0">
              <a:buNone/>
              <a:defRPr sz="1600"/>
            </a:lvl3pPr>
            <a:lvl4pPr marL="1371531" indent="0">
              <a:buNone/>
              <a:defRPr sz="1401"/>
            </a:lvl4pPr>
            <a:lvl5pPr marL="1828709" indent="0">
              <a:buNone/>
              <a:defRPr sz="1401"/>
            </a:lvl5pPr>
            <a:lvl6pPr marL="2285886" indent="0">
              <a:buNone/>
              <a:defRPr sz="1401"/>
            </a:lvl6pPr>
            <a:lvl7pPr marL="2743063" indent="0">
              <a:buNone/>
              <a:defRPr sz="1401"/>
            </a:lvl7pPr>
            <a:lvl8pPr marL="3200240" indent="0">
              <a:buNone/>
              <a:defRPr sz="1401"/>
            </a:lvl8pPr>
            <a:lvl9pPr marL="3657417" indent="0">
              <a:buNone/>
              <a:defRPr sz="14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1478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1323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6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6" y="2174875"/>
            <a:ext cx="5389033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0855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0819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119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6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217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2668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8" descr="green.jpg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6456363"/>
            <a:ext cx="6189133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1" y="274638"/>
            <a:ext cx="911225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10960" y="6483350"/>
            <a:ext cx="527049" cy="222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  <a:latin typeface="Arial" charset="0"/>
              </a:defRPr>
            </a:lvl1pPr>
          </a:lstStyle>
          <a:p>
            <a:fld id="{F5492D28-9CB3-4957-BFD2-683A3D6260A5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1559984" y="5009401"/>
            <a:ext cx="6102349" cy="246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© 3GPP 2009     Mobile World Congress, Barcelona, 19</a:t>
            </a:r>
            <a:r>
              <a:rPr lang="en-GB" altLang="en-US" sz="1001" baseline="30000" dirty="0">
                <a:solidFill>
                  <a:schemeClr val="bg1"/>
                </a:solidFill>
                <a:latin typeface="Arial" panose="020B0604020202020204" pitchFamily="34" charset="0"/>
              </a:rPr>
              <a:t>th</a:t>
            </a: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 February 2009</a:t>
            </a:r>
          </a:p>
        </p:txBody>
      </p:sp>
      <p:pic>
        <p:nvPicPr>
          <p:cNvPr id="1033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3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7" name="Rectangle 6"/>
          <p:cNvSpPr>
            <a:spLocks noChangeArrowheads="1"/>
          </p:cNvSpPr>
          <p:nvPr/>
        </p:nvSpPr>
        <p:spPr bwMode="auto">
          <a:xfrm>
            <a:off x="593777" y="6455545"/>
            <a:ext cx="95715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 b="1" dirty="0">
                <a:solidFill>
                  <a:schemeClr val="bg1"/>
                </a:solidFill>
                <a:latin typeface="Arial" panose="020B0604020202020204" pitchFamily="34" charset="0"/>
              </a:rPr>
              <a:t>RAN WG4</a:t>
            </a:r>
          </a:p>
        </p:txBody>
      </p:sp>
      <p:sp>
        <p:nvSpPr>
          <p:cNvPr id="56334" name="Slide Number Placeholder 4"/>
          <p:cNvSpPr txBox="1">
            <a:spLocks noGrp="1"/>
          </p:cNvSpPr>
          <p:nvPr userDrawn="1"/>
        </p:nvSpPr>
        <p:spPr bwMode="auto">
          <a:xfrm>
            <a:off x="11432126" y="6464300"/>
            <a:ext cx="527049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E4DF48D0-4F83-437C-BDD1-C6E5F5F353CD}" type="slidenum">
              <a:rPr lang="en-GB" altLang="en-US" sz="1100">
                <a:solidFill>
                  <a:schemeClr val="bg1"/>
                </a:solidFill>
                <a:latin typeface="Arial" charset="0"/>
              </a:rPr>
              <a:pPr eaLnBrk="1" hangingPunct="1"/>
              <a:t>‹#›</a:t>
            </a:fld>
            <a:endParaRPr lang="en-GB" altLang="en-US" sz="110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14" name="Picture 6" descr="3GPP_TM_RD.jpg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8563" y="373075"/>
            <a:ext cx="1493837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55" r:id="rId1"/>
    <p:sldLayoutId id="2147484556" r:id="rId2"/>
    <p:sldLayoutId id="2147484557" r:id="rId3"/>
    <p:sldLayoutId id="2147484558" r:id="rId4"/>
    <p:sldLayoutId id="2147484559" r:id="rId5"/>
    <p:sldLayoutId id="2147484560" r:id="rId6"/>
    <p:sldLayoutId id="2147484561" r:id="rId7"/>
    <p:sldLayoutId id="2147484562" r:id="rId8"/>
    <p:sldLayoutId id="2147484563" r:id="rId9"/>
    <p:sldLayoutId id="2147484564" r:id="rId10"/>
    <p:sldLayoutId id="2147484565" r:id="rId11"/>
    <p:sldLayoutId id="2147484566" r:id="rId12"/>
    <p:sldLayoutId id="2147484567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177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354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531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709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882" indent="-342882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charset="0"/>
        <a:buChar char="•"/>
        <a:defRPr sz="2400">
          <a:solidFill>
            <a:schemeClr val="tx1"/>
          </a:solidFill>
          <a:latin typeface="+mn-lt"/>
        </a:defRPr>
      </a:lvl2pPr>
      <a:lvl3pPr marL="1142943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</a:defRPr>
      </a:lvl3pPr>
      <a:lvl4pPr marL="1600121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4pPr>
      <a:lvl5pPr marL="2057298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5pPr>
      <a:lvl6pPr marL="2514476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652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8829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007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b="1" dirty="0"/>
              <a:t>RAN4#99-e RRM session GTW schedule</a:t>
            </a:r>
            <a:r>
              <a:rPr lang="en-US" dirty="0"/>
              <a:t> </a:t>
            </a:r>
            <a:endParaRPr lang="ru-RU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0988722"/>
              </p:ext>
            </p:extLst>
          </p:nvPr>
        </p:nvGraphicFramePr>
        <p:xfrm>
          <a:off x="401652" y="1273321"/>
          <a:ext cx="11116432" cy="17555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37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399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2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3362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Week 1  (3am-6am UTC)</a:t>
                      </a:r>
                      <a:endParaRPr lang="zh-CN" sz="12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40640" marR="40640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850">
                <a:tc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dirty="0">
                          <a:effectLst/>
                          <a:latin typeface="+mn-lt"/>
                          <a:ea typeface="+mj-ea"/>
                        </a:rPr>
                        <a:t>Meeting</a:t>
                      </a:r>
                      <a:r>
                        <a:rPr lang="en-US" altLang="zh-CN" sz="1100" baseline="0" dirty="0">
                          <a:effectLst/>
                          <a:latin typeface="+mn-lt"/>
                          <a:ea typeface="+mj-ea"/>
                        </a:rPr>
                        <a:t> day</a:t>
                      </a:r>
                      <a:endParaRPr lang="zh-CN" sz="1100" dirty="0">
                        <a:effectLst/>
                        <a:latin typeface="+mn-lt"/>
                        <a:ea typeface="+mj-ea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Topics</a:t>
                      </a: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Duration</a:t>
                      </a: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7910">
                <a:tc rowSpan="4"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+mj-ea"/>
                        </a:rPr>
                        <a:t>May 20</a:t>
                      </a:r>
                      <a:r>
                        <a:rPr lang="en-US" sz="1100" baseline="30000" dirty="0">
                          <a:effectLst/>
                          <a:latin typeface="+mn-lt"/>
                          <a:ea typeface="+mj-ea"/>
                        </a:rPr>
                        <a:t>th</a:t>
                      </a:r>
                      <a:r>
                        <a:rPr lang="en-US" sz="1100" dirty="0">
                          <a:effectLst/>
                          <a:latin typeface="+mn-lt"/>
                          <a:ea typeface="+mj-ea"/>
                        </a:rPr>
                        <a:t> / Thursday</a:t>
                      </a:r>
                      <a:endParaRPr lang="zh-CN" sz="1100" dirty="0">
                        <a:effectLst/>
                        <a:latin typeface="+mn-lt"/>
                        <a:ea typeface="+mj-ea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90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[212] Rel-16 MR-DC: Sub-topic #1-1 </a:t>
                      </a:r>
                      <a:r>
                        <a:rPr lang="en-US" sz="90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(check if there are any issues with CRs)</a:t>
                      </a:r>
                      <a:endParaRPr lang="pt-BR" sz="900" kern="1200" dirty="0">
                        <a:solidFill>
                          <a:srgbClr val="00B050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 rowSpan="2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90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30min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79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90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[213] Rel-16 MR-DC</a:t>
                      </a:r>
                      <a:r>
                        <a:rPr lang="en-US" sz="90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: Topic #1, Topic #2 (check if there are any issues with CRs)</a:t>
                      </a:r>
                      <a:endParaRPr lang="pt-BR" sz="900" kern="1200" dirty="0">
                        <a:solidFill>
                          <a:srgbClr val="00B050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t-BR" sz="900" kern="1200" dirty="0">
                        <a:solidFill>
                          <a:schemeClr val="dk1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1868508142"/>
                  </a:ext>
                </a:extLst>
              </a:tr>
              <a:tr h="1779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90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[209] Rel-16 NR-U RRM Core maintenance: Topics #3, #4, others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90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60min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233674098"/>
                  </a:ext>
                </a:extLst>
              </a:tr>
              <a:tr h="177910">
                <a:tc vMerge="1"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[210] </a:t>
                      </a:r>
                      <a:r>
                        <a:rPr lang="pt-BR" sz="90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Rel-16 NR-U RRM Performance: Topics #2, #3, others</a:t>
                      </a:r>
                      <a:endParaRPr lang="en-US" sz="900" kern="1200" dirty="0">
                        <a:solidFill>
                          <a:srgbClr val="00B050"/>
                        </a:solidFill>
                        <a:highlight>
                          <a:srgbClr val="FFFF00"/>
                        </a:highlight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90min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057200608"/>
                  </a:ext>
                </a:extLst>
              </a:tr>
              <a:tr h="177910">
                <a:tc rowSpan="3"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+mj-ea"/>
                        </a:rPr>
                        <a:t>May 21</a:t>
                      </a:r>
                      <a:r>
                        <a:rPr lang="en-US" sz="1100" baseline="30000" dirty="0">
                          <a:effectLst/>
                          <a:latin typeface="+mn-lt"/>
                          <a:ea typeface="+mj-ea"/>
                        </a:rPr>
                        <a:t>st</a:t>
                      </a:r>
                      <a:r>
                        <a:rPr lang="en-US" sz="1100" dirty="0">
                          <a:effectLst/>
                          <a:latin typeface="+mn-lt"/>
                          <a:ea typeface="+mj-ea"/>
                        </a:rPr>
                        <a:t> / Friday</a:t>
                      </a:r>
                      <a:endParaRPr lang="zh-CN" sz="1100" dirty="0">
                        <a:effectLst/>
                        <a:latin typeface="+mn-lt"/>
                        <a:ea typeface="+mj-ea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9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[241] Rel-16 UE feature list: Topics #1, #2</a:t>
                      </a:r>
                      <a:endParaRPr lang="en-US" sz="900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90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45min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7910">
                <a:tc vMerge="1"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+mn-lt"/>
                        <a:ea typeface="+mj-ea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[215] Rel-16 NR Pos RRM UE Performance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90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60min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4144917466"/>
                  </a:ext>
                </a:extLst>
              </a:tr>
              <a:tr h="1779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[216] Rel-16 NR Pos RRM BS Performance 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90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45min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9061548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CAC3BFE-4AFD-4151-BF68-35BBD0CB160E}"/>
              </a:ext>
            </a:extLst>
          </p:cNvPr>
          <p:cNvSpPr txBox="1"/>
          <p:nvPr/>
        </p:nvSpPr>
        <p:spPr>
          <a:xfrm>
            <a:off x="401652" y="5724221"/>
            <a:ext cx="11116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Notes: Prioritize Rel16 Perf part completion and Rel-16 maintenance. Very limited Rel-17 topics will be treated.</a:t>
            </a:r>
          </a:p>
        </p:txBody>
      </p:sp>
    </p:spTree>
    <p:extLst>
      <p:ext uri="{BB962C8B-B14F-4D97-AF65-F5344CB8AC3E}">
        <p14:creationId xmlns:p14="http://schemas.microsoft.com/office/powerpoint/2010/main" val="2261567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b="1" dirty="0"/>
              <a:t>RAN4#99-e RRM session GTW schedule</a:t>
            </a:r>
            <a:r>
              <a:rPr lang="en-US" dirty="0"/>
              <a:t> </a:t>
            </a:r>
            <a:endParaRPr lang="ru-RU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219073"/>
              </p:ext>
            </p:extLst>
          </p:nvPr>
        </p:nvGraphicFramePr>
        <p:xfrm>
          <a:off x="401652" y="1273321"/>
          <a:ext cx="11116432" cy="39881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37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399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2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4878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Week 2 (12pm-3pm UTC)</a:t>
                      </a:r>
                      <a:endParaRPr lang="zh-CN" sz="11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40640" marR="40640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3640">
                <a:tc rowSpan="2"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+mj-ea"/>
                        </a:rPr>
                        <a:t>May 24</a:t>
                      </a:r>
                      <a:r>
                        <a:rPr lang="en-US" sz="1100" baseline="30000" dirty="0">
                          <a:effectLst/>
                          <a:latin typeface="+mn-lt"/>
                          <a:ea typeface="+mj-ea"/>
                        </a:rPr>
                        <a:t>th</a:t>
                      </a:r>
                      <a:r>
                        <a:rPr lang="en-US" sz="1100" dirty="0">
                          <a:effectLst/>
                          <a:latin typeface="+mn-lt"/>
                          <a:ea typeface="+mj-ea"/>
                        </a:rPr>
                        <a:t> / Monday</a:t>
                      </a:r>
                      <a:endParaRPr lang="zh-CN" sz="1100" dirty="0">
                        <a:effectLst/>
                        <a:latin typeface="+mn-lt"/>
                        <a:ea typeface="+mj-ea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90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Rel-16 RRM maintenance (203, 204, 205, 206, 207, 208, 242, 243) (note: critical issues if any)</a:t>
                      </a:r>
                    </a:p>
                    <a:p>
                      <a:pPr marL="171450" marR="0" lvl="0" indent="-17145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90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[208] NR_RRM_Enh_RRM_3: 1-2</a:t>
                      </a:r>
                    </a:p>
                    <a:p>
                      <a:pPr marL="171450" marR="0" lvl="0" indent="-17145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90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[204] NR_RRM_maintenance_R16: Topics #2 (</a:t>
                      </a:r>
                      <a:r>
                        <a:rPr lang="en-US" altLang="zh-CN" sz="900" kern="1200" dirty="0" err="1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NeedForGap</a:t>
                      </a:r>
                      <a:r>
                        <a:rPr lang="en-US" altLang="zh-CN" sz="90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), #5 (MRTD for intra-band CA), #1 (SSB-less SCell activation)</a:t>
                      </a:r>
                    </a:p>
                    <a:p>
                      <a:pPr marL="171450" marR="0" lvl="0" indent="-17145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90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[205] </a:t>
                      </a:r>
                      <a:r>
                        <a:rPr lang="en-US" altLang="zh-CN" sz="900" kern="1200" dirty="0" err="1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NR_eMIMO_RRM</a:t>
                      </a:r>
                      <a:r>
                        <a:rPr lang="en-US" altLang="zh-CN" sz="90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: 1-1, 3-1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120min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36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90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Rel-16 NR L3 CSI-RS</a:t>
                      </a:r>
                    </a:p>
                    <a:p>
                      <a:pPr marL="171450" marR="0" lvl="0" indent="-17145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90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[217] Issues  2-1, 1-1, 1-2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60min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627415959"/>
                  </a:ext>
                </a:extLst>
              </a:tr>
              <a:tr h="177910">
                <a:tc rowSpan="4"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  <a:ea typeface="+mj-ea"/>
                        </a:rPr>
                        <a:t>May 25</a:t>
                      </a:r>
                      <a:r>
                        <a:rPr lang="en-US" sz="1100" baseline="30000">
                          <a:effectLst/>
                          <a:latin typeface="+mn-lt"/>
                          <a:ea typeface="+mj-ea"/>
                        </a:rPr>
                        <a:t>th</a:t>
                      </a:r>
                      <a:r>
                        <a:rPr lang="en-US" sz="1100">
                          <a:effectLst/>
                          <a:latin typeface="+mn-lt"/>
                          <a:ea typeface="+mj-ea"/>
                        </a:rPr>
                        <a:t> / Tuesday</a:t>
                      </a:r>
                      <a:endParaRPr lang="zh-CN" sz="1100" dirty="0">
                        <a:effectLst/>
                        <a:latin typeface="+mn-lt"/>
                        <a:ea typeface="+mj-ea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90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Return to Rel-16 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NR-U, MR-DC, IAB, Pos, L3 CSI-RS (209, 210, 211, 212, 213, 214, 215, 216, 217, 218)</a:t>
                      </a:r>
                    </a:p>
                    <a:p>
                      <a:pPr marL="171450" marR="0" lvl="0" indent="-17145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900" kern="1200" dirty="0">
                          <a:solidFill>
                            <a:srgbClr val="FF330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[217] Rel-16 NR L3 CSI-RS: 1-3 </a:t>
                      </a:r>
                    </a:p>
                    <a:p>
                      <a:pPr marL="171450" marR="0" lvl="0" indent="-17145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900" kern="1200" dirty="0">
                          <a:solidFill>
                            <a:srgbClr val="FF330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[218] Rel-16 NR L3 CSI-RS: Check CR status</a:t>
                      </a:r>
                    </a:p>
                    <a:p>
                      <a:pPr marL="171450" marR="0" lvl="0" indent="-17145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[214] </a:t>
                      </a:r>
                      <a:r>
                        <a:rPr lang="pt-BR" sz="90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Rel-16 NR Pos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 RRM Core maintenance</a:t>
                      </a:r>
                    </a:p>
                    <a:p>
                      <a:pPr marL="171450" marR="0" lvl="0" indent="-17145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[215] Rel-16 NR Pos RRM UE Performance</a:t>
                      </a:r>
                    </a:p>
                    <a:p>
                      <a:pPr marL="171450" marR="0" lvl="0" indent="-17145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[216] Rel-16 NR Pos RRM BS Performance</a:t>
                      </a:r>
                    </a:p>
                    <a:p>
                      <a:pPr marL="171450" marR="0" lvl="0" indent="-17145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[210] </a:t>
                      </a:r>
                      <a:r>
                        <a:rPr lang="pt-BR" sz="90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Rel-16 NR-U RRM Performance</a:t>
                      </a:r>
                      <a:endParaRPr lang="en-US" sz="900" kern="1200" dirty="0">
                        <a:solidFill>
                          <a:schemeClr val="tx1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171450" marR="0" lvl="0" indent="-17145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90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[209] Rel-16 NR-U RRM Core maintenance</a:t>
                      </a:r>
                      <a:endParaRPr lang="en-US" sz="900" kern="1200" dirty="0">
                        <a:solidFill>
                          <a:schemeClr val="tx1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171450" marR="0" lvl="0" indent="-17145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90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[213] Rel-16 MR-DC</a:t>
                      </a:r>
                      <a:endParaRPr lang="en-US" sz="900" kern="1200" dirty="0">
                        <a:solidFill>
                          <a:schemeClr val="tx1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171450" marR="0" lvl="0" indent="-17145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Others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90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120min</a:t>
                      </a:r>
                      <a:endParaRPr lang="zh-CN" altLang="en-US" sz="900" kern="1200" dirty="0">
                        <a:solidFill>
                          <a:schemeClr val="tx1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900" kern="1200" dirty="0">
                          <a:solidFill>
                            <a:srgbClr val="FF330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[207] NR_RRM_Enh_RRM_2: 3-1</a:t>
                      </a:r>
                    </a:p>
                    <a:p>
                      <a:pPr marL="171450" marR="0" lvl="0" indent="-17145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900" kern="1200" dirty="0">
                          <a:solidFill>
                            <a:srgbClr val="FF330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[243] </a:t>
                      </a:r>
                      <a:r>
                        <a:rPr lang="en-US" altLang="zh-CN" sz="900" kern="1200" dirty="0" err="1">
                          <a:solidFill>
                            <a:srgbClr val="FF330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NR_UE_pow_sav_RRM</a:t>
                      </a:r>
                      <a:r>
                        <a:rPr lang="en-US" altLang="zh-CN" sz="900" kern="1200" dirty="0">
                          <a:solidFill>
                            <a:srgbClr val="FF330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: 1-1, 2-1</a:t>
                      </a:r>
                      <a:endParaRPr lang="en-US" sz="900" kern="1200" dirty="0">
                        <a:solidFill>
                          <a:srgbClr val="FF3300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zh-CN" altLang="en-US" sz="900" kern="1200" dirty="0">
                        <a:solidFill>
                          <a:schemeClr val="tx1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71121672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Return to [242] R16_UE_feature_list_RRM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90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30min</a:t>
                      </a:r>
                      <a:endParaRPr lang="zh-CN" altLang="en-US" sz="900" kern="1200" dirty="0">
                        <a:solidFill>
                          <a:schemeClr val="tx1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92100758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[239] </a:t>
                      </a:r>
                      <a:r>
                        <a:rPr lang="nn-NO" sz="90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NR_IIOT_URLLC_enh_RRM: 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Topic 2 (Reference point definition)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90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30min</a:t>
                      </a:r>
                      <a:endParaRPr lang="zh-CN" altLang="en-US" sz="900" kern="1200" dirty="0">
                        <a:solidFill>
                          <a:schemeClr val="tx1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879046819"/>
                  </a:ext>
                </a:extLst>
              </a:tr>
              <a:tr h="63374">
                <a:tc rowSpan="4"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+mj-ea"/>
                        </a:rPr>
                        <a:t>May 26</a:t>
                      </a:r>
                      <a:r>
                        <a:rPr lang="en-US" sz="1100" baseline="30000" dirty="0">
                          <a:effectLst/>
                          <a:latin typeface="+mn-lt"/>
                          <a:ea typeface="+mj-ea"/>
                        </a:rPr>
                        <a:t>th</a:t>
                      </a:r>
                      <a:r>
                        <a:rPr lang="en-US" sz="1100" dirty="0">
                          <a:effectLst/>
                          <a:latin typeface="+mn-lt"/>
                          <a:ea typeface="+mj-ea"/>
                        </a:rPr>
                        <a:t> / Wednesday</a:t>
                      </a:r>
                      <a:endParaRPr lang="zh-CN" sz="1100" dirty="0">
                        <a:effectLst/>
                        <a:latin typeface="+mn-lt"/>
                        <a:ea typeface="+mj-ea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90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[201] Rel-15 NR RRM Core maintenance</a:t>
                      </a:r>
                    </a:p>
                  </a:txBody>
                  <a:tcPr marL="40640" marR="40640" marT="9525" marB="0" anchor="ctr"/>
                </a:tc>
                <a:tc rowSpan="2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90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90min</a:t>
                      </a:r>
                      <a:endParaRPr lang="zh-CN" altLang="en-US" sz="900" kern="1200" dirty="0">
                        <a:solidFill>
                          <a:schemeClr val="tx1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79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90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[202] Rel-15 NR RRM Perf maintenance</a:t>
                      </a:r>
                    </a:p>
                  </a:txBody>
                  <a:tcPr marL="40640" marR="40640" marT="9525" marB="0"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zh-CN" altLang="en-US" sz="900" kern="1200" dirty="0">
                        <a:solidFill>
                          <a:schemeClr val="dk1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4067881135"/>
                  </a:ext>
                </a:extLst>
              </a:tr>
              <a:tr h="1779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90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[221] NR_RF_FR2_req_enh2_RRM: Subtopic 1-1 (MRTD for CBM)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90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45min</a:t>
                      </a:r>
                      <a:endParaRPr lang="zh-CN" altLang="en-US" sz="900" kern="1200" dirty="0">
                        <a:solidFill>
                          <a:schemeClr val="tx1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1841800406"/>
                  </a:ext>
                </a:extLst>
              </a:tr>
              <a:tr h="177910">
                <a:tc vMerge="1"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+mn-lt"/>
                        <a:ea typeface="+mj-ea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Reserved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90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45min</a:t>
                      </a:r>
                      <a:endParaRPr lang="zh-CN" altLang="en-US" sz="900" kern="1200" dirty="0">
                        <a:solidFill>
                          <a:schemeClr val="tx1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455212725"/>
                  </a:ext>
                </a:extLst>
              </a:tr>
              <a:tr h="292467">
                <a:tc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+mj-ea"/>
                        </a:rPr>
                        <a:t>May 27</a:t>
                      </a:r>
                      <a:r>
                        <a:rPr lang="en-US" sz="1100" baseline="30000" dirty="0">
                          <a:effectLst/>
                          <a:latin typeface="+mn-lt"/>
                          <a:ea typeface="+mj-ea"/>
                        </a:rPr>
                        <a:t>th</a:t>
                      </a:r>
                      <a:r>
                        <a:rPr lang="en-US" sz="1100" dirty="0">
                          <a:effectLst/>
                          <a:latin typeface="+mn-lt"/>
                          <a:ea typeface="+mj-ea"/>
                        </a:rPr>
                        <a:t> / Thursday</a:t>
                      </a:r>
                      <a:endParaRPr lang="zh-CN" sz="1100" dirty="0">
                        <a:effectLst/>
                        <a:latin typeface="+mn-lt"/>
                        <a:ea typeface="+mj-ea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Return to (final round)</a:t>
                      </a:r>
                      <a:endParaRPr lang="zh-CN" altLang="en-US" sz="900" kern="1200" dirty="0">
                        <a:solidFill>
                          <a:schemeClr val="tx1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zh-CN" altLang="en-US" sz="900" kern="1200" dirty="0">
                        <a:solidFill>
                          <a:schemeClr val="tx1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CAC3BFE-4AFD-4151-BF68-35BBD0CB160E}"/>
              </a:ext>
            </a:extLst>
          </p:cNvPr>
          <p:cNvSpPr txBox="1"/>
          <p:nvPr/>
        </p:nvSpPr>
        <p:spPr>
          <a:xfrm>
            <a:off x="401652" y="5724221"/>
            <a:ext cx="11116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Notes: Prioritize Rel16 Perf part completion and Rel-16 maintenance. Very limited Rel-17 topics will be treated.</a:t>
            </a:r>
          </a:p>
        </p:txBody>
      </p:sp>
    </p:spTree>
    <p:extLst>
      <p:ext uri="{BB962C8B-B14F-4D97-AF65-F5344CB8AC3E}">
        <p14:creationId xmlns:p14="http://schemas.microsoft.com/office/powerpoint/2010/main" val="37737169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gpp">
  <a:themeElements>
    <a:clrScheme name="3gpp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3gpp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552158F8185D44A8848B98AEA319AF" ma:contentTypeVersion="12" ma:contentTypeDescription="Create a new document." ma:contentTypeScope="" ma:versionID="6a36ef4f892f86ce52de6a1653dbd950">
  <xsd:schema xmlns:xsd="http://www.w3.org/2001/XMLSchema" xmlns:xs="http://www.w3.org/2001/XMLSchema" xmlns:p="http://schemas.microsoft.com/office/2006/metadata/properties" xmlns:ns3="a915fe38-2618-47b6-8303-829fb71466d5" xmlns:ns4="23d77754-4ccc-4c57-9291-cab09e81894a" targetNamespace="http://schemas.microsoft.com/office/2006/metadata/properties" ma:root="true" ma:fieldsID="f7034ffd361f586299d0e2788fe1325b" ns3:_="" ns4:_="">
    <xsd:import namespace="a915fe38-2618-47b6-8303-829fb71466d5"/>
    <xsd:import namespace="23d77754-4ccc-4c57-9291-cab09e81894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15fe38-2618-47b6-8303-829fb71466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d77754-4ccc-4c57-9291-cab09e81894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5C68143-B530-4487-9EA7-5BCC5970B48F}">
  <ds:schemaRefs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dcmitype/"/>
    <ds:schemaRef ds:uri="http://schemas.openxmlformats.org/package/2006/metadata/core-properties"/>
    <ds:schemaRef ds:uri="a915fe38-2618-47b6-8303-829fb71466d5"/>
    <ds:schemaRef ds:uri="http://purl.org/dc/elements/1.1/"/>
    <ds:schemaRef ds:uri="23d77754-4ccc-4c57-9291-cab09e81894a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F070948-0CB2-4F99-ACC8-E715860BC6B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74266F6-0ED4-4E4E-9B55-710101289C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15fe38-2618-47b6-8303-829fb71466d5"/>
    <ds:schemaRef ds:uri="23d77754-4ccc-4c57-9291-cab09e8189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336262</TotalTime>
  <Words>519</Words>
  <Application>Microsoft Office PowerPoint</Application>
  <PresentationFormat>Widescreen</PresentationFormat>
  <Paragraphs>61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微软雅黑</vt:lpstr>
      <vt:lpstr>Arial</vt:lpstr>
      <vt:lpstr>Arial Black</vt:lpstr>
      <vt:lpstr>Calibri</vt:lpstr>
      <vt:lpstr>Times New Roman</vt:lpstr>
      <vt:lpstr>Wingdings</vt:lpstr>
      <vt:lpstr>3gpp</vt:lpstr>
      <vt:lpstr>RAN4#99-e RRM session GTW schedule </vt:lpstr>
      <vt:lpstr>RAN4#99-e RRM session GTW schedule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RAN4#94 E-meeting Arrangements and Guidelines</dc:title>
  <dc:creator>Administrator</dc:creator>
  <cp:keywords>CTPClassification=CTP_NT</cp:keywords>
  <cp:lastModifiedBy>Intel2</cp:lastModifiedBy>
  <cp:revision>560</cp:revision>
  <cp:lastPrinted>2016-09-15T08:31:35Z</cp:lastPrinted>
  <dcterms:created xsi:type="dcterms:W3CDTF">2009-11-27T05:15:11Z</dcterms:created>
  <dcterms:modified xsi:type="dcterms:W3CDTF">2021-05-24T15:37:15Z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D:\RAN\RAN78\RP-172127.pptx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1552620126</vt:lpwstr>
  </property>
  <property fmtid="{D5CDD505-2E9C-101B-9397-08002B2CF9AE}" pid="8" name="TitusGUID">
    <vt:lpwstr>6f9c0495-a83c-462b-8664-67016d5bf2d5</vt:lpwstr>
  </property>
  <property fmtid="{D5CDD505-2E9C-101B-9397-08002B2CF9AE}" pid="9" name="CTP_TimeStamp">
    <vt:lpwstr>2020-06-04 10:01:06Z</vt:lpwstr>
  </property>
  <property fmtid="{D5CDD505-2E9C-101B-9397-08002B2CF9AE}" pid="10" name="CTP_BU">
    <vt:lpwstr>NA</vt:lpwstr>
  </property>
  <property fmtid="{D5CDD505-2E9C-101B-9397-08002B2CF9AE}" pid="11" name="CTP_IDSID">
    <vt:lpwstr>NA</vt:lpwstr>
  </property>
  <property fmtid="{D5CDD505-2E9C-101B-9397-08002B2CF9AE}" pid="12" name="CTP_WWID">
    <vt:lpwstr>NA</vt:lpwstr>
  </property>
  <property fmtid="{D5CDD505-2E9C-101B-9397-08002B2CF9AE}" pid="13" name="CTPClassification">
    <vt:lpwstr>CTP_NT</vt:lpwstr>
  </property>
  <property fmtid="{D5CDD505-2E9C-101B-9397-08002B2CF9AE}" pid="14" name="ContentTypeId">
    <vt:lpwstr>0x010100F2552158F8185D44A8848B98AEA319AF</vt:lpwstr>
  </property>
  <property fmtid="{D5CDD505-2E9C-101B-9397-08002B2CF9AE}" pid="15" name="_2015_ms_pID_725343">
    <vt:lpwstr>(3)3uSfLaSabfEyGuv1zOGHK+RwlkfravTUcEfWqi0iTGWVPvow5LJeWSZx0l4apXozh5nghM5u
UjYmUvZ4KXISRBPsUjeZ8n/oCEXc3NVVHwH6p2pPqHxRBxPZrOV345rlmEFy2Rz0/6EIL/mC
Bqibo60bzlUkIHZZr8BxGqlyc1LG+sTsBGuFTqego5ivFhw1bst2YN9yhZuKGimoVy0wC8qp
5M7IpQWEOSidkJhLw6</vt:lpwstr>
  </property>
  <property fmtid="{D5CDD505-2E9C-101B-9397-08002B2CF9AE}" pid="16" name="_2015_ms_pID_7253431">
    <vt:lpwstr>b2oCiLP2GpSIltc69n9QAcv3Os6RCDr2qxyq6Y9nylDhW9Mei+H4iT
TbJ+vjxAUJGIG555wVd06uHRtBUqL7bX4Xm7RtzXCTuEUnbQYx+uYvaVFLPpsfJku6LxtB+c
g/Jwk5q4nKVGbPmkB7yFXfcGVbwmn2TmNAMLEZvsd8buFpyJ6+N3USuw5pzOX63uRC/UnIaX
UbCtnOfFdB8PDi+Y8Tbk4hLwfSnfgElhbZJ/</vt:lpwstr>
  </property>
  <property fmtid="{D5CDD505-2E9C-101B-9397-08002B2CF9AE}" pid="17" name="_2015_ms_pID_7253432">
    <vt:lpwstr>NA==</vt:lpwstr>
  </property>
</Properties>
</file>