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28" r:id="rId5"/>
    <p:sldId id="929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4F81BD"/>
    <a:srgbClr val="CC00CC"/>
    <a:srgbClr val="0000FF"/>
    <a:srgbClr val="FFCC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9BA8C6-43E6-4B9D-BE97-EA70B6CDDD92}" v="45" dt="2021-05-23T14:31:36.4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2" autoAdjust="0"/>
    <p:restoredTop sz="95801" autoAdjust="0"/>
  </p:normalViewPr>
  <p:slideViewPr>
    <p:cSldViewPr snapToGrid="0">
      <p:cViewPr varScale="1">
        <p:scale>
          <a:sx n="106" d="100"/>
          <a:sy n="106" d="100"/>
        </p:scale>
        <p:origin x="672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BA9BA8C6-43E6-4B9D-BE97-EA70B6CDDD92}"/>
    <pc:docChg chg="undo custSel addSld modSld">
      <pc:chgData name="Chervyakov, Andrey" userId="dbdfc4e7-c505-4785-a117-c03dfe609c52" providerId="ADAL" clId="{BA9BA8C6-43E6-4B9D-BE97-EA70B6CDDD92}" dt="2021-05-23T14:36:24.278" v="233" actId="20577"/>
      <pc:docMkLst>
        <pc:docMk/>
      </pc:docMkLst>
      <pc:sldChg chg="modSp mod">
        <pc:chgData name="Chervyakov, Andrey" userId="dbdfc4e7-c505-4785-a117-c03dfe609c52" providerId="ADAL" clId="{BA9BA8C6-43E6-4B9D-BE97-EA70B6CDDD92}" dt="2021-05-23T14:22:53.755" v="74" actId="21"/>
        <pc:sldMkLst>
          <pc:docMk/>
          <pc:sldMk cId="2261567071" sldId="928"/>
        </pc:sldMkLst>
        <pc:graphicFrameChg chg="mod modGraphic">
          <ac:chgData name="Chervyakov, Andrey" userId="dbdfc4e7-c505-4785-a117-c03dfe609c52" providerId="ADAL" clId="{BA9BA8C6-43E6-4B9D-BE97-EA70B6CDDD92}" dt="2021-05-23T14:22:53.755" v="74" actId="21"/>
          <ac:graphicFrameMkLst>
            <pc:docMk/>
            <pc:sldMk cId="2261567071" sldId="928"/>
            <ac:graphicFrameMk id="6" creationId="{00000000-0000-0000-0000-000000000000}"/>
          </ac:graphicFrameMkLst>
        </pc:graphicFrameChg>
      </pc:sldChg>
      <pc:sldChg chg="modSp add mod">
        <pc:chgData name="Chervyakov, Andrey" userId="dbdfc4e7-c505-4785-a117-c03dfe609c52" providerId="ADAL" clId="{BA9BA8C6-43E6-4B9D-BE97-EA70B6CDDD92}" dt="2021-05-23T14:36:24.278" v="233" actId="20577"/>
        <pc:sldMkLst>
          <pc:docMk/>
          <pc:sldMk cId="3773716973" sldId="929"/>
        </pc:sldMkLst>
        <pc:graphicFrameChg chg="mod modGraphic">
          <ac:chgData name="Chervyakov, Andrey" userId="dbdfc4e7-c505-4785-a117-c03dfe609c52" providerId="ADAL" clId="{BA9BA8C6-43E6-4B9D-BE97-EA70B6CDDD92}" dt="2021-05-23T14:36:24.278" v="233" actId="20577"/>
          <ac:graphicFrameMkLst>
            <pc:docMk/>
            <pc:sldMk cId="3773716973" sldId="929"/>
            <ac:graphicFrameMk id="6" creationId="{00000000-0000-0000-0000-000000000000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RAN4#99-e RRM session GTW schedule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0988722"/>
              </p:ext>
            </p:extLst>
          </p:nvPr>
        </p:nvGraphicFramePr>
        <p:xfrm>
          <a:off x="401652" y="1273321"/>
          <a:ext cx="11116432" cy="17555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037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399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27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3362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1  (3am-6am UTC)</a:t>
                      </a:r>
                      <a:endParaRPr lang="zh-CN" sz="1200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850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7910">
                <a:tc rowSpan="4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May 20</a:t>
                      </a:r>
                      <a:r>
                        <a:rPr lang="en-US" sz="1100" baseline="30000" dirty="0"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 / Thursday</a:t>
                      </a: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[212] Rel-16 MR-DC: Sub-topic #1-1 </a:t>
                      </a:r>
                      <a:r>
                        <a:rPr lang="en-US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(check if there are any issues with CRs)</a:t>
                      </a:r>
                      <a:endParaRPr lang="pt-BR" sz="90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79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[213] Rel-16 MR-DC</a:t>
                      </a:r>
                      <a:r>
                        <a:rPr lang="en-US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: Topic #1, Topic #2 (check if there are any issues with CRs)</a:t>
                      </a:r>
                      <a:endParaRPr lang="pt-BR" sz="90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900" kern="1200" dirty="0">
                        <a:solidFill>
                          <a:schemeClr val="dk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868508142"/>
                  </a:ext>
                </a:extLst>
              </a:tr>
              <a:tr h="1779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[209] Rel-16 NR-U RRM Core maintenance: Topics #3, #4, others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233674098"/>
                  </a:ext>
                </a:extLst>
              </a:tr>
              <a:tr h="17791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[210] </a:t>
                      </a:r>
                      <a:r>
                        <a:rPr lang="pt-BR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Rel-16 NR-U RRM Performance: Topics #2, #3, others</a:t>
                      </a:r>
                      <a:endParaRPr lang="en-US" sz="900" kern="1200" dirty="0">
                        <a:solidFill>
                          <a:srgbClr val="00B050"/>
                        </a:solidFill>
                        <a:highlight>
                          <a:srgbClr val="FFFF00"/>
                        </a:highlight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057200608"/>
                  </a:ext>
                </a:extLst>
              </a:tr>
              <a:tr h="177910">
                <a:tc rowSpan="3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May 21</a:t>
                      </a:r>
                      <a:r>
                        <a:rPr lang="en-US" sz="1100" baseline="30000" dirty="0">
                          <a:effectLst/>
                          <a:latin typeface="+mn-lt"/>
                          <a:ea typeface="+mj-ea"/>
                        </a:rPr>
                        <a:t>st</a:t>
                      </a: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 / Friday</a:t>
                      </a: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[241] Rel-16 UE feature list: Topics #1, #2</a:t>
                      </a:r>
                      <a:endParaRPr lang="en-US" sz="9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791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[215] Rel-16 NR Pos RRM UE Performance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4144917466"/>
                  </a:ext>
                </a:extLst>
              </a:tr>
              <a:tr h="1779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[216] Rel-16 NR Pos RRM BS Performance 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9061548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CAC3BFE-4AFD-4151-BF68-35BBD0CB160E}"/>
              </a:ext>
            </a:extLst>
          </p:cNvPr>
          <p:cNvSpPr txBox="1"/>
          <p:nvPr/>
        </p:nvSpPr>
        <p:spPr>
          <a:xfrm>
            <a:off x="401652" y="5724221"/>
            <a:ext cx="11116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Notes: Prioritize Rel16 Perf part completion and Rel-16 maintenance. Very limited Rel-17 topics will be treated.</a:t>
            </a:r>
          </a:p>
        </p:txBody>
      </p:sp>
    </p:spTree>
    <p:extLst>
      <p:ext uri="{BB962C8B-B14F-4D97-AF65-F5344CB8AC3E}">
        <p14:creationId xmlns:p14="http://schemas.microsoft.com/office/powerpoint/2010/main" val="2261567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RAN4#99-e RRM session GTW schedule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6097900"/>
              </p:ext>
            </p:extLst>
          </p:nvPr>
        </p:nvGraphicFramePr>
        <p:xfrm>
          <a:off x="401652" y="1273321"/>
          <a:ext cx="11116432" cy="39785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037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399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27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487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2 (12pm-3pm UTC)</a:t>
                      </a:r>
                      <a:endParaRPr lang="zh-CN" sz="1100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3640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May 24</a:t>
                      </a:r>
                      <a:r>
                        <a:rPr lang="en-US" sz="1100" baseline="30000" dirty="0"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 / Monday</a:t>
                      </a: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chemeClr val="dk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Rel-16 RRM maintenance (203, 204, 205, 206, 207, 208, 242, 243) (note: critical issues if any)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rgbClr val="FF33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[204] NR_RRM_maintenance_R16: Topics #2 (</a:t>
                      </a:r>
                      <a:r>
                        <a:rPr lang="en-US" altLang="zh-CN" sz="900" kern="1200" dirty="0" err="1">
                          <a:solidFill>
                            <a:srgbClr val="FF33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NeedForGap</a:t>
                      </a:r>
                      <a:r>
                        <a:rPr lang="en-US" altLang="zh-CN" sz="900" kern="1200" dirty="0">
                          <a:solidFill>
                            <a:srgbClr val="FF33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), #4 (MRTD for intra-band CA), #1 (SSB-less SCell activation)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rgbClr val="FF33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[208] NR_RRM_Enh_RRM_3: 1-2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rgbClr val="FF33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[205] </a:t>
                      </a:r>
                      <a:r>
                        <a:rPr lang="en-US" altLang="zh-CN" sz="900" kern="1200" dirty="0" err="1">
                          <a:solidFill>
                            <a:srgbClr val="FF33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NR_eMIMO_RRM</a:t>
                      </a:r>
                      <a:r>
                        <a:rPr lang="en-US" altLang="zh-CN" sz="900" kern="1200" dirty="0">
                          <a:solidFill>
                            <a:srgbClr val="FF33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: 1-1, 3-1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rgbClr val="FF33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[207] NR_RRM_Enh_RRM_2: 3-1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rgbClr val="FF33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[243] </a:t>
                      </a:r>
                      <a:r>
                        <a:rPr lang="en-US" altLang="zh-CN" sz="900" kern="1200" dirty="0" err="1">
                          <a:solidFill>
                            <a:srgbClr val="FF33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NR_UE_pow_sav_RRM</a:t>
                      </a:r>
                      <a:r>
                        <a:rPr lang="en-US" altLang="zh-CN" sz="900" kern="1200" dirty="0">
                          <a:solidFill>
                            <a:srgbClr val="FF33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: 1-1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rgbClr val="FF33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Other Rel-16 RRM maintenance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36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chemeClr val="dk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Rel-16 NR L3 CSI-RS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rgbClr val="FF33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[217] Issues  2-1, 1-1, 1-2, 1-3 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rgbClr val="FF33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[218] Check CR status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627415959"/>
                  </a:ext>
                </a:extLst>
              </a:tr>
              <a:tr h="177910">
                <a:tc rowSpan="3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May 25</a:t>
                      </a:r>
                      <a:r>
                        <a:rPr lang="en-US" sz="1100" baseline="30000" dirty="0"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 / Tuesday</a:t>
                      </a: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chemeClr val="dk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Return to Rel-16 </a:t>
                      </a:r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NR-U, MR-DC, IAB, Pos, L3 CSI-RS (209, 210, 211, 212, 213, 214, 215, 216, 217, 218)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FF33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[214] </a:t>
                      </a:r>
                      <a:r>
                        <a:rPr lang="pt-BR" sz="900" kern="1200" dirty="0">
                          <a:solidFill>
                            <a:srgbClr val="FF33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Rel-16 NR Pos</a:t>
                      </a:r>
                      <a:r>
                        <a:rPr lang="en-US" sz="900" kern="1200" dirty="0">
                          <a:solidFill>
                            <a:srgbClr val="FF33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RRM Core maintenance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FF33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[215] Rel-16 NR Pos RRM UE Performance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FF33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[216] Rel-16 NR Pos RRM BS Performance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FF33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[210] </a:t>
                      </a:r>
                      <a:r>
                        <a:rPr lang="pt-BR" sz="900" kern="1200" dirty="0">
                          <a:solidFill>
                            <a:srgbClr val="FF33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Rel-16 NR-U RRM Performance</a:t>
                      </a:r>
                      <a:endParaRPr lang="en-US" sz="900" kern="1200" dirty="0">
                        <a:solidFill>
                          <a:srgbClr val="FF330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rgbClr val="FF33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[209] Rel-16 NR-U RRM Core maintenance</a:t>
                      </a:r>
                      <a:endParaRPr lang="en-US" sz="900" kern="1200" dirty="0">
                        <a:solidFill>
                          <a:srgbClr val="FF330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rgbClr val="FF33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[213] Rel-16 MR-DC</a:t>
                      </a:r>
                      <a:endParaRPr lang="en-US" sz="900" kern="1200" dirty="0">
                        <a:solidFill>
                          <a:srgbClr val="FF330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FF33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Others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chemeClr val="dk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FF33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Return to [242] R16_UE_feature_list_RRM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chemeClr val="dk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92100758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FF33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[239] </a:t>
                      </a:r>
                      <a:r>
                        <a:rPr lang="nn-NO" sz="900" kern="1200" dirty="0">
                          <a:solidFill>
                            <a:srgbClr val="FF33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NR_IIOT_URLLC_enh_RRM: </a:t>
                      </a:r>
                      <a:r>
                        <a:rPr lang="en-US" sz="900" kern="1200" dirty="0">
                          <a:solidFill>
                            <a:srgbClr val="FF33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Topic 2 (Reference point definition)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chemeClr val="dk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879046819"/>
                  </a:ext>
                </a:extLst>
              </a:tr>
              <a:tr h="63374">
                <a:tc rowSpan="4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May 26</a:t>
                      </a:r>
                      <a:r>
                        <a:rPr lang="en-US" sz="1100" baseline="30000" dirty="0"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 / Wednesday</a:t>
                      </a: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chemeClr val="dk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[201] Rel-15 NR RRM Core maintenance</a:t>
                      </a:r>
                    </a:p>
                  </a:txBody>
                  <a:tcPr marL="40640" marR="40640" marT="9525" marB="0" anchor="ctr"/>
                </a:tc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chemeClr val="dk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79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chemeClr val="dk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[202] Rel-15 NR RRM Perf maintenance</a:t>
                      </a:r>
                    </a:p>
                  </a:txBody>
                  <a:tcPr marL="40640" marR="40640" marT="9525" marB="0" anchor="ctr"/>
                </a:tc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4067881135"/>
                  </a:ext>
                </a:extLst>
              </a:tr>
              <a:tr h="1779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rgbClr val="FF33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[221] NR_RF_FR2_req_enh2_RRM: Subtopic 1-1 (MRTD for CBM)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rgbClr val="FF33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45min</a:t>
                      </a:r>
                      <a:endParaRPr lang="zh-CN" altLang="en-US" sz="900" kern="1200" dirty="0">
                        <a:solidFill>
                          <a:srgbClr val="FF330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841800406"/>
                  </a:ext>
                </a:extLst>
              </a:tr>
              <a:tr h="17791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Reserved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chemeClr val="dk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455212725"/>
                  </a:ext>
                </a:extLst>
              </a:tr>
              <a:tr h="292467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May 27</a:t>
                      </a:r>
                      <a:r>
                        <a:rPr lang="en-US" sz="1100" baseline="30000" dirty="0"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 / Thursday</a:t>
                      </a: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CAC3BFE-4AFD-4151-BF68-35BBD0CB160E}"/>
              </a:ext>
            </a:extLst>
          </p:cNvPr>
          <p:cNvSpPr txBox="1"/>
          <p:nvPr/>
        </p:nvSpPr>
        <p:spPr>
          <a:xfrm>
            <a:off x="401652" y="5724221"/>
            <a:ext cx="11116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Notes: Prioritize Rel16 Perf part completion and Rel-16 maintenance. Very limited Rel-17 topics will be treated.</a:t>
            </a:r>
          </a:p>
        </p:txBody>
      </p:sp>
    </p:spTree>
    <p:extLst>
      <p:ext uri="{BB962C8B-B14F-4D97-AF65-F5344CB8AC3E}">
        <p14:creationId xmlns:p14="http://schemas.microsoft.com/office/powerpoint/2010/main" val="37737169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915fe38-2618-47b6-8303-829fb71466d5"/>
    <ds:schemaRef ds:uri="http://purl.org/dc/elements/1.1/"/>
    <ds:schemaRef ds:uri="23d77754-4ccc-4c57-9291-cab09e81894a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335700</TotalTime>
  <Words>509</Words>
  <Application>Microsoft Office PowerPoint</Application>
  <PresentationFormat>Widescreen</PresentationFormat>
  <Paragraphs>61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RAN4#99-e RRM session GTW schedule </vt:lpstr>
      <vt:lpstr>RAN4#99-e RRM session GTW schedule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Intel2</cp:lastModifiedBy>
  <cp:revision>549</cp:revision>
  <cp:lastPrinted>2016-09-15T08:31:35Z</cp:lastPrinted>
  <dcterms:created xsi:type="dcterms:W3CDTF">2009-11-27T05:15:11Z</dcterms:created>
  <dcterms:modified xsi:type="dcterms:W3CDTF">2021-05-23T14:36:31Z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(3)3uSfLaSabfEyGuv1zOGHK+RwlkfravTUcEfWqi0iTGWVPvow5LJeWSZx0l4apXozh5nghM5u
UjYmUvZ4KXISRBPsUjeZ8n/oCEXc3NVVHwH6p2pPqHxRBxPZrOV345rlmEFy2Rz0/6EIL/mC
Bqibo60bzlUkIHZZr8BxGqlyc1LG+sTsBGuFTqego5ivFhw1bst2YN9yhZuKGimoVy0wC8qp
5M7IpQWEOSidkJhLw6</vt:lpwstr>
  </property>
  <property fmtid="{D5CDD505-2E9C-101B-9397-08002B2CF9AE}" pid="16" name="_2015_ms_pID_7253431">
    <vt:lpwstr>b2oCiLP2GpSIltc69n9QAcv3Os6RCDr2qxyq6Y9nylDhW9Mei+H4iT
TbJ+vjxAUJGIG555wVd06uHRtBUqL7bX4Xm7RtzXCTuEUnbQYx+uYvaVFLPpsfJku6LxtB+c
g/Jwk5q4nKVGbPmkB7yFXfcGVbwmn2TmNAMLEZvsd8buFpyJ6+N3USuw5pzOX63uRC/UnIaX
UbCtnOfFdB8PDi+Y8Tbk4hLwfSnfgElhbZJ/</vt:lpwstr>
  </property>
  <property fmtid="{D5CDD505-2E9C-101B-9397-08002B2CF9AE}" pid="17" name="_2015_ms_pID_7253432">
    <vt:lpwstr>NA==</vt:lpwstr>
  </property>
</Properties>
</file>