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2" clrIdx="0">
    <p:extLst>
      <p:ext uri="{19B8F6BF-5375-455C-9EA6-DF929625EA0E}">
        <p15:presenceInfo xmlns:p15="http://schemas.microsoft.com/office/powerpoint/2012/main" userId="Huawei" providerId="None"/>
      </p:ext>
    </p:extLst>
  </p:cmAuthor>
  <p:cmAuthor id="2" name="Ng, Man Hung (Nokia - GB)" initials="NMH(-G" lastIdx="5" clrIdx="1">
    <p:extLst>
      <p:ext uri="{19B8F6BF-5375-455C-9EA6-DF929625EA0E}">
        <p15:presenceInfo xmlns:p15="http://schemas.microsoft.com/office/powerpoint/2012/main" userId="S::man_hung.ng@nokia.com::62a07ceb-399a-4ef3-aa1f-2d918fa96cbd" providerId="AD"/>
      </p:ext>
    </p:extLst>
  </p:cmAuthor>
  <p:cmAuthor id="3" name="薛飞10164284" initials="薛飞10164284" lastIdx="2" clrIdx="2">
    <p:extLst>
      <p:ext uri="{19B8F6BF-5375-455C-9EA6-DF929625EA0E}">
        <p15:presenceInfo xmlns:p15="http://schemas.microsoft.com/office/powerpoint/2012/main" userId="S-1-5-21-3250579939-626067488-4216368596-208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7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94956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4132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5102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8872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0203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60628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354DF9-FBB4-4DB4-975A-B9D0E1F7617A}"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1982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54DF9-FBB4-4DB4-975A-B9D0E1F7617A}"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73393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54DF9-FBB4-4DB4-975A-B9D0E1F7617A}"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2851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25655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5297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54DF9-FBB4-4DB4-975A-B9D0E1F7617A}" type="datetimeFigureOut">
              <a:rPr lang="en-US" smtClean="0"/>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1FE18-20E5-41E8-BBEA-5CFE005EBAEB}" type="slidenum">
              <a:rPr lang="en-US" smtClean="0"/>
              <a:t>‹#›</a:t>
            </a:fld>
            <a:endParaRPr lang="en-US"/>
          </a:p>
        </p:txBody>
      </p:sp>
    </p:spTree>
    <p:extLst>
      <p:ext uri="{BB962C8B-B14F-4D97-AF65-F5344CB8AC3E}">
        <p14:creationId xmlns:p14="http://schemas.microsoft.com/office/powerpoint/2010/main" val="328724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0819"/>
            <a:ext cx="9144000" cy="1479144"/>
          </a:xfrm>
        </p:spPr>
        <p:txBody>
          <a:bodyPr>
            <a:noAutofit/>
          </a:bodyPr>
          <a:lstStyle/>
          <a:p>
            <a:r>
              <a:rPr lang="fr-FR" sz="4000" dirty="0"/>
              <a:t>WF on NR-U </a:t>
            </a:r>
            <a:r>
              <a:rPr lang="en-GB" sz="4000" dirty="0"/>
              <a:t>non-contiguous transmission testing</a:t>
            </a:r>
          </a:p>
        </p:txBody>
      </p:sp>
      <p:sp>
        <p:nvSpPr>
          <p:cNvPr id="3" name="Subtitle 2"/>
          <p:cNvSpPr>
            <a:spLocks noGrp="1"/>
          </p:cNvSpPr>
          <p:nvPr>
            <p:ph type="subTitle" idx="1"/>
          </p:nvPr>
        </p:nvSpPr>
        <p:spPr>
          <a:xfrm>
            <a:off x="1524000" y="4086984"/>
            <a:ext cx="9144000" cy="1655762"/>
          </a:xfrm>
        </p:spPr>
        <p:txBody>
          <a:bodyPr/>
          <a:lstStyle/>
          <a:p>
            <a:r>
              <a:rPr lang="en-GB" dirty="0"/>
              <a:t>Nokia</a:t>
            </a:r>
            <a:endParaRPr lang="en-US" dirty="0"/>
          </a:p>
        </p:txBody>
      </p:sp>
      <p:sp>
        <p:nvSpPr>
          <p:cNvPr id="4" name="Rectangle 3"/>
          <p:cNvSpPr/>
          <p:nvPr/>
        </p:nvSpPr>
        <p:spPr>
          <a:xfrm>
            <a:off x="198474" y="128166"/>
            <a:ext cx="6096000" cy="923330"/>
          </a:xfrm>
          <a:prstGeom prst="rect">
            <a:avLst/>
          </a:prstGeom>
        </p:spPr>
        <p:txBody>
          <a:bodyPr>
            <a:spAutoFit/>
          </a:bodyPr>
          <a:lstStyle/>
          <a:p>
            <a:pPr>
              <a:spcBef>
                <a:spcPct val="0"/>
              </a:spcBef>
            </a:pPr>
            <a:r>
              <a:rPr lang="en-GB" altLang="sv-SE" b="1" dirty="0">
                <a:cs typeface="Arial" panose="020B0604020202020204" pitchFamily="34" charset="0"/>
              </a:rPr>
              <a:t>3GPP TSG-RAN WG4 Meeting # 99</a:t>
            </a:r>
          </a:p>
          <a:p>
            <a:r>
              <a:rPr lang="en-GB" b="1" dirty="0"/>
              <a:t>Electronic Meeting, 19 – 27 May 2021</a:t>
            </a:r>
          </a:p>
          <a:p>
            <a:r>
              <a:rPr lang="en-US" b="1" dirty="0"/>
              <a:t>Agenda Item:	</a:t>
            </a:r>
            <a:r>
              <a:rPr lang="en-GB" b="1" dirty="0"/>
              <a:t>6.</a:t>
            </a:r>
            <a:r>
              <a:rPr lang="pl-PL" b="1" dirty="0"/>
              <a:t>1.3</a:t>
            </a:r>
            <a:endParaRPr lang="en-US" b="1" dirty="0"/>
          </a:p>
        </p:txBody>
      </p:sp>
      <p:sp>
        <p:nvSpPr>
          <p:cNvPr id="5" name="Rectangle 4"/>
          <p:cNvSpPr/>
          <p:nvPr/>
        </p:nvSpPr>
        <p:spPr>
          <a:xfrm>
            <a:off x="10230686" y="256585"/>
            <a:ext cx="1321196" cy="369332"/>
          </a:xfrm>
          <a:prstGeom prst="rect">
            <a:avLst/>
          </a:prstGeom>
        </p:spPr>
        <p:txBody>
          <a:bodyPr wrap="none">
            <a:spAutoFit/>
          </a:bodyPr>
          <a:lstStyle/>
          <a:p>
            <a:r>
              <a:rPr lang="en-US" altLang="sv-SE" b="1" dirty="0">
                <a:cs typeface="Arial" panose="020B0604020202020204" pitchFamily="34" charset="0"/>
              </a:rPr>
              <a:t>R4-21</a:t>
            </a:r>
            <a:r>
              <a:rPr lang="pl-PL" altLang="sv-SE" b="1" dirty="0">
                <a:cs typeface="Arial" panose="020B0604020202020204" pitchFamily="34" charset="0"/>
              </a:rPr>
              <a:t>08511</a:t>
            </a:r>
            <a:endParaRPr lang="en-US" dirty="0"/>
          </a:p>
        </p:txBody>
      </p:sp>
    </p:spTree>
    <p:extLst>
      <p:ext uri="{BB962C8B-B14F-4D97-AF65-F5344CB8AC3E}">
        <p14:creationId xmlns:p14="http://schemas.microsoft.com/office/powerpoint/2010/main" val="272682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Background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marL="0" indent="0">
              <a:buNone/>
            </a:pPr>
            <a:r>
              <a:rPr lang="pl-PL" sz="1600" dirty="0"/>
              <a:t>RAN4#98-bis-e </a:t>
            </a:r>
            <a:r>
              <a:rPr lang="en-GB" sz="1600" dirty="0"/>
              <a:t>meeting discussed</a:t>
            </a:r>
            <a:r>
              <a:rPr lang="pl-PL" sz="1600" dirty="0"/>
              <a:t> </a:t>
            </a:r>
            <a:r>
              <a:rPr lang="en-US" sz="1600" dirty="0"/>
              <a:t>test configuration for wideband operation</a:t>
            </a:r>
            <a:r>
              <a:rPr lang="pl-PL" sz="1600" dirty="0"/>
              <a:t> and </a:t>
            </a:r>
            <a:r>
              <a:rPr lang="en-GB" sz="1600" dirty="0" err="1"/>
              <a:t>capt</a:t>
            </a:r>
            <a:r>
              <a:rPr lang="pl-PL" sz="1600" dirty="0"/>
              <a:t>u</a:t>
            </a:r>
            <a:r>
              <a:rPr lang="en-GB" sz="1600" dirty="0"/>
              <a:t>red</a:t>
            </a:r>
            <a:r>
              <a:rPr lang="pl-PL" sz="1600" dirty="0"/>
              <a:t> </a:t>
            </a:r>
            <a:r>
              <a:rPr lang="en-GB" sz="1600" dirty="0"/>
              <a:t>some</a:t>
            </a:r>
            <a:r>
              <a:rPr lang="pl-PL" sz="1600" dirty="0"/>
              <a:t> </a:t>
            </a:r>
            <a:r>
              <a:rPr lang="en-GB" sz="1600" dirty="0"/>
              <a:t>details</a:t>
            </a:r>
            <a:r>
              <a:rPr lang="pl-PL" sz="1600" dirty="0"/>
              <a:t> in </a:t>
            </a:r>
            <a:r>
              <a:rPr lang="en-GB" sz="1600" dirty="0"/>
              <a:t>agreed</a:t>
            </a:r>
            <a:r>
              <a:rPr lang="pl-PL" sz="1600" dirty="0"/>
              <a:t> WF [1]</a:t>
            </a:r>
            <a:r>
              <a:rPr lang="en-GB" sz="1600" dirty="0"/>
              <a:t> </a:t>
            </a:r>
          </a:p>
          <a:p>
            <a:pPr marL="0" indent="0">
              <a:buNone/>
            </a:pPr>
            <a:r>
              <a:rPr lang="en-US" sz="1600" dirty="0"/>
              <a:t>[1]</a:t>
            </a:r>
            <a:r>
              <a:rPr lang="pl-PL" sz="1600" dirty="0"/>
              <a:t> </a:t>
            </a:r>
            <a:r>
              <a:rPr lang="en-US" sz="1600" dirty="0"/>
              <a:t>R4-2106005, WF on NR-U BS wideband operation testing, Nokia, Nokia Shanghai Bell</a:t>
            </a:r>
            <a:endParaRPr lang="pl-PL" sz="1600" dirty="0"/>
          </a:p>
          <a:p>
            <a:pPr marL="0" indent="0">
              <a:buNone/>
            </a:pPr>
            <a:endParaRPr lang="pl-PL" sz="1600" dirty="0"/>
          </a:p>
          <a:p>
            <a:pPr marL="0" indent="0">
              <a:buNone/>
            </a:pPr>
            <a:r>
              <a:rPr lang="en-GB" sz="1600" dirty="0"/>
              <a:t>This WF summarize</a:t>
            </a:r>
            <a:r>
              <a:rPr lang="pl-PL" sz="1600" dirty="0"/>
              <a:t>s </a:t>
            </a:r>
            <a:r>
              <a:rPr lang="en-GB" sz="1600" dirty="0"/>
              <a:t>agreements</a:t>
            </a:r>
            <a:r>
              <a:rPr lang="pl-PL" sz="1600" dirty="0"/>
              <a:t> from RAN4#99-e </a:t>
            </a:r>
            <a:r>
              <a:rPr lang="en-GB" sz="1600" dirty="0"/>
              <a:t>meeting</a:t>
            </a:r>
            <a:r>
              <a:rPr lang="pl-PL" sz="1600" dirty="0"/>
              <a:t> on </a:t>
            </a:r>
            <a:r>
              <a:rPr lang="en-GB" sz="1600" dirty="0"/>
              <a:t>further discussion on </a:t>
            </a:r>
            <a:r>
              <a:rPr lang="pl-PL" sz="1600" dirty="0"/>
              <a:t>NR-U BS </a:t>
            </a:r>
            <a:r>
              <a:rPr lang="en-GB" sz="1600" dirty="0"/>
              <a:t>wideband operation testing</a:t>
            </a:r>
            <a:r>
              <a:rPr lang="pl-PL" sz="1600" dirty="0"/>
              <a:t>. </a:t>
            </a:r>
            <a:r>
              <a:rPr lang="en-GB" sz="1600" dirty="0"/>
              <a:t>Following</a:t>
            </a:r>
            <a:r>
              <a:rPr lang="pl-PL" sz="1600" dirty="0"/>
              <a:t> </a:t>
            </a:r>
            <a:r>
              <a:rPr lang="en-GB" sz="1600" dirty="0"/>
              <a:t>contributions were submitted</a:t>
            </a:r>
            <a:r>
              <a:rPr lang="pl-PL" sz="1600" dirty="0"/>
              <a:t>: </a:t>
            </a:r>
            <a:r>
              <a:rPr lang="en-GB" sz="1600" dirty="0"/>
              <a:t> </a:t>
            </a:r>
            <a:endParaRPr lang="pl-PL" sz="1600" dirty="0"/>
          </a:p>
          <a:p>
            <a:pPr marL="0" indent="0">
              <a:buNone/>
            </a:pPr>
            <a:r>
              <a:rPr lang="pl-PL" sz="1600" dirty="0"/>
              <a:t>[1] </a:t>
            </a:r>
            <a:r>
              <a:rPr lang="en-GB" sz="1600" dirty="0"/>
              <a:t>R4-2110134</a:t>
            </a:r>
            <a:r>
              <a:rPr lang="pl-PL" sz="1600" dirty="0"/>
              <a:t>, </a:t>
            </a:r>
            <a:r>
              <a:rPr lang="en-GB" sz="1600" dirty="0"/>
              <a:t>Discussion on test configurations for wideband NR-U operation</a:t>
            </a:r>
            <a:r>
              <a:rPr lang="pl-PL" sz="1600" dirty="0"/>
              <a:t>,</a:t>
            </a:r>
            <a:r>
              <a:rPr lang="en-GB" sz="1600" dirty="0"/>
              <a:t>	Nokia, Nokia Shanghai Bell</a:t>
            </a:r>
          </a:p>
          <a:p>
            <a:pPr marL="0" indent="0">
              <a:buNone/>
            </a:pPr>
            <a:r>
              <a:rPr lang="pl-PL" sz="1600" dirty="0"/>
              <a:t>[2] </a:t>
            </a:r>
            <a:r>
              <a:rPr lang="en-GB" sz="1600" dirty="0"/>
              <a:t>R4-2110135</a:t>
            </a:r>
            <a:r>
              <a:rPr lang="pl-PL" sz="1600" dirty="0"/>
              <a:t>, </a:t>
            </a:r>
            <a:r>
              <a:rPr lang="en-GB" sz="1600" dirty="0"/>
              <a:t>CR to TS 38.141-1 – Test configurations for NR-U BS conformance tests</a:t>
            </a:r>
            <a:r>
              <a:rPr lang="pl-PL" sz="1600" dirty="0"/>
              <a:t>, </a:t>
            </a:r>
            <a:r>
              <a:rPr lang="en-GB" sz="1600" dirty="0"/>
              <a:t>Nokia, Nokia Shanghai Bell</a:t>
            </a:r>
            <a:endParaRPr lang="pl-PL" sz="1600" dirty="0"/>
          </a:p>
          <a:p>
            <a:pPr marL="0" indent="0">
              <a:buNone/>
            </a:pPr>
            <a:r>
              <a:rPr lang="pl-PL" sz="1600" dirty="0"/>
              <a:t>[3] </a:t>
            </a:r>
            <a:r>
              <a:rPr lang="en-GB" sz="1600" dirty="0"/>
              <a:t>R4-2110136</a:t>
            </a:r>
            <a:r>
              <a:rPr lang="pl-PL" sz="1600" dirty="0"/>
              <a:t>, </a:t>
            </a:r>
            <a:r>
              <a:rPr lang="en-GB" sz="1600" dirty="0"/>
              <a:t>CR to TS 38.141-2 – Test configurations for NR-U BS conformance tests</a:t>
            </a:r>
            <a:r>
              <a:rPr lang="pl-PL" sz="1600" dirty="0"/>
              <a:t>, </a:t>
            </a:r>
            <a:r>
              <a:rPr lang="en-GB" sz="1600" dirty="0"/>
              <a:t>Nokia, Nokia Shanghai Bell</a:t>
            </a:r>
            <a:endParaRPr lang="pl-PL" sz="1600" dirty="0"/>
          </a:p>
          <a:p>
            <a:pPr marL="0" indent="0">
              <a:buNone/>
            </a:pPr>
            <a:r>
              <a:rPr lang="pl-PL" sz="1600" dirty="0"/>
              <a:t>[4] </a:t>
            </a:r>
            <a:r>
              <a:rPr lang="en-GB" sz="1600" dirty="0"/>
              <a:t>R4-2110619</a:t>
            </a:r>
            <a:r>
              <a:rPr lang="pl-PL" sz="1600" dirty="0"/>
              <a:t>, </a:t>
            </a:r>
            <a:r>
              <a:rPr lang="en-GB" sz="1600" dirty="0"/>
              <a:t>Discussion on NR-U BS wideband operation</a:t>
            </a:r>
            <a:r>
              <a:rPr lang="pl-PL" sz="1600" dirty="0"/>
              <a:t>, </a:t>
            </a:r>
            <a:r>
              <a:rPr lang="en-GB" sz="1600" dirty="0"/>
              <a:t>ZTE Corporation	</a:t>
            </a:r>
          </a:p>
        </p:txBody>
      </p:sp>
    </p:spTree>
    <p:extLst>
      <p:ext uri="{BB962C8B-B14F-4D97-AF65-F5344CB8AC3E}">
        <p14:creationId xmlns:p14="http://schemas.microsoft.com/office/powerpoint/2010/main" val="94275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Way forward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hangingPunct="0"/>
            <a:r>
              <a:rPr lang="en-GB" sz="1800" dirty="0"/>
              <a:t>Agreements:</a:t>
            </a:r>
          </a:p>
          <a:p>
            <a:pPr lvl="1" hangingPunct="0"/>
            <a:r>
              <a:rPr lang="en-GB" sz="1800" dirty="0"/>
              <a:t>It is agreed to introduce new test configuration</a:t>
            </a:r>
            <a:r>
              <a:rPr lang="pl-PL" sz="1800" dirty="0"/>
              <a:t> (i.e. NRTC6) for </a:t>
            </a:r>
            <a:r>
              <a:rPr lang="en-GB" sz="1800" dirty="0"/>
              <a:t>bands</a:t>
            </a:r>
            <a:r>
              <a:rPr lang="pl-PL" sz="1800" dirty="0"/>
              <a:t> n46 and n96 for </a:t>
            </a:r>
            <a:r>
              <a:rPr lang="pl-PL" sz="1800" dirty="0" err="1"/>
              <a:t>testing</a:t>
            </a:r>
            <a:r>
              <a:rPr lang="pl-PL" sz="1800" dirty="0"/>
              <a:t> in-</a:t>
            </a:r>
            <a:r>
              <a:rPr lang="pl-PL" sz="1800" dirty="0" err="1"/>
              <a:t>carrier</a:t>
            </a:r>
            <a:r>
              <a:rPr lang="pl-PL" sz="1800" dirty="0"/>
              <a:t> BS </a:t>
            </a:r>
            <a:r>
              <a:rPr lang="en-GB" sz="1800" dirty="0"/>
              <a:t>operating</a:t>
            </a:r>
            <a:r>
              <a:rPr lang="pl-PL" sz="1800" dirty="0"/>
              <a:t> </a:t>
            </a:r>
            <a:r>
              <a:rPr lang="en-GB" sz="1800" dirty="0"/>
              <a:t>band unwanted emission </a:t>
            </a:r>
            <a:r>
              <a:rPr lang="pl-PL" sz="1800" dirty="0"/>
              <a:t>(OBUE) </a:t>
            </a:r>
            <a:r>
              <a:rPr lang="en-GB" sz="1800" dirty="0"/>
              <a:t>requirements defined in BS core specification TS 38.104 sub-clause</a:t>
            </a:r>
            <a:r>
              <a:rPr lang="pl-PL" sz="1800" dirty="0"/>
              <a:t> 6.6.4.2.4A:</a:t>
            </a:r>
          </a:p>
          <a:p>
            <a:pPr lvl="2" hangingPunct="0"/>
            <a:r>
              <a:rPr lang="pl-PL" sz="1800" dirty="0"/>
              <a:t> For MR BS and LA BS for</a:t>
            </a:r>
            <a:r>
              <a:rPr lang="en-US" sz="1800" dirty="0"/>
              <a:t> one non-transmitted channel for 60 MHz and 80MHz channel bandwidth </a:t>
            </a:r>
            <a:r>
              <a:rPr lang="en-GB" sz="1800" dirty="0"/>
              <a:t>in table 6.6.4.2.4A-3</a:t>
            </a:r>
            <a:endParaRPr lang="pl-PL" sz="1800" dirty="0"/>
          </a:p>
          <a:p>
            <a:pPr lvl="2" hangingPunct="0"/>
            <a:r>
              <a:rPr lang="en-GB" sz="1800" dirty="0"/>
              <a:t> </a:t>
            </a:r>
            <a:r>
              <a:rPr lang="pl-PL" sz="1800" dirty="0"/>
              <a:t>For MR BS and LA BS </a:t>
            </a:r>
            <a:r>
              <a:rPr lang="en-US" sz="1800" dirty="0"/>
              <a:t>for two non-transmitted channels of 80 MHz channel bandwidth </a:t>
            </a:r>
            <a:r>
              <a:rPr lang="pl-PL" sz="1800" dirty="0"/>
              <a:t>in </a:t>
            </a:r>
            <a:r>
              <a:rPr lang="pl-PL" sz="1800" dirty="0" err="1"/>
              <a:t>table</a:t>
            </a:r>
            <a:r>
              <a:rPr lang="en-GB" sz="1800" dirty="0"/>
              <a:t> 6.6.4.2.4A-4.</a:t>
            </a:r>
          </a:p>
          <a:p>
            <a:pPr lvl="1" hangingPunct="0"/>
            <a:r>
              <a:rPr lang="pl-PL" sz="1800" dirty="0"/>
              <a:t>New test </a:t>
            </a:r>
            <a:r>
              <a:rPr lang="en-GB" sz="1800" dirty="0"/>
              <a:t>configuration is used only for BS declared support of </a:t>
            </a:r>
            <a:r>
              <a:rPr lang="pl-PL" sz="1800" dirty="0"/>
              <a:t>60 MHz and/</a:t>
            </a:r>
            <a:r>
              <a:rPr lang="pl-PL" sz="1800" dirty="0" err="1"/>
              <a:t>or</a:t>
            </a:r>
            <a:r>
              <a:rPr lang="pl-PL" sz="1800" dirty="0"/>
              <a:t> 80 MHz channel </a:t>
            </a:r>
            <a:r>
              <a:rPr lang="pl-PL" sz="1800" dirty="0" err="1"/>
              <a:t>bandwidth</a:t>
            </a:r>
            <a:r>
              <a:rPr lang="pl-PL" sz="1800" dirty="0"/>
              <a:t>. </a:t>
            </a:r>
          </a:p>
          <a:p>
            <a:pPr lvl="1" hangingPunct="0"/>
            <a:r>
              <a:rPr lang="en-US" sz="1800" strike="sngStrike" dirty="0"/>
              <a:t>To agree text for new NRTC6 on RAN4#100-e meeting</a:t>
            </a:r>
            <a:endParaRPr lang="pl-PL" sz="1800" dirty="0"/>
          </a:p>
          <a:p>
            <a:pPr lvl="1" hangingPunct="0"/>
            <a:r>
              <a:rPr lang="en-GB" sz="1800" dirty="0"/>
              <a:t>To apply text for NRTC6 as presented on slide 4</a:t>
            </a:r>
            <a:r>
              <a:rPr lang="pl-PL" sz="1800" dirty="0"/>
              <a:t> to NR BS </a:t>
            </a:r>
            <a:r>
              <a:rPr lang="pl-PL" sz="1800" dirty="0" err="1"/>
              <a:t>conformance</a:t>
            </a:r>
            <a:r>
              <a:rPr lang="pl-PL" sz="1800" dirty="0"/>
              <a:t> test </a:t>
            </a:r>
            <a:r>
              <a:rPr lang="pl-PL" sz="1800" dirty="0" err="1"/>
              <a:t>specificaitons</a:t>
            </a:r>
            <a:r>
              <a:rPr lang="pl-PL" sz="1800" dirty="0"/>
              <a:t> 38.141-1 and 38.141-2.</a:t>
            </a:r>
            <a:endParaRPr lang="en-GB" sz="1800" dirty="0"/>
          </a:p>
        </p:txBody>
      </p:sp>
    </p:spTree>
    <p:extLst>
      <p:ext uri="{BB962C8B-B14F-4D97-AF65-F5344CB8AC3E}">
        <p14:creationId xmlns:p14="http://schemas.microsoft.com/office/powerpoint/2010/main" val="263533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9AA2-9D90-48AE-85C9-4B38DA57CAB1}"/>
              </a:ext>
            </a:extLst>
          </p:cNvPr>
          <p:cNvSpPr>
            <a:spLocks noGrp="1"/>
          </p:cNvSpPr>
          <p:nvPr>
            <p:ph type="title"/>
          </p:nvPr>
        </p:nvSpPr>
        <p:spPr/>
        <p:txBody>
          <a:bodyPr/>
          <a:lstStyle/>
          <a:p>
            <a:r>
              <a:rPr lang="pl-PL" dirty="0" err="1"/>
              <a:t>Text</a:t>
            </a:r>
            <a:r>
              <a:rPr lang="pl-PL" dirty="0"/>
              <a:t> for NRTC6 to TS 38.141-1/2 </a:t>
            </a:r>
            <a:r>
              <a:rPr lang="en-GB" dirty="0"/>
              <a:t>specifications</a:t>
            </a:r>
          </a:p>
        </p:txBody>
      </p:sp>
      <p:sp>
        <p:nvSpPr>
          <p:cNvPr id="3" name="Content Placeholder 2">
            <a:extLst>
              <a:ext uri="{FF2B5EF4-FFF2-40B4-BE49-F238E27FC236}">
                <a16:creationId xmlns:a16="http://schemas.microsoft.com/office/drawing/2014/main" id="{CB8E8453-205E-419E-889D-B0A60D783639}"/>
              </a:ext>
            </a:extLst>
          </p:cNvPr>
          <p:cNvSpPr>
            <a:spLocks noGrp="1"/>
          </p:cNvSpPr>
          <p:nvPr>
            <p:ph idx="1"/>
          </p:nvPr>
        </p:nvSpPr>
        <p:spPr/>
        <p:txBody>
          <a:bodyPr>
            <a:normAutofit fontScale="25000" lnSpcReduction="20000"/>
          </a:bodyPr>
          <a:lstStyle/>
          <a:p>
            <a:pPr marL="0" indent="0">
              <a:spcBef>
                <a:spcPts val="600"/>
              </a:spcBef>
              <a:spcAft>
                <a:spcPts val="900"/>
              </a:spcAft>
              <a:buNone/>
            </a:pPr>
            <a:r>
              <a:rPr lang="en-GB" sz="5500" b="1" dirty="0">
                <a:latin typeface="Arial" panose="020B0604020202020204" pitchFamily="34" charset="0"/>
                <a:cs typeface="Times New Roman" panose="02020603050405020304" pitchFamily="18" charset="0"/>
              </a:rPr>
              <a:t>4.7.6	NRTC6: Non-contiguous spectrum operation in band n46 and n96</a:t>
            </a:r>
            <a:endParaRPr lang="pl-PL" sz="55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purpose of test configuration NRTC6 is to test operating band unwanted emission (OBUE) for one or two non-transmitted channels for band n46 and n96.</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For NRTC6 used in receiver tests only the </a:t>
            </a:r>
            <a:r>
              <a:rPr lang="en-GB" sz="3400" strike="sngStrike" dirty="0" err="1">
                <a:latin typeface="Times New Roman" panose="02020603050405020304" pitchFamily="18" charset="0"/>
                <a:ea typeface="Times New Roman" panose="02020603050405020304" pitchFamily="18" charset="0"/>
              </a:rPr>
              <a:t>two</a:t>
            </a:r>
            <a:r>
              <a:rPr lang="en-GB" sz="3400" dirty="0" err="1">
                <a:solidFill>
                  <a:srgbClr val="FF0000"/>
                </a:solidFill>
                <a:latin typeface="Times New Roman" panose="02020603050405020304" pitchFamily="18" charset="0"/>
                <a:ea typeface="Times New Roman" panose="02020603050405020304" pitchFamily="18" charset="0"/>
              </a:rPr>
              <a:t>four</a:t>
            </a:r>
            <a:r>
              <a:rPr lang="en-GB" sz="3400" dirty="0">
                <a:latin typeface="Times New Roman" panose="02020603050405020304" pitchFamily="18" charset="0"/>
                <a:ea typeface="Times New Roman" panose="02020603050405020304" pitchFamily="18" charset="0"/>
              </a:rPr>
              <a:t> outermost carriers within each supported operating band need to be generated by the test equipment;</a:t>
            </a:r>
            <a:endParaRPr lang="pl-PL" sz="3400"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4.7.6.1	NRTC6 generation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NRT61 shall be constructed on a per band basis using the following method: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Declared maximum Base Station RF Bandwidth supported for contiguous spectrum operation (D.11) shall be used;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band n46 and n96 operation, place two </a:t>
            </a:r>
            <a:r>
              <a:rPr lang="en-GB" sz="3400" strike="sngStrike" dirty="0">
                <a:latin typeface="Times New Roman" panose="02020603050405020304" pitchFamily="18" charset="0"/>
                <a:ea typeface="Times New Roman" panose="02020603050405020304" pitchFamily="18" charset="0"/>
              </a:rPr>
              <a:t>20 MHz channels</a:t>
            </a:r>
            <a:r>
              <a:rPr lang="pl-PL" sz="3400" dirty="0" err="1">
                <a:solidFill>
                  <a:srgbClr val="FF0000"/>
                </a:solidFill>
                <a:latin typeface="Times New Roman" panose="02020603050405020304" pitchFamily="18" charset="0"/>
                <a:ea typeface="Times New Roman" panose="02020603050405020304" pitchFamily="18" charset="0"/>
              </a:rPr>
              <a:t>carriers</a:t>
            </a:r>
            <a:r>
              <a:rPr lang="en-GB" sz="3400" strike="sngStrike" dirty="0">
                <a:latin typeface="Times New Roman" panose="02020603050405020304" pitchFamily="18" charset="0"/>
                <a:ea typeface="Times New Roman" panose="02020603050405020304" pitchFamily="18" charset="0"/>
              </a:rPr>
              <a:t> </a:t>
            </a:r>
            <a:r>
              <a:rPr lang="en-GB" sz="3400" dirty="0">
                <a:latin typeface="Times New Roman" panose="02020603050405020304" pitchFamily="18" charset="0"/>
                <a:ea typeface="Times New Roman" panose="02020603050405020304" pitchFamily="18" charset="0"/>
              </a:rPr>
              <a:t>at the upper edge of the BS channel bandwidth for the carrier adjacent to the upper Base Station RF Bandwidth edge and two 20 MHz channels at the lower edge of the BS channel bandwidth for the carrier adjacent to the lower Base Station RF Bandwidth edge.</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transmitter tests, select as many carriers (according to 4.7.2) that the BS supports within an </a:t>
            </a:r>
            <a:r>
              <a:rPr lang="en-GB" sz="3400" i="1" dirty="0">
                <a:latin typeface="Times New Roman" panose="02020603050405020304" pitchFamily="18" charset="0"/>
                <a:ea typeface="Times New Roman" panose="02020603050405020304" pitchFamily="18" charset="0"/>
              </a:rPr>
              <a:t>operating band</a:t>
            </a:r>
            <a:r>
              <a:rPr lang="en-GB" sz="3400" dirty="0">
                <a:latin typeface="Times New Roman" panose="02020603050405020304" pitchFamily="18" charset="0"/>
                <a:ea typeface="Times New Roman" panose="02020603050405020304" pitchFamily="18" charset="0"/>
              </a:rPr>
              <a:t> and fit in the rest of the declared maximum Base Station RF Bandwidth (D.11). Place the carriers adjacent to each other starting from the upper Base Station RF Bandwidth edge. The nominal channel spacing defined in TS 38.104 [2], clause 5.4.1 shall apply.</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test configuration should be constructed sequentially on a per band basis for all component carriers of the inter-band CA bands declared to be supported by the BS and are transmitted using the same </a:t>
            </a:r>
            <a:r>
              <a:rPr lang="en-GB" sz="3400" i="1" dirty="0">
                <a:latin typeface="Times New Roman" panose="02020603050405020304" pitchFamily="18" charset="0"/>
                <a:ea typeface="Times New Roman" panose="02020603050405020304" pitchFamily="18" charset="0"/>
              </a:rPr>
              <a:t>antenna connector</a:t>
            </a:r>
            <a:r>
              <a:rPr lang="en-GB" sz="3400" dirty="0">
                <a:latin typeface="Times New Roman" panose="02020603050405020304" pitchFamily="18" charset="0"/>
                <a:ea typeface="Times New Roman" panose="02020603050405020304" pitchFamily="18" charset="0"/>
              </a:rPr>
              <a:t>. All configured component carriers are transmitted simultaneously in the tests where the transmitter should be ON.</a:t>
            </a:r>
            <a:endParaRPr lang="pl-PL" sz="3400"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4.7.6.2	NRTC6 power allocation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Set the power spectral density of each carrier to the same level so that the sum of the carrier powers equals the rated total output power</a:t>
            </a:r>
            <a:r>
              <a:rPr lang="en-GB" sz="3400" dirty="0">
                <a:latin typeface="Times New Roman" panose="02020603050405020304" pitchFamily="18" charset="0"/>
                <a:ea typeface="?c?e?o“A‘??S?V?b?N‘I"/>
                <a:cs typeface="v4.2.0"/>
              </a:rPr>
              <a:t>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rated,t,AC</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or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rated,t,TABC</a:t>
            </a:r>
            <a:r>
              <a:rPr lang="en-GB" sz="3400" dirty="0">
                <a:latin typeface="Times New Roman" panose="02020603050405020304" pitchFamily="18" charset="0"/>
                <a:ea typeface="?c?e?o“A‘??S?V?b?N‘I"/>
                <a:cs typeface="v4.2.0"/>
              </a:rPr>
              <a:t>, </a:t>
            </a:r>
            <a:r>
              <a:rPr lang="en-GB" sz="3400" dirty="0">
                <a:latin typeface="Times New Roman" panose="02020603050405020304" pitchFamily="18" charset="0"/>
                <a:ea typeface="Times New Roman" panose="02020603050405020304" pitchFamily="18" charset="0"/>
              </a:rPr>
              <a:t>D.22</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according to the manufacturer's declaration in clause 4.6.</a:t>
            </a:r>
            <a:endParaRPr lang="pl-PL" sz="34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463786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3694</TotalTime>
  <Words>670</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WF on NR-U non-contiguous transmission testing</vt:lpstr>
      <vt:lpstr>Background</vt:lpstr>
      <vt:lpstr>Way forward</vt:lpstr>
      <vt:lpstr>Text for NRTC6 to TS 38.141-1/2 specifications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man_hung.ng@nokia.com</dc:creator>
  <cp:lastModifiedBy>Nokia B.Golebiowski</cp:lastModifiedBy>
  <cp:revision>411</cp:revision>
  <dcterms:created xsi:type="dcterms:W3CDTF">2016-11-16T01:29:09Z</dcterms:created>
  <dcterms:modified xsi:type="dcterms:W3CDTF">2021-05-25T11:47:17Z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(2)4qKEM/y4KgplHNjc9xgc2iCaGKgejlSBkTJy9RLuxzgH7gH3vcrLFxAxASdUQWexLW8ByJY4
BN8Ip9OmWq8MeLQ9F0pZyeuZpH+5LqLRpSHvkwHZtHrHz1UzT0HbhwhQNMpix8hmweUVFTNi
iG5bKYAqluzcfPdvq/Z+EPyNFxrDXzpCt78MziA0vE4Ft0hkk1L1HQANY7IzQyvCKP40gg2W
BT0fDr7UrAwTY7A5ri</vt:lpwstr>
  </property>
  <property fmtid="{D5CDD505-2E9C-101B-9397-08002B2CF9AE}" pid="4" name="_2015_ms_pID_7253431">
    <vt:lpwstr>UxBTN4RJXrlowop4Mc/Oy7KboAL2OyPspwkKmIQF5KgHYUJXmWEADq
4VmggfMQiRbZMkv0y7gCGuH3cXVl2B8vKsCIX4PhRKY0dnofqSU8+m0WftCY1KQVgCuL+Cm8
IPs4zs/4Uj2mbCV9SY4gfzVmpZ2WrD7LkTdR21MXnkt0TgEuTjBMG7msx2JudvxbYjQ=</vt:lpwstr>
  </property>
</Properties>
</file>