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398" r:id="rId6"/>
    <p:sldId id="400" r:id="rId7"/>
    <p:sldId id="401" r:id="rId8"/>
    <p:sldId id="411" r:id="rId9"/>
    <p:sldId id="409" r:id="rId10"/>
    <p:sldId id="410" r:id="rId11"/>
    <p:sldId id="402" r:id="rId12"/>
    <p:sldId id="405" r:id="rId13"/>
    <p:sldId id="403" r:id="rId14"/>
    <p:sldId id="40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lthea Huang (黃汀華)" initials="AH(" lastIdx="1" clrIdx="6">
    <p:extLst>
      <p:ext uri="{19B8F6BF-5375-455C-9EA6-DF929625EA0E}">
        <p15:presenceInfo xmlns:p15="http://schemas.microsoft.com/office/powerpoint/2012/main" userId="S-1-5-21-1711831044-1024940897-1435325219-95549" providerId="AD"/>
      </p:ext>
    </p:extLst>
  </p:cmAuthor>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8" name="Chu-Hsiang Huang" initials="CH" lastIdx="1" clrIdx="7">
    <p:extLst>
      <p:ext uri="{19B8F6BF-5375-455C-9EA6-DF929625EA0E}">
        <p15:presenceInfo xmlns:p15="http://schemas.microsoft.com/office/powerpoint/2012/main" userId="S::chuhsian@qti.qualcomm.com::543a1667-cf7d-4263-9c3a-2bbd98271c62" providerId="AD"/>
      </p:ext>
    </p:extLst>
  </p:cmAuthor>
  <p:cmAuthor id="2" name="Santhan Thangarasa" initials="ST" lastIdx="14" clrIdx="1">
    <p:extLst>
      <p:ext uri="{19B8F6BF-5375-455C-9EA6-DF929625EA0E}">
        <p15:presenceInfo xmlns:p15="http://schemas.microsoft.com/office/powerpoint/2012/main" userId="S::santhan.thangarasa@ericsson.com::408d9f9c-4a2c-4dc8-a0f4-253ef568dfdf" providerId="AD"/>
      </p:ext>
    </p:extLst>
  </p:cmAuthor>
  <p:cmAuthor id="3" name="Huawei" initials="HW" lastIdx="3" clrIdx="2">
    <p:extLst>
      <p:ext uri="{19B8F6BF-5375-455C-9EA6-DF929625EA0E}">
        <p15:presenceInfo xmlns:p15="http://schemas.microsoft.com/office/powerpoint/2012/main" userId="Huawei" providerId="None"/>
      </p:ext>
    </p:extLst>
  </p:cmAuthor>
  <p:cmAuthor id="4" name="vivo-Yanliang Sun" initials="v" lastIdx="10" clrIdx="3">
    <p:extLst>
      <p:ext uri="{19B8F6BF-5375-455C-9EA6-DF929625EA0E}">
        <p15:presenceInfo xmlns:p15="http://schemas.microsoft.com/office/powerpoint/2012/main" userId="vivo-Yanliang Sun" providerId="None"/>
      </p:ext>
    </p:extLst>
  </p:cmAuthor>
  <p:cmAuthor id="5" name="shiyuan" initials="sy" lastIdx="1" clrIdx="4">
    <p:extLst>
      <p:ext uri="{19B8F6BF-5375-455C-9EA6-DF929625EA0E}">
        <p15:presenceInfo xmlns:p15="http://schemas.microsoft.com/office/powerpoint/2012/main" userId="shiyuan" providerId="None"/>
      </p:ext>
    </p:extLst>
  </p:cmAuthor>
  <p:cmAuthor id="6" name="Nokia" initials="NOK" lastIdx="5" clrIdx="5">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2CA16C-7210-4720-B993-6212901B0364}" v="1" dt="2021-05-25T13:42:46.5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5" autoAdjust="0"/>
    <p:restoredTop sz="94660"/>
  </p:normalViewPr>
  <p:slideViewPr>
    <p:cSldViewPr snapToGrid="0">
      <p:cViewPr varScale="1">
        <p:scale>
          <a:sx n="90" d="100"/>
          <a:sy n="90" d="100"/>
        </p:scale>
        <p:origin x="38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5/25/2021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5/25/2021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5/25/2021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5/25/2021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5/25/2021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RLM/BFD relaxation for UE Power Saving enhancements</a:t>
            </a:r>
            <a:br>
              <a:rPr lang="en-US" dirty="0"/>
            </a:br>
            <a:br>
              <a:rPr lang="en-US" dirty="0"/>
            </a:br>
            <a:r>
              <a:rPr lang="en-US" sz="4000" dirty="0"/>
              <a:t>(All agreements in RAN4#99</a:t>
            </a:r>
            <a:r>
              <a:rPr lang="en-US" altLang="zh-TW" sz="4000" dirty="0"/>
              <a:t>-</a:t>
            </a:r>
            <a:r>
              <a:rPr lang="en-US" sz="4000" dirty="0"/>
              <a:t>e in email thread #231)</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#99-e                                                                                                                             R4-2</a:t>
            </a:r>
            <a:r>
              <a:rPr lang="en-US" altLang="zh-TW" b="1" dirty="0"/>
              <a:t>108351</a:t>
            </a:r>
            <a:endParaRPr lang="en-GB" b="1" dirty="0">
              <a:solidFill>
                <a:srgbClr val="FF0000"/>
              </a:solidFill>
            </a:endParaRPr>
          </a:p>
          <a:p>
            <a:pPr hangingPunct="0"/>
            <a:r>
              <a:rPr lang="en-US" b="1" dirty="0"/>
              <a:t>Electronic Meeting, </a:t>
            </a:r>
            <a:r>
              <a:rPr lang="en-GB" altLang="zh-TW" b="1" dirty="0"/>
              <a:t>May. 19-27, 2021.</a:t>
            </a:r>
          </a:p>
          <a:p>
            <a:pPr hangingPunct="0"/>
            <a:r>
              <a:rPr lang="en-GB" b="1" dirty="0"/>
              <a:t>Agenda Items: 9.13</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During Relaxation</a:t>
            </a:r>
            <a:endParaRPr lang="zh-TW" altLang="en-US" dirty="0"/>
          </a:p>
        </p:txBody>
      </p:sp>
      <p:sp>
        <p:nvSpPr>
          <p:cNvPr id="3" name="內容版面配置區 2"/>
          <p:cNvSpPr>
            <a:spLocks noGrp="1"/>
          </p:cNvSpPr>
          <p:nvPr>
            <p:ph idx="1"/>
          </p:nvPr>
        </p:nvSpPr>
        <p:spPr/>
        <p:txBody>
          <a:bodyPr>
            <a:normAutofit/>
          </a:bodyPr>
          <a:lstStyle/>
          <a:p>
            <a:pPr marL="0" indent="0">
              <a:buNone/>
            </a:pPr>
            <a:r>
              <a:rPr lang="en-GB" altLang="zh-TW" sz="2000" b="1" u="sng" dirty="0"/>
              <a:t>Issue 2-4-3: Relaxation scheme and specification impact</a:t>
            </a:r>
            <a:endParaRPr lang="en-US" altLang="zh-TW" sz="2000" dirty="0"/>
          </a:p>
          <a:p>
            <a:pPr marL="0" indent="0">
              <a:buNone/>
            </a:pPr>
            <a:r>
              <a:rPr lang="en-US" altLang="zh-TW" sz="2000" dirty="0"/>
              <a:t>FFS</a:t>
            </a:r>
            <a:endParaRPr lang="en-GB" altLang="zh-TW" sz="2000" dirty="0"/>
          </a:p>
          <a:p>
            <a:pPr lvl="1"/>
            <a:r>
              <a:rPr lang="en-GB" altLang="zh-TW" sz="2000" dirty="0"/>
              <a:t>Option 1: </a:t>
            </a:r>
            <a:r>
              <a:rPr lang="en-GB" altLang="zh-TW" sz="2000" dirty="0" err="1"/>
              <a:t>Rel</a:t>
            </a:r>
            <a:r>
              <a:rPr lang="en-US" altLang="zh-TW" sz="2000" dirty="0"/>
              <a:t>axed RLM/BFD requirements are introduced in new subsections within the existing RLM/BFD sections TS 38.133. </a:t>
            </a:r>
          </a:p>
          <a:p>
            <a:pPr lvl="1"/>
            <a:r>
              <a:rPr lang="en-GB" altLang="zh-TW" sz="2000" dirty="0"/>
              <a:t>Option 2: no new subsection only for short DRX</a:t>
            </a:r>
            <a:endParaRPr lang="en-GB" altLang="zh-TW" sz="2000" b="1" u="sng" dirty="0"/>
          </a:p>
          <a:p>
            <a:pPr marL="0" indent="0">
              <a:buNone/>
            </a:pPr>
            <a:endParaRPr lang="en-GB" altLang="zh-TW" sz="2000" b="1" u="sng" dirty="0"/>
          </a:p>
          <a:p>
            <a:pPr marL="0" indent="0">
              <a:buNone/>
            </a:pPr>
            <a:r>
              <a:rPr lang="en-GB" altLang="zh-TW" sz="2000" b="1" u="sng" dirty="0"/>
              <a:t>Issue 2-4-4a: Different Relaxation factors between FR1 and FR2</a:t>
            </a:r>
            <a:endParaRPr lang="zh-TW" altLang="zh-TW" sz="2000" dirty="0"/>
          </a:p>
          <a:p>
            <a:pPr lvl="0"/>
            <a:r>
              <a:rPr lang="en-GB" altLang="zh-TW" sz="2000" dirty="0"/>
              <a:t>Different Relaxation factors are allowed for FR1 and FR2. </a:t>
            </a:r>
            <a:endParaRPr lang="zh-TW" altLang="zh-TW" sz="2000" dirty="0"/>
          </a:p>
          <a:p>
            <a:pPr lvl="1"/>
            <a:r>
              <a:rPr lang="en-GB" altLang="zh-TW" sz="2000" dirty="0"/>
              <a:t>FFS whether to apply different relaxation factors for SSB and CSI-RS based evaluations in FR2 </a:t>
            </a:r>
            <a:endParaRPr lang="zh-TW" altLang="en-US" sz="2000" dirty="0"/>
          </a:p>
        </p:txBody>
      </p:sp>
    </p:spTree>
    <p:extLst>
      <p:ext uri="{BB962C8B-B14F-4D97-AF65-F5344CB8AC3E}">
        <p14:creationId xmlns:p14="http://schemas.microsoft.com/office/powerpoint/2010/main" val="1849732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Other aspects</a:t>
            </a:r>
            <a:endParaRPr lang="zh-TW" altLang="en-US" dirty="0"/>
          </a:p>
        </p:txBody>
      </p:sp>
      <p:sp>
        <p:nvSpPr>
          <p:cNvPr id="3" name="內容版面配置區 2"/>
          <p:cNvSpPr>
            <a:spLocks noGrp="1"/>
          </p:cNvSpPr>
          <p:nvPr>
            <p:ph idx="1"/>
          </p:nvPr>
        </p:nvSpPr>
        <p:spPr/>
        <p:txBody>
          <a:bodyPr>
            <a:normAutofit/>
          </a:bodyPr>
          <a:lstStyle/>
          <a:p>
            <a:pPr marL="0" indent="0">
              <a:buNone/>
            </a:pPr>
            <a:r>
              <a:rPr lang="en-GB" altLang="zh-TW" sz="2000" b="1" u="sng" dirty="0"/>
              <a:t>Issue 2-5-1/2: Entering and exiting relaxation mode in intra-band CA</a:t>
            </a:r>
            <a:endParaRPr lang="zh-TW" altLang="zh-TW" sz="2000" dirty="0"/>
          </a:p>
          <a:p>
            <a:pPr marL="0" indent="0">
              <a:buNone/>
            </a:pPr>
            <a:r>
              <a:rPr lang="en-US" altLang="zh-TW" sz="2000" dirty="0"/>
              <a:t>FFS</a:t>
            </a:r>
            <a:r>
              <a:rPr lang="zh-TW" altLang="en-US" sz="2000" dirty="0"/>
              <a:t> </a:t>
            </a:r>
            <a:r>
              <a:rPr lang="en-US" altLang="zh-TW" sz="2000" dirty="0"/>
              <a:t>whether or not </a:t>
            </a:r>
            <a:r>
              <a:rPr lang="en-GB" altLang="zh-TW" sz="2000" dirty="0"/>
              <a:t>RAN4 to specify RLM/BFD relaxation for the scenario that “CSI-RS based RLM on </a:t>
            </a:r>
            <a:r>
              <a:rPr lang="en-GB" altLang="zh-TW" sz="2000" dirty="0" err="1"/>
              <a:t>SpCell</a:t>
            </a:r>
            <a:r>
              <a:rPr lang="en-GB" altLang="zh-TW" sz="2000" dirty="0"/>
              <a:t> and CSI-RS based BFD in </a:t>
            </a:r>
            <a:r>
              <a:rPr lang="en-GB" altLang="zh-TW" sz="2000" dirty="0" err="1"/>
              <a:t>SCell</a:t>
            </a:r>
            <a:r>
              <a:rPr lang="en-GB" altLang="zh-TW" sz="2000" dirty="0"/>
              <a:t> in the same band.”</a:t>
            </a:r>
          </a:p>
          <a:p>
            <a:pPr marL="0" indent="0">
              <a:buNone/>
            </a:pPr>
            <a:endParaRPr lang="en-GB" altLang="zh-TW" sz="2000" b="1" u="sng" dirty="0"/>
          </a:p>
          <a:p>
            <a:pPr marL="0" indent="0">
              <a:buNone/>
            </a:pPr>
            <a:r>
              <a:rPr lang="en-GB" altLang="zh-TW" sz="2000" b="1" u="sng" dirty="0"/>
              <a:t>Issue 2-5-3: Entering and Exiting Relaxation criteria for multiple RLM-RS/BFD-RS</a:t>
            </a:r>
            <a:r>
              <a:rPr lang="en-GB" altLang="zh-TW" sz="2000" dirty="0"/>
              <a:t> </a:t>
            </a:r>
            <a:endParaRPr lang="zh-TW" altLang="zh-TW" sz="2000" dirty="0"/>
          </a:p>
          <a:p>
            <a:pPr lvl="0"/>
            <a:r>
              <a:rPr lang="en-GB" altLang="zh-TW" sz="2000" dirty="0">
                <a:solidFill>
                  <a:srgbClr val="0000CC"/>
                </a:solidFill>
              </a:rPr>
              <a:t>FFS</a:t>
            </a:r>
          </a:p>
          <a:p>
            <a:pPr lvl="1"/>
            <a:r>
              <a:rPr lang="en-GB" altLang="zh-TW" sz="1600" dirty="0"/>
              <a:t>Option 1: </a:t>
            </a:r>
          </a:p>
          <a:p>
            <a:pPr lvl="2"/>
            <a:r>
              <a:rPr lang="en-GB" altLang="zh-TW" sz="1600" dirty="0"/>
              <a:t>radio link quality is better than the threshold (</a:t>
            </a:r>
            <a:r>
              <a:rPr lang="en-GB" altLang="zh-TW" sz="1600" dirty="0" err="1"/>
              <a:t>Qout</a:t>
            </a:r>
            <a:r>
              <a:rPr lang="en-GB" altLang="zh-TW" sz="1600" dirty="0"/>
              <a:t> + X1) for </a:t>
            </a:r>
            <a:r>
              <a:rPr lang="en-GB" altLang="zh-TW" sz="1600" b="1" dirty="0"/>
              <a:t>any</a:t>
            </a:r>
            <a:r>
              <a:rPr lang="en-GB" altLang="zh-TW" sz="1600" dirty="0"/>
              <a:t> RLM-RS resource. </a:t>
            </a:r>
            <a:endParaRPr lang="zh-TW" altLang="zh-TW" sz="1600" dirty="0"/>
          </a:p>
          <a:p>
            <a:pPr lvl="2"/>
            <a:r>
              <a:rPr lang="en-GB" altLang="zh-TW" sz="1600" dirty="0"/>
              <a:t>The exiting condition of RLM relaxation for multiple RLM-RS resources can be defined as when the radio link quality is worse than the threshold (</a:t>
            </a:r>
            <a:r>
              <a:rPr lang="en-GB" altLang="zh-TW" sz="1600" dirty="0" err="1"/>
              <a:t>Qout</a:t>
            </a:r>
            <a:r>
              <a:rPr lang="en-GB" altLang="zh-TW" sz="1600" dirty="0"/>
              <a:t> + X2) for </a:t>
            </a:r>
            <a:r>
              <a:rPr lang="en-GB" altLang="zh-TW" sz="1600" b="1" dirty="0"/>
              <a:t>all</a:t>
            </a:r>
            <a:r>
              <a:rPr lang="en-GB" altLang="zh-TW" sz="1600" dirty="0"/>
              <a:t> the RLM-RS resources. </a:t>
            </a:r>
            <a:endParaRPr lang="zh-TW" altLang="zh-TW" sz="1600" dirty="0"/>
          </a:p>
          <a:p>
            <a:pPr lvl="2"/>
            <a:r>
              <a:rPr lang="en-GB" altLang="zh-TW" sz="1600" dirty="0"/>
              <a:t>FFS X1, X2</a:t>
            </a:r>
          </a:p>
          <a:p>
            <a:pPr lvl="1"/>
            <a:r>
              <a:rPr lang="en-GB" altLang="zh-TW" sz="1600" dirty="0">
                <a:solidFill>
                  <a:srgbClr val="0000CC"/>
                </a:solidFill>
              </a:rPr>
              <a:t>Option 2: </a:t>
            </a:r>
          </a:p>
          <a:p>
            <a:pPr lvl="2"/>
            <a:r>
              <a:rPr lang="en-GB" altLang="zh-TW" sz="1600" dirty="0">
                <a:solidFill>
                  <a:srgbClr val="0000CC"/>
                </a:solidFill>
              </a:rPr>
              <a:t>radio link quality is better than the threshold (</a:t>
            </a:r>
            <a:r>
              <a:rPr lang="en-GB" altLang="zh-TW" sz="1600" dirty="0" err="1">
                <a:solidFill>
                  <a:srgbClr val="0000CC"/>
                </a:solidFill>
              </a:rPr>
              <a:t>Qout</a:t>
            </a:r>
            <a:r>
              <a:rPr lang="en-GB" altLang="zh-TW" sz="1600" dirty="0">
                <a:solidFill>
                  <a:srgbClr val="0000CC"/>
                </a:solidFill>
              </a:rPr>
              <a:t> + X1) for </a:t>
            </a:r>
            <a:r>
              <a:rPr lang="en-GB" altLang="zh-TW" sz="1600" b="1" dirty="0">
                <a:solidFill>
                  <a:srgbClr val="0000CC"/>
                </a:solidFill>
              </a:rPr>
              <a:t>all</a:t>
            </a:r>
            <a:r>
              <a:rPr lang="en-GB" altLang="zh-TW" sz="1600" dirty="0">
                <a:solidFill>
                  <a:srgbClr val="0000CC"/>
                </a:solidFill>
              </a:rPr>
              <a:t> RLM-RS resource. </a:t>
            </a:r>
            <a:endParaRPr lang="zh-TW" altLang="zh-TW" sz="1600" dirty="0">
              <a:solidFill>
                <a:srgbClr val="0000CC"/>
              </a:solidFill>
            </a:endParaRPr>
          </a:p>
          <a:p>
            <a:pPr lvl="2"/>
            <a:r>
              <a:rPr lang="en-GB" altLang="zh-TW" sz="1600" dirty="0">
                <a:solidFill>
                  <a:srgbClr val="0000CC"/>
                </a:solidFill>
              </a:rPr>
              <a:t>The exiting condition of RLM relaxation for multiple RLM-RS resources can be defined as when the radio link quality is worse than the threshold (</a:t>
            </a:r>
            <a:r>
              <a:rPr lang="en-GB" altLang="zh-TW" sz="1600" dirty="0" err="1">
                <a:solidFill>
                  <a:srgbClr val="0000CC"/>
                </a:solidFill>
              </a:rPr>
              <a:t>Qout</a:t>
            </a:r>
            <a:r>
              <a:rPr lang="en-GB" altLang="zh-TW" sz="1600" dirty="0">
                <a:solidFill>
                  <a:srgbClr val="0000CC"/>
                </a:solidFill>
              </a:rPr>
              <a:t> + X2) for </a:t>
            </a:r>
            <a:r>
              <a:rPr lang="en-GB" altLang="zh-TW" sz="1600" b="1" dirty="0">
                <a:solidFill>
                  <a:srgbClr val="0000CC"/>
                </a:solidFill>
              </a:rPr>
              <a:t>any</a:t>
            </a:r>
            <a:r>
              <a:rPr lang="en-GB" altLang="zh-TW" sz="1600" dirty="0">
                <a:solidFill>
                  <a:srgbClr val="0000CC"/>
                </a:solidFill>
              </a:rPr>
              <a:t> the RLM-RS resources. </a:t>
            </a:r>
            <a:endParaRPr lang="zh-TW" altLang="zh-TW" sz="1600" dirty="0">
              <a:solidFill>
                <a:srgbClr val="0000CC"/>
              </a:solidFill>
            </a:endParaRPr>
          </a:p>
          <a:p>
            <a:pPr lvl="2"/>
            <a:r>
              <a:rPr lang="en-GB" altLang="zh-TW" sz="1600" dirty="0">
                <a:solidFill>
                  <a:srgbClr val="0000CC"/>
                </a:solidFill>
              </a:rPr>
              <a:t>FFS X1, X2</a:t>
            </a:r>
          </a:p>
        </p:txBody>
      </p:sp>
    </p:spTree>
    <p:extLst>
      <p:ext uri="{BB962C8B-B14F-4D97-AF65-F5344CB8AC3E}">
        <p14:creationId xmlns:p14="http://schemas.microsoft.com/office/powerpoint/2010/main" val="4134078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General</a:t>
            </a:r>
            <a:endParaRPr lang="zh-TW" altLang="en-US" sz="4000" dirty="0"/>
          </a:p>
        </p:txBody>
      </p:sp>
      <p:sp>
        <p:nvSpPr>
          <p:cNvPr id="3" name="內容版面配置區 2"/>
          <p:cNvSpPr>
            <a:spLocks noGrp="1"/>
          </p:cNvSpPr>
          <p:nvPr>
            <p:ph idx="1"/>
          </p:nvPr>
        </p:nvSpPr>
        <p:spPr/>
        <p:txBody>
          <a:bodyPr>
            <a:normAutofit/>
          </a:bodyPr>
          <a:lstStyle/>
          <a:p>
            <a:r>
              <a:rPr lang="en-US" altLang="zh-TW" dirty="0">
                <a:solidFill>
                  <a:srgbClr val="0000CC"/>
                </a:solidFill>
              </a:rPr>
              <a:t>Strive to send </a:t>
            </a:r>
            <a:r>
              <a:rPr lang="en-US" altLang="zh-TW" dirty="0"/>
              <a:t>LS to RAN2 for RAN4’s agreement on low mobility criteria in the next meeting</a:t>
            </a:r>
            <a:r>
              <a:rPr lang="en-US" altLang="zh-TW" dirty="0">
                <a:solidFill>
                  <a:srgbClr val="0000CC"/>
                </a:solidFill>
              </a:rPr>
              <a:t> as agreed work plan</a:t>
            </a:r>
            <a:endParaRPr lang="zh-TW" altLang="en-US" dirty="0">
              <a:solidFill>
                <a:srgbClr val="0000CC"/>
              </a:solidFill>
            </a:endParaRPr>
          </a:p>
        </p:txBody>
      </p:sp>
    </p:spTree>
    <p:extLst>
      <p:ext uri="{BB962C8B-B14F-4D97-AF65-F5344CB8AC3E}">
        <p14:creationId xmlns:p14="http://schemas.microsoft.com/office/powerpoint/2010/main" val="917238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Relaxation Scenarios</a:t>
            </a:r>
            <a:endParaRPr lang="zh-TW" altLang="en-US" dirty="0"/>
          </a:p>
        </p:txBody>
      </p:sp>
      <p:sp>
        <p:nvSpPr>
          <p:cNvPr id="3" name="內容版面配置區 2"/>
          <p:cNvSpPr>
            <a:spLocks noGrp="1"/>
          </p:cNvSpPr>
          <p:nvPr>
            <p:ph idx="1"/>
          </p:nvPr>
        </p:nvSpPr>
        <p:spPr/>
        <p:txBody>
          <a:bodyPr>
            <a:normAutofit/>
          </a:bodyPr>
          <a:lstStyle/>
          <a:p>
            <a:pPr marL="0" indent="0">
              <a:buNone/>
            </a:pPr>
            <a:r>
              <a:rPr lang="en-GB" altLang="zh-TW" sz="2400" b="1" u="sng" dirty="0"/>
              <a:t>Issue 2-1-3: Relaxation for deployment scenarios</a:t>
            </a:r>
            <a:endParaRPr lang="zh-TW" altLang="zh-TW" sz="2400" dirty="0"/>
          </a:p>
          <a:p>
            <a:r>
              <a:rPr lang="en-GB" altLang="zh-TW" sz="2400" dirty="0"/>
              <a:t>Relaxed BFD/RLM requirements shall be supported for all deployment scenarios supported by current specification which includes: NR SA, EN-DC, NE-DC, NR intra-band CA, NR inter-band CA and NR-DC.</a:t>
            </a:r>
            <a:r>
              <a:rPr lang="en-GB" altLang="zh-TW" sz="2400" i="1" dirty="0"/>
              <a:t> </a:t>
            </a:r>
            <a:endParaRPr lang="zh-TW" altLang="en-US" sz="2400" dirty="0"/>
          </a:p>
        </p:txBody>
      </p:sp>
    </p:spTree>
    <p:extLst>
      <p:ext uri="{BB962C8B-B14F-4D97-AF65-F5344CB8AC3E}">
        <p14:creationId xmlns:p14="http://schemas.microsoft.com/office/powerpoint/2010/main" val="3369519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GB" altLang="zh-TW" dirty="0"/>
              <a:t>Entering Relaxation criteria</a:t>
            </a:r>
            <a:endParaRPr lang="zh-TW" altLang="en-US" dirty="0"/>
          </a:p>
        </p:txBody>
      </p:sp>
      <p:sp>
        <p:nvSpPr>
          <p:cNvPr id="3" name="內容版面配置區 2"/>
          <p:cNvSpPr>
            <a:spLocks noGrp="1"/>
          </p:cNvSpPr>
          <p:nvPr>
            <p:ph idx="1"/>
          </p:nvPr>
        </p:nvSpPr>
        <p:spPr/>
        <p:txBody>
          <a:bodyPr>
            <a:normAutofit/>
          </a:bodyPr>
          <a:lstStyle/>
          <a:p>
            <a:pPr marL="0" indent="0">
              <a:buNone/>
            </a:pPr>
            <a:r>
              <a:rPr lang="en-GB" altLang="zh-TW" sz="2400" b="1" u="sng" dirty="0"/>
              <a:t>Issue 2-2-1: Good serving cell quality criteria for RLM/BFD: the radio link quality metric for RLM</a:t>
            </a:r>
            <a:endParaRPr lang="zh-TW" altLang="zh-TW" sz="2400" dirty="0"/>
          </a:p>
          <a:p>
            <a:pPr lvl="1"/>
            <a:r>
              <a:rPr lang="en-GB" altLang="zh-TW" sz="2000" dirty="0"/>
              <a:t>UE reuse the SINR for RLM/BFD evaluation when determine whether the serving cell quality criteria is fulfilled or not</a:t>
            </a:r>
          </a:p>
          <a:p>
            <a:pPr lvl="1"/>
            <a:r>
              <a:rPr lang="en-US" altLang="zh-TW" sz="2000" dirty="0">
                <a:solidFill>
                  <a:srgbClr val="0000CC"/>
                </a:solidFill>
              </a:rPr>
              <a:t>FFS: UE uses L1-RSRP for BFD evaluation when determine whether the serving cell quality criteria is fulfilled or no</a:t>
            </a:r>
            <a:endParaRPr lang="en-GB" altLang="zh-TW" sz="2000" dirty="0">
              <a:solidFill>
                <a:srgbClr val="0000CC"/>
              </a:solidFill>
            </a:endParaRPr>
          </a:p>
          <a:p>
            <a:pPr marL="0" indent="0">
              <a:buNone/>
            </a:pPr>
            <a:endParaRPr lang="en-GB" altLang="zh-TW" sz="2400" dirty="0"/>
          </a:p>
          <a:p>
            <a:pPr marL="0" indent="0">
              <a:buNone/>
            </a:pPr>
            <a:r>
              <a:rPr lang="en-GB" altLang="zh-TW" sz="2400" b="1" u="sng" dirty="0"/>
              <a:t>Issue 2-2-2: Good serving cell quality criteria for RLM/BFD: predefined or configured threshold</a:t>
            </a:r>
            <a:endParaRPr lang="zh-TW" altLang="zh-TW" sz="2400" dirty="0"/>
          </a:p>
          <a:p>
            <a:pPr lvl="1" hangingPunct="0"/>
            <a:r>
              <a:rPr lang="en-GB" altLang="zh-TW" sz="2000" dirty="0"/>
              <a:t>Option A: The thresholds are configured to the UE by the network based on a set of discrete threshold values.</a:t>
            </a:r>
          </a:p>
          <a:p>
            <a:pPr lvl="1"/>
            <a:r>
              <a:rPr lang="en-GB" altLang="zh-TW" sz="2000" dirty="0"/>
              <a:t>Option B: The </a:t>
            </a:r>
            <a:r>
              <a:rPr lang="en-GB" altLang="zh-TW" sz="2000" dirty="0">
                <a:solidFill>
                  <a:srgbClr val="0000CC"/>
                </a:solidFill>
              </a:rPr>
              <a:t>threshold</a:t>
            </a:r>
            <a:r>
              <a:rPr lang="en-GB" altLang="zh-TW" sz="2000" dirty="0"/>
              <a:t>s can be pre-defined. </a:t>
            </a:r>
            <a:endParaRPr lang="zh-TW" altLang="en-US" sz="2000" dirty="0"/>
          </a:p>
        </p:txBody>
      </p:sp>
    </p:spTree>
    <p:extLst>
      <p:ext uri="{BB962C8B-B14F-4D97-AF65-F5344CB8AC3E}">
        <p14:creationId xmlns:p14="http://schemas.microsoft.com/office/powerpoint/2010/main" val="2044744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GB" altLang="zh-TW" dirty="0"/>
              <a:t>Entering Relaxation criteria</a:t>
            </a:r>
            <a:endParaRPr lang="zh-TW" altLang="en-US" dirty="0"/>
          </a:p>
        </p:txBody>
      </p:sp>
      <p:sp>
        <p:nvSpPr>
          <p:cNvPr id="3" name="內容版面配置區 2"/>
          <p:cNvSpPr>
            <a:spLocks noGrp="1"/>
          </p:cNvSpPr>
          <p:nvPr>
            <p:ph idx="1"/>
          </p:nvPr>
        </p:nvSpPr>
        <p:spPr/>
        <p:txBody>
          <a:bodyPr/>
          <a:lstStyle/>
          <a:p>
            <a:pPr marL="0" indent="0">
              <a:buNone/>
            </a:pPr>
            <a:r>
              <a:rPr lang="en-GB" altLang="zh-TW" b="1" u="sng" dirty="0"/>
              <a:t>Issue 2-2-5/2-2-6: Low mobility criteria of RLM/BFD relaxation</a:t>
            </a:r>
          </a:p>
          <a:p>
            <a:r>
              <a:rPr lang="en-GB" altLang="zh-TW" sz="2400" dirty="0"/>
              <a:t>UE verifies whether the low mobility criterion is fulfilled or not based on the RSRP variation </a:t>
            </a:r>
            <a:r>
              <a:rPr lang="en-GB" altLang="zh-TW" sz="2400" dirty="0">
                <a:solidFill>
                  <a:srgbClr val="0000CC"/>
                </a:solidFill>
              </a:rPr>
              <a:t>and/</a:t>
            </a:r>
            <a:r>
              <a:rPr lang="en-GB" altLang="zh-TW" sz="2400" dirty="0"/>
              <a:t>or SINR variation, </a:t>
            </a:r>
            <a:r>
              <a:rPr lang="en-GB" altLang="zh-TW" sz="2400" u="sng" dirty="0"/>
              <a:t>provided that the variation thresholds are configured by the NW</a:t>
            </a:r>
            <a:r>
              <a:rPr lang="en-GB" altLang="zh-TW" sz="2400" dirty="0"/>
              <a:t>.</a:t>
            </a:r>
          </a:p>
          <a:p>
            <a:pPr lvl="0"/>
            <a:r>
              <a:rPr lang="en-GB" altLang="zh-TW" sz="2400" dirty="0"/>
              <a:t>FFS the variation thresholds for low mobility criterion</a:t>
            </a:r>
            <a:endParaRPr lang="zh-TW" altLang="zh-TW" sz="2000" dirty="0"/>
          </a:p>
          <a:p>
            <a:pPr lvl="1" hangingPunct="0"/>
            <a:r>
              <a:rPr lang="en-GB" altLang="zh-TW" dirty="0"/>
              <a:t>Option 1: RSRP variation </a:t>
            </a:r>
          </a:p>
          <a:p>
            <a:pPr lvl="1" hangingPunct="0"/>
            <a:r>
              <a:rPr lang="en-GB" altLang="zh-TW" dirty="0"/>
              <a:t>Option 2: SINR variation</a:t>
            </a:r>
          </a:p>
          <a:p>
            <a:pPr lvl="1" hangingPunct="0"/>
            <a:r>
              <a:rPr lang="en-GB" altLang="zh-TW" dirty="0">
                <a:solidFill>
                  <a:srgbClr val="0000CC"/>
                </a:solidFill>
              </a:rPr>
              <a:t>Option 3: RSRP variation and SINR variation.</a:t>
            </a:r>
          </a:p>
          <a:p>
            <a:pPr hangingPunct="0"/>
            <a:r>
              <a:rPr lang="en-US" altLang="zh-TW" sz="2400" u="sng" dirty="0">
                <a:solidFill>
                  <a:srgbClr val="0000CC"/>
                </a:solidFill>
              </a:rPr>
              <a:t>FFS how to calculate the variation</a:t>
            </a:r>
            <a:endParaRPr lang="zh-TW" altLang="zh-TW" sz="2400" u="sng" dirty="0">
              <a:solidFill>
                <a:srgbClr val="0000CC"/>
              </a:solidFill>
            </a:endParaRPr>
          </a:p>
          <a:p>
            <a:endParaRPr lang="zh-TW" altLang="en-US" dirty="0"/>
          </a:p>
        </p:txBody>
      </p:sp>
    </p:spTree>
    <p:extLst>
      <p:ext uri="{BB962C8B-B14F-4D97-AF65-F5344CB8AC3E}">
        <p14:creationId xmlns:p14="http://schemas.microsoft.com/office/powerpoint/2010/main" val="4183408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0" indent="0" fontAlgn="ctr">
              <a:buNone/>
            </a:pPr>
            <a:r>
              <a:rPr lang="en-GB" altLang="zh-TW" sz="2000" b="1" u="sng" dirty="0"/>
              <a:t>Issue 2-3-1: Exiting criteria of RLM/BFD relaxation – Basic</a:t>
            </a:r>
            <a:endParaRPr lang="en-GB" altLang="zh-TW" sz="2000" dirty="0"/>
          </a:p>
          <a:p>
            <a:pPr marL="0" indent="0" fontAlgn="ctr">
              <a:buNone/>
            </a:pPr>
            <a:r>
              <a:rPr lang="en-GB" altLang="zh-TW" sz="2000" dirty="0"/>
              <a:t>FFS the following options, which have been discussed in this meeting.</a:t>
            </a:r>
          </a:p>
          <a:p>
            <a:pPr fontAlgn="ctr"/>
            <a:r>
              <a:rPr lang="en-GB" altLang="zh-TW" sz="2000" dirty="0"/>
              <a:t>Option 1: exit relaxation mode at least when any entering relaxation criterion is not met </a:t>
            </a:r>
          </a:p>
          <a:p>
            <a:pPr lvl="1" fontAlgn="ctr"/>
            <a:r>
              <a:rPr lang="en-US" altLang="zh-TW" sz="2000" dirty="0"/>
              <a:t>Option 1a: if the UE is no longer fulfilling any of serving cell quality condition, DRX cycle length allowed for relaxation and low mobility condition, UE will </a:t>
            </a:r>
            <a:r>
              <a:rPr lang="en-GB" altLang="zh-TW" sz="2000" dirty="0"/>
              <a:t>exit relaxation mode.</a:t>
            </a:r>
          </a:p>
          <a:p>
            <a:pPr lvl="1" fontAlgn="ctr"/>
            <a:r>
              <a:rPr lang="en-US" altLang="zh-TW" sz="2000" dirty="0">
                <a:solidFill>
                  <a:srgbClr val="0000CC"/>
                </a:solidFill>
              </a:rPr>
              <a:t>Note1: Whether the exit condition for serving cell quality is explicitly specified or not is up to issue 2-3-2.</a:t>
            </a:r>
          </a:p>
          <a:p>
            <a:pPr lvl="1" fontAlgn="ctr"/>
            <a:r>
              <a:rPr lang="en-US" altLang="zh-TW" sz="2000" dirty="0">
                <a:solidFill>
                  <a:srgbClr val="0000CC"/>
                </a:solidFill>
              </a:rPr>
              <a:t>Note2: FFS the details of the exit criterion of low mobility’</a:t>
            </a:r>
            <a:endParaRPr lang="en-GB" altLang="zh-TW" sz="2000" dirty="0">
              <a:solidFill>
                <a:srgbClr val="0000CC"/>
              </a:solidFill>
            </a:endParaRPr>
          </a:p>
          <a:p>
            <a:pPr fontAlgn="ctr"/>
            <a:r>
              <a:rPr lang="en-GB" altLang="zh-TW" sz="2000" dirty="0"/>
              <a:t>Option 2: </a:t>
            </a:r>
            <a:r>
              <a:rPr lang="en-GB" altLang="zh-TW" sz="2000" dirty="0">
                <a:solidFill>
                  <a:srgbClr val="FF0000"/>
                </a:solidFill>
              </a:rPr>
              <a:t>if entering condition SINR threshold is larger than exit condition SINR threshold, UE can stay in relaxation mode when SINR is below entering condition but above exit condition. If exit condition is violated, UE should exit relaxation mode.</a:t>
            </a:r>
          </a:p>
          <a:p>
            <a:pPr marL="0" indent="0" fontAlgn="ctr">
              <a:buNone/>
            </a:pPr>
            <a:r>
              <a:rPr lang="en-GB" altLang="zh-TW" sz="2000" dirty="0">
                <a:solidFill>
                  <a:srgbClr val="0000CC"/>
                </a:solidFill>
              </a:rPr>
              <a:t>FFS the observation period for the exiting criteria </a:t>
            </a:r>
          </a:p>
          <a:p>
            <a:pPr lvl="1" fontAlgn="ctr"/>
            <a:endParaRPr lang="zh-TW" altLang="zh-TW" dirty="0"/>
          </a:p>
          <a:p>
            <a:endParaRPr lang="zh-TW" altLang="en-US" dirty="0"/>
          </a:p>
        </p:txBody>
      </p:sp>
      <p:sp>
        <p:nvSpPr>
          <p:cNvPr id="4" name="標題 3"/>
          <p:cNvSpPr>
            <a:spLocks noGrp="1"/>
          </p:cNvSpPr>
          <p:nvPr>
            <p:ph type="title"/>
          </p:nvPr>
        </p:nvSpPr>
        <p:spPr/>
        <p:txBody>
          <a:bodyPr>
            <a:normAutofit fontScale="90000"/>
          </a:bodyPr>
          <a:lstStyle/>
          <a:p>
            <a:r>
              <a:rPr lang="en-GB" altLang="zh-TW" dirty="0"/>
              <a:t>Exiting Relaxation criteria</a:t>
            </a:r>
            <a:endParaRPr lang="zh-TW" altLang="en-US" dirty="0"/>
          </a:p>
        </p:txBody>
      </p:sp>
    </p:spTree>
    <p:extLst>
      <p:ext uri="{BB962C8B-B14F-4D97-AF65-F5344CB8AC3E}">
        <p14:creationId xmlns:p14="http://schemas.microsoft.com/office/powerpoint/2010/main" val="4213259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GB" altLang="zh-TW" dirty="0"/>
              <a:t>Exiting Relaxation criteria</a:t>
            </a:r>
            <a:endParaRPr lang="zh-TW" altLang="en-US" dirty="0"/>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b="1" u="sng" dirty="0"/>
              <a:t>Issue 2-3-2: Exiting criteria of RLM relaxation – Additional </a:t>
            </a:r>
            <a:endParaRPr lang="en-US" altLang="zh-TW" dirty="0"/>
          </a:p>
          <a:p>
            <a:pPr marL="0" indent="0" fontAlgn="ctr">
              <a:buNone/>
            </a:pPr>
            <a:r>
              <a:rPr lang="en-GB" altLang="zh-TW" sz="2200" dirty="0"/>
              <a:t>FFS the following options, which have been discussed in this meeting.</a:t>
            </a:r>
          </a:p>
          <a:p>
            <a:pPr lvl="1" fontAlgn="ctr"/>
            <a:r>
              <a:rPr lang="en-GB" altLang="zh-TW" sz="2200" dirty="0"/>
              <a:t>Option 1: exit relaxation mode when the radio link quality of the serving cell is worse than </a:t>
            </a:r>
            <a:r>
              <a:rPr lang="en-GB" altLang="zh-TW" sz="2200" u="sng" dirty="0"/>
              <a:t>a certain threshold, which is higher than </a:t>
            </a:r>
            <a:r>
              <a:rPr lang="en-GB" altLang="zh-TW" sz="2200" u="sng" dirty="0" err="1"/>
              <a:t>Qout</a:t>
            </a:r>
            <a:r>
              <a:rPr lang="en-GB" altLang="zh-TW" sz="2200" dirty="0"/>
              <a:t>.</a:t>
            </a:r>
            <a:endParaRPr lang="zh-TW" altLang="zh-TW" sz="2200" dirty="0"/>
          </a:p>
          <a:p>
            <a:pPr lvl="2" fontAlgn="ctr"/>
            <a:r>
              <a:rPr lang="en-GB" altLang="zh-TW" sz="2200" dirty="0"/>
              <a:t>Option 1a: a hysteresis value could be used to avoid ping-ping effect, e.g. </a:t>
            </a:r>
            <a:r>
              <a:rPr lang="en-GB" altLang="zh-TW" sz="2200" dirty="0" err="1"/>
              <a:t>SINR</a:t>
            </a:r>
            <a:r>
              <a:rPr lang="en-GB" altLang="zh-TW" sz="2200" baseline="-25000" dirty="0" err="1"/>
              <a:t>exit</a:t>
            </a:r>
            <a:r>
              <a:rPr lang="en-GB" altLang="zh-TW" sz="2200" baseline="-25000" dirty="0"/>
              <a:t> </a:t>
            </a:r>
            <a:r>
              <a:rPr lang="en-GB" altLang="zh-TW" sz="2200" dirty="0"/>
              <a:t>= </a:t>
            </a:r>
            <a:r>
              <a:rPr lang="en-GB" altLang="zh-TW" sz="2200" dirty="0" err="1"/>
              <a:t>SINR</a:t>
            </a:r>
            <a:r>
              <a:rPr lang="en-GB" altLang="zh-TW" sz="2200" baseline="-25000" dirty="0" err="1"/>
              <a:t>enter</a:t>
            </a:r>
            <a:r>
              <a:rPr lang="en-GB" altLang="zh-TW" sz="2200" dirty="0"/>
              <a:t> - 3dB </a:t>
            </a:r>
            <a:endParaRPr lang="zh-TW" altLang="zh-TW" sz="2200" dirty="0"/>
          </a:p>
          <a:p>
            <a:pPr lvl="2" fontAlgn="ctr"/>
            <a:r>
              <a:rPr lang="en-GB" altLang="zh-TW" sz="2200" dirty="0"/>
              <a:t>Option 1b: </a:t>
            </a:r>
            <a:r>
              <a:rPr lang="en-GB" altLang="zh-TW" sz="2200" dirty="0" err="1"/>
              <a:t>SINR</a:t>
            </a:r>
            <a:r>
              <a:rPr lang="en-GB" altLang="zh-TW" sz="2200" baseline="-25000" dirty="0" err="1"/>
              <a:t>exit</a:t>
            </a:r>
            <a:r>
              <a:rPr lang="en-GB" altLang="zh-TW" sz="2200" dirty="0"/>
              <a:t> = </a:t>
            </a:r>
            <a:r>
              <a:rPr lang="en-GB" altLang="zh-TW" sz="2200" dirty="0" err="1"/>
              <a:t>Qout</a:t>
            </a:r>
            <a:r>
              <a:rPr lang="en-GB" altLang="zh-TW" sz="2200" dirty="0"/>
              <a:t> + 7dB </a:t>
            </a:r>
            <a:endParaRPr lang="zh-TW" altLang="zh-TW" sz="2200" dirty="0"/>
          </a:p>
          <a:p>
            <a:pPr lvl="2" fontAlgn="ctr"/>
            <a:r>
              <a:rPr lang="en-GB" altLang="zh-TW" sz="2200" dirty="0"/>
              <a:t>Option 1c: </a:t>
            </a:r>
            <a:r>
              <a:rPr lang="en-GB" altLang="zh-TW" sz="2200" dirty="0" err="1"/>
              <a:t>SINR</a:t>
            </a:r>
            <a:r>
              <a:rPr lang="en-GB" altLang="zh-TW" sz="2200" baseline="-25000" dirty="0" err="1"/>
              <a:t>exit</a:t>
            </a:r>
            <a:r>
              <a:rPr lang="en-GB" altLang="zh-TW" sz="2200" baseline="-25000" dirty="0"/>
              <a:t> </a:t>
            </a:r>
            <a:r>
              <a:rPr lang="en-GB" altLang="zh-TW" sz="2200" dirty="0"/>
              <a:t>= </a:t>
            </a:r>
            <a:r>
              <a:rPr lang="en-GB" altLang="zh-TW" sz="2200" dirty="0" err="1"/>
              <a:t>Q</a:t>
            </a:r>
            <a:r>
              <a:rPr lang="en-GB" altLang="zh-TW" sz="2200" baseline="-25000" dirty="0" err="1"/>
              <a:t>out</a:t>
            </a:r>
            <a:r>
              <a:rPr lang="en-GB" altLang="zh-TW" sz="2200" dirty="0"/>
              <a:t> +Margin or </a:t>
            </a:r>
            <a:r>
              <a:rPr lang="en-GB" altLang="zh-TW" sz="2200" dirty="0" err="1"/>
              <a:t>SINR</a:t>
            </a:r>
            <a:r>
              <a:rPr lang="en-GB" altLang="zh-TW" sz="2200" baseline="-25000" dirty="0" err="1"/>
              <a:t>exit</a:t>
            </a:r>
            <a:r>
              <a:rPr lang="en-GB" altLang="zh-TW" sz="2200" baseline="-25000" dirty="0"/>
              <a:t> </a:t>
            </a:r>
            <a:r>
              <a:rPr lang="en-GB" altLang="zh-TW" sz="2200" dirty="0"/>
              <a:t>= Q</a:t>
            </a:r>
            <a:r>
              <a:rPr lang="en-GB" altLang="zh-TW" sz="2200" baseline="-25000" dirty="0"/>
              <a:t>in  </a:t>
            </a:r>
            <a:endParaRPr lang="zh-TW" altLang="zh-TW" sz="2200" dirty="0"/>
          </a:p>
          <a:p>
            <a:pPr lvl="2" fontAlgn="ctr"/>
            <a:r>
              <a:rPr lang="en-GB" altLang="zh-TW" sz="2200" dirty="0"/>
              <a:t>Option 1d: The threshold can be configured by network with margin </a:t>
            </a:r>
            <a:endParaRPr lang="zh-TW" altLang="zh-TW" sz="2200" dirty="0"/>
          </a:p>
          <a:p>
            <a:pPr lvl="1" fontAlgn="ctr"/>
            <a:r>
              <a:rPr lang="en-GB" altLang="zh-TW" sz="2200" dirty="0"/>
              <a:t>Option 2: exit relaxation mode when the radio link quality is worse than</a:t>
            </a:r>
            <a:r>
              <a:rPr lang="en-GB" altLang="zh-TW" sz="2200" u="sng" dirty="0"/>
              <a:t> </a:t>
            </a:r>
            <a:r>
              <a:rPr lang="en-GB" altLang="zh-TW" sz="2200" u="sng" dirty="0" err="1"/>
              <a:t>Qout</a:t>
            </a:r>
            <a:r>
              <a:rPr lang="en-GB" altLang="zh-TW" sz="2200" u="sng" dirty="0"/>
              <a:t>,</a:t>
            </a:r>
            <a:r>
              <a:rPr lang="en-GB" altLang="zh-TW" sz="2200" dirty="0"/>
              <a:t> and the UE is still in the relaxation mode when the radio link quality is better than </a:t>
            </a:r>
            <a:r>
              <a:rPr lang="en-GB" altLang="zh-TW" sz="2200" dirty="0" err="1"/>
              <a:t>Qout</a:t>
            </a:r>
            <a:r>
              <a:rPr lang="en-GB" altLang="zh-TW" sz="2200" dirty="0"/>
              <a:t>. </a:t>
            </a:r>
            <a:endParaRPr lang="zh-TW" altLang="zh-TW" sz="2200" dirty="0"/>
          </a:p>
          <a:p>
            <a:pPr lvl="2" fontAlgn="ctr"/>
            <a:r>
              <a:rPr lang="en-GB" altLang="zh-TW" sz="2200" dirty="0"/>
              <a:t>Option </a:t>
            </a:r>
            <a:r>
              <a:rPr lang="en-GB" altLang="zh-TW" sz="2200" dirty="0">
                <a:solidFill>
                  <a:srgbClr val="0000CC"/>
                </a:solidFill>
              </a:rPr>
              <a:t>2</a:t>
            </a:r>
            <a:r>
              <a:rPr lang="en-US" altLang="zh-TW" sz="2200" dirty="0">
                <a:solidFill>
                  <a:srgbClr val="0000CC"/>
                </a:solidFill>
              </a:rPr>
              <a:t>b</a:t>
            </a:r>
            <a:r>
              <a:rPr lang="en-GB" altLang="zh-TW" sz="2200" dirty="0"/>
              <a:t>: UE shall revert to non-relaxed RLM/BFD measurement and evaluation period at the 1st </a:t>
            </a:r>
            <a:r>
              <a:rPr lang="en-GB" altLang="zh-TW" sz="2200" dirty="0" err="1"/>
              <a:t>Qout</a:t>
            </a:r>
            <a:r>
              <a:rPr lang="en-GB" altLang="zh-TW" sz="2200" dirty="0"/>
              <a:t> based on relaxed RLM/BFD measurements and evaluation period. </a:t>
            </a:r>
            <a:endParaRPr lang="zh-TW" altLang="zh-TW" sz="2200" dirty="0"/>
          </a:p>
          <a:p>
            <a:pPr lvl="1" fontAlgn="ctr"/>
            <a:r>
              <a:rPr lang="en-GB" altLang="zh-TW" sz="2200" dirty="0"/>
              <a:t>Option </a:t>
            </a:r>
            <a:r>
              <a:rPr lang="en-GB" altLang="zh-TW" sz="2200" dirty="0">
                <a:solidFill>
                  <a:srgbClr val="0000CC"/>
                </a:solidFill>
              </a:rPr>
              <a:t>3</a:t>
            </a:r>
            <a:r>
              <a:rPr lang="en-GB" altLang="zh-TW" sz="2200" dirty="0"/>
              <a:t>: Leave the fall back mechanism as UE implementation, as long as UE makes sure it has already fallen back to normal measurement if it has identified one out-of-sync indication.</a:t>
            </a:r>
          </a:p>
          <a:p>
            <a:pPr lvl="1" fontAlgn="ctr"/>
            <a:r>
              <a:rPr lang="en-GB" altLang="zh-TW" sz="2200" dirty="0"/>
              <a:t>Option </a:t>
            </a:r>
            <a:r>
              <a:rPr lang="en-GB" altLang="zh-TW" sz="2200" dirty="0">
                <a:solidFill>
                  <a:srgbClr val="0000CC"/>
                </a:solidFill>
              </a:rPr>
              <a:t>4</a:t>
            </a:r>
            <a:r>
              <a:rPr lang="en-GB" altLang="zh-TW" sz="2200" dirty="0"/>
              <a:t>: exit when certain consecutive out-of-sync indications</a:t>
            </a:r>
          </a:p>
          <a:p>
            <a:pPr lvl="1" fontAlgn="ctr"/>
            <a:endParaRPr lang="zh-TW" altLang="zh-TW" sz="2200" dirty="0"/>
          </a:p>
          <a:p>
            <a:endParaRPr lang="zh-TW" altLang="en-US" dirty="0"/>
          </a:p>
        </p:txBody>
      </p:sp>
    </p:spTree>
    <p:extLst>
      <p:ext uri="{BB962C8B-B14F-4D97-AF65-F5344CB8AC3E}">
        <p14:creationId xmlns:p14="http://schemas.microsoft.com/office/powerpoint/2010/main" val="1904400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pPr marL="0" indent="0" fontAlgn="ctr">
              <a:buNone/>
            </a:pPr>
            <a:r>
              <a:rPr lang="en-GB" altLang="zh-TW" sz="1800" b="1" u="sng" dirty="0"/>
              <a:t>Issue 2-4-0: UE behaviour </a:t>
            </a:r>
            <a:r>
              <a:rPr lang="en-US" altLang="zh-TW" sz="1800" b="1" u="sng" dirty="0"/>
              <a:t>when the measured SINR is worse than </a:t>
            </a:r>
            <a:r>
              <a:rPr lang="en-US" altLang="zh-TW" sz="1800" b="1" u="sng" dirty="0" err="1"/>
              <a:t>Qout</a:t>
            </a:r>
            <a:r>
              <a:rPr lang="en-US" altLang="zh-TW" sz="1800" b="1" u="sng" dirty="0"/>
              <a:t> during the relaxation mode</a:t>
            </a:r>
            <a:endParaRPr lang="en-GB" altLang="zh-TW" sz="1600" dirty="0"/>
          </a:p>
          <a:p>
            <a:pPr marL="0" lvl="0" indent="0" fontAlgn="ctr">
              <a:buNone/>
            </a:pPr>
            <a:r>
              <a:rPr lang="en-GB" altLang="zh-TW" sz="1600" dirty="0">
                <a:solidFill>
                  <a:srgbClr val="0000CC"/>
                </a:solidFill>
              </a:rPr>
              <a:t>FFS whether it would happen </a:t>
            </a:r>
            <a:r>
              <a:rPr lang="en-US" altLang="zh-TW" sz="1600" dirty="0">
                <a:solidFill>
                  <a:srgbClr val="0000CC"/>
                </a:solidFill>
              </a:rPr>
              <a:t>if the threshold for exiting criteria is defined as a certain value higher than </a:t>
            </a:r>
            <a:r>
              <a:rPr lang="en-US" altLang="zh-TW" sz="1600" dirty="0" err="1">
                <a:solidFill>
                  <a:srgbClr val="0000CC"/>
                </a:solidFill>
              </a:rPr>
              <a:t>Qout</a:t>
            </a:r>
            <a:endParaRPr lang="en-GB" altLang="zh-TW" sz="1600" dirty="0">
              <a:solidFill>
                <a:srgbClr val="0000CC"/>
              </a:solidFill>
            </a:endParaRPr>
          </a:p>
          <a:p>
            <a:pPr marL="0" lvl="0" indent="0" fontAlgn="ctr">
              <a:buNone/>
            </a:pPr>
            <a:r>
              <a:rPr lang="en-GB" altLang="zh-TW" sz="1600" dirty="0"/>
              <a:t>FFS the following options </a:t>
            </a:r>
            <a:endParaRPr lang="en-GB" altLang="zh-TW" sz="1600" dirty="0">
              <a:solidFill>
                <a:srgbClr val="0000CC"/>
              </a:solidFill>
            </a:endParaRPr>
          </a:p>
          <a:p>
            <a:pPr lvl="0" fontAlgn="ctr"/>
            <a:r>
              <a:rPr lang="en-GB" altLang="zh-TW" sz="1400" dirty="0"/>
              <a:t>Option 1: </a:t>
            </a:r>
            <a:endParaRPr lang="zh-TW" altLang="zh-TW" sz="1400" dirty="0"/>
          </a:p>
          <a:p>
            <a:pPr lvl="1" fontAlgn="ctr"/>
            <a:r>
              <a:rPr lang="en-GB" altLang="zh-TW" sz="1400" dirty="0"/>
              <a:t>UE is required to send the first OOS indication to higher layers and</a:t>
            </a:r>
            <a:r>
              <a:rPr lang="zh-TW" altLang="en-US" sz="1400" dirty="0"/>
              <a:t> </a:t>
            </a:r>
            <a:r>
              <a:rPr lang="en-US" altLang="zh-TW" sz="1400" dirty="0">
                <a:solidFill>
                  <a:srgbClr val="0000CC"/>
                </a:solidFill>
              </a:rPr>
              <a:t>required to</a:t>
            </a:r>
            <a:r>
              <a:rPr lang="en-GB" altLang="zh-TW" sz="1400" dirty="0">
                <a:solidFill>
                  <a:srgbClr val="0000CC"/>
                </a:solidFill>
              </a:rPr>
              <a:t> </a:t>
            </a:r>
            <a:r>
              <a:rPr lang="en-GB" altLang="zh-TW" sz="1400" dirty="0"/>
              <a:t>start N310 immediately </a:t>
            </a:r>
            <a:endParaRPr lang="zh-TW" altLang="zh-TW" sz="1400" dirty="0"/>
          </a:p>
          <a:p>
            <a:pPr lvl="1" fontAlgn="ctr"/>
            <a:r>
              <a:rPr lang="en-GB" altLang="zh-TW" sz="1400" dirty="0"/>
              <a:t>The evaluation period of the first OOS indication is the</a:t>
            </a:r>
            <a:r>
              <a:rPr lang="en-GB" altLang="zh-TW" sz="1400" u="sng" dirty="0"/>
              <a:t> relaxed evaluation period in the relaxation mode.  </a:t>
            </a:r>
          </a:p>
          <a:p>
            <a:pPr lvl="1" fontAlgn="ctr"/>
            <a:r>
              <a:rPr lang="en-GB" altLang="zh-TW" sz="1400" dirty="0">
                <a:solidFill>
                  <a:srgbClr val="0000CC"/>
                </a:solidFill>
              </a:rPr>
              <a:t>For information, </a:t>
            </a:r>
            <a:r>
              <a:rPr lang="en-US" altLang="zh-TW" sz="1400" dirty="0">
                <a:solidFill>
                  <a:srgbClr val="0000CC"/>
                </a:solidFill>
              </a:rPr>
              <a:t>assuming the relaxation factor is K, </a:t>
            </a:r>
            <a:endParaRPr lang="en-GB" altLang="zh-TW" sz="1400" dirty="0">
              <a:solidFill>
                <a:srgbClr val="0000CC"/>
              </a:solidFill>
            </a:endParaRPr>
          </a:p>
          <a:p>
            <a:pPr lvl="2" fontAlgn="ctr"/>
            <a:r>
              <a:rPr lang="en-GB" altLang="zh-TW" sz="1400" dirty="0">
                <a:solidFill>
                  <a:srgbClr val="0000CC"/>
                </a:solidFill>
              </a:rPr>
              <a:t>the fist OOS evaluation period is K*</a:t>
            </a:r>
            <a:r>
              <a:rPr lang="en-GB" altLang="zh-TW" sz="1400" dirty="0" err="1">
                <a:solidFill>
                  <a:srgbClr val="0000CC"/>
                </a:solidFill>
              </a:rPr>
              <a:t>T_evaluate_out_SSB</a:t>
            </a:r>
            <a:r>
              <a:rPr lang="en-GB" altLang="zh-TW" sz="1400" dirty="0">
                <a:solidFill>
                  <a:srgbClr val="0000CC"/>
                </a:solidFill>
              </a:rPr>
              <a:t>,</a:t>
            </a:r>
            <a:r>
              <a:rPr lang="en-GB" altLang="zh-TW" sz="1000" dirty="0">
                <a:solidFill>
                  <a:srgbClr val="0000CC"/>
                </a:solidFill>
              </a:rPr>
              <a:t> </a:t>
            </a:r>
          </a:p>
          <a:p>
            <a:pPr lvl="2" fontAlgn="ctr"/>
            <a:r>
              <a:rPr lang="en-US" altLang="zh-TW" sz="1400" dirty="0">
                <a:solidFill>
                  <a:srgbClr val="0000CC"/>
                </a:solidFill>
              </a:rPr>
              <a:t>the observation period for the exit criteria is K*</a:t>
            </a:r>
            <a:r>
              <a:rPr lang="en-GB" altLang="zh-TW" sz="1400" dirty="0" err="1">
                <a:solidFill>
                  <a:srgbClr val="0000CC"/>
                </a:solidFill>
              </a:rPr>
              <a:t>T_evaluate_out_SSB</a:t>
            </a:r>
            <a:r>
              <a:rPr lang="en-US" altLang="zh-TW" sz="1400" dirty="0">
                <a:solidFill>
                  <a:srgbClr val="0000CC"/>
                </a:solidFill>
              </a:rPr>
              <a:t>. </a:t>
            </a:r>
          </a:p>
          <a:p>
            <a:pPr lvl="0" hangingPunct="0"/>
            <a:r>
              <a:rPr lang="en-GB" altLang="zh-TW" sz="1400" dirty="0"/>
              <a:t>Option 2: </a:t>
            </a:r>
            <a:endParaRPr lang="zh-TW" altLang="zh-TW" sz="1400" dirty="0"/>
          </a:p>
          <a:p>
            <a:pPr lvl="1" hangingPunct="0"/>
            <a:r>
              <a:rPr lang="en-GB" altLang="zh-TW" sz="1400" dirty="0"/>
              <a:t>UE is not required to send the first OOS indication to higher layers.</a:t>
            </a:r>
            <a:endParaRPr lang="zh-TW" altLang="zh-TW" sz="1400" dirty="0"/>
          </a:p>
          <a:p>
            <a:pPr lvl="1" hangingPunct="0"/>
            <a:r>
              <a:rPr lang="en-GB" altLang="zh-TW" sz="1400" dirty="0"/>
              <a:t>After exit, UE is required to send the first OOS indication after normal evaluation period if SNR&lt;</a:t>
            </a:r>
            <a:r>
              <a:rPr lang="en-GB" altLang="zh-TW" sz="1400" dirty="0" err="1"/>
              <a:t>Qout</a:t>
            </a:r>
            <a:r>
              <a:rPr lang="en-GB" altLang="zh-TW" sz="1400" dirty="0"/>
              <a:t>. The evaluation period of the first OOS indication is the</a:t>
            </a:r>
            <a:r>
              <a:rPr lang="en-GB" altLang="zh-TW" sz="1400" u="sng" dirty="0"/>
              <a:t> summation of the evaluation period in the relaxation mode + normal evaluation period</a:t>
            </a:r>
            <a:r>
              <a:rPr lang="en-GB" altLang="zh-TW" sz="1400" dirty="0"/>
              <a:t>. </a:t>
            </a:r>
          </a:p>
          <a:p>
            <a:pPr lvl="1" fontAlgn="ctr"/>
            <a:r>
              <a:rPr lang="en-GB" altLang="zh-TW" sz="1400" dirty="0">
                <a:solidFill>
                  <a:srgbClr val="0000CC"/>
                </a:solidFill>
              </a:rPr>
              <a:t>For information, </a:t>
            </a:r>
            <a:r>
              <a:rPr lang="en-US" altLang="zh-TW" sz="1400" dirty="0">
                <a:solidFill>
                  <a:srgbClr val="0000CC"/>
                </a:solidFill>
              </a:rPr>
              <a:t>assuming the relaxation factor is K, </a:t>
            </a:r>
            <a:endParaRPr lang="en-GB" altLang="zh-TW" sz="1400" dirty="0">
              <a:solidFill>
                <a:srgbClr val="0000CC"/>
              </a:solidFill>
            </a:endParaRPr>
          </a:p>
          <a:p>
            <a:pPr lvl="2" fontAlgn="ctr"/>
            <a:r>
              <a:rPr lang="en-GB" altLang="zh-TW" sz="1400" dirty="0">
                <a:solidFill>
                  <a:srgbClr val="0000CC"/>
                </a:solidFill>
              </a:rPr>
              <a:t>given the fist OOS evaluation period is 2*</a:t>
            </a:r>
            <a:r>
              <a:rPr lang="en-GB" altLang="zh-TW" sz="1400" dirty="0" err="1">
                <a:solidFill>
                  <a:srgbClr val="0000CC"/>
                </a:solidFill>
              </a:rPr>
              <a:t>T_evaluate_out_SSB</a:t>
            </a:r>
            <a:r>
              <a:rPr lang="en-GB" altLang="zh-TW" sz="1400" dirty="0">
                <a:solidFill>
                  <a:srgbClr val="0000CC"/>
                </a:solidFill>
              </a:rPr>
              <a:t>, </a:t>
            </a:r>
          </a:p>
          <a:p>
            <a:pPr lvl="2" fontAlgn="ctr"/>
            <a:r>
              <a:rPr lang="en-US" altLang="zh-TW" sz="1400" dirty="0">
                <a:solidFill>
                  <a:srgbClr val="0000CC"/>
                </a:solidFill>
              </a:rPr>
              <a:t>the observation period for the exit criteria is </a:t>
            </a:r>
            <a:r>
              <a:rPr lang="en-GB" altLang="zh-TW" sz="1400" dirty="0" err="1">
                <a:solidFill>
                  <a:srgbClr val="0000CC"/>
                </a:solidFill>
              </a:rPr>
              <a:t>T_evaluate_out_SSB</a:t>
            </a:r>
            <a:r>
              <a:rPr lang="en-US" altLang="zh-TW" sz="1400" dirty="0">
                <a:solidFill>
                  <a:srgbClr val="0000CC"/>
                </a:solidFill>
              </a:rPr>
              <a:t>. The power saving gain with relaxation factor of K is achieved by using less samples for exit criteria evaluation. </a:t>
            </a:r>
          </a:p>
          <a:p>
            <a:pPr lvl="0" hangingPunct="0"/>
            <a:r>
              <a:rPr lang="en-GB" altLang="zh-TW" sz="1400" dirty="0"/>
              <a:t>Option 3: The legacy RLM/BFD </a:t>
            </a:r>
            <a:r>
              <a:rPr lang="en-GB" altLang="zh-TW" sz="1400" dirty="0" err="1"/>
              <a:t>behavior</a:t>
            </a:r>
            <a:r>
              <a:rPr lang="en-GB" altLang="zh-TW" sz="1400" dirty="0"/>
              <a:t> shall apply.</a:t>
            </a:r>
            <a:endParaRPr lang="zh-TW" altLang="zh-TW" sz="1400" dirty="0"/>
          </a:p>
        </p:txBody>
      </p:sp>
      <p:sp>
        <p:nvSpPr>
          <p:cNvPr id="5" name="標題 4"/>
          <p:cNvSpPr>
            <a:spLocks noGrp="1"/>
          </p:cNvSpPr>
          <p:nvPr>
            <p:ph type="title"/>
          </p:nvPr>
        </p:nvSpPr>
        <p:spPr/>
        <p:txBody>
          <a:bodyPr>
            <a:normAutofit fontScale="90000"/>
          </a:bodyPr>
          <a:lstStyle/>
          <a:p>
            <a:r>
              <a:rPr lang="en-US" altLang="zh-TW" dirty="0"/>
              <a:t>During Relaxation</a:t>
            </a:r>
            <a:endParaRPr lang="zh-TW" altLang="en-US" dirty="0"/>
          </a:p>
        </p:txBody>
      </p:sp>
    </p:spTree>
    <p:extLst>
      <p:ext uri="{BB962C8B-B14F-4D97-AF65-F5344CB8AC3E}">
        <p14:creationId xmlns:p14="http://schemas.microsoft.com/office/powerpoint/2010/main" val="1078362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During Relaxation</a:t>
            </a:r>
            <a:endParaRPr lang="zh-TW" altLang="en-US" dirty="0"/>
          </a:p>
        </p:txBody>
      </p:sp>
      <p:sp>
        <p:nvSpPr>
          <p:cNvPr id="3" name="內容版面配置區 2"/>
          <p:cNvSpPr>
            <a:spLocks noGrp="1"/>
          </p:cNvSpPr>
          <p:nvPr>
            <p:ph idx="1"/>
          </p:nvPr>
        </p:nvSpPr>
        <p:spPr>
          <a:xfrm>
            <a:off x="838200" y="1155032"/>
            <a:ext cx="10515600" cy="5402179"/>
          </a:xfrm>
        </p:spPr>
        <p:txBody>
          <a:bodyPr>
            <a:normAutofit fontScale="70000" lnSpcReduction="20000"/>
          </a:bodyPr>
          <a:lstStyle/>
          <a:p>
            <a:pPr marL="0" indent="0">
              <a:buNone/>
            </a:pPr>
            <a:r>
              <a:rPr lang="en-GB" altLang="zh-TW" b="1" u="sng" dirty="0"/>
              <a:t>Issue 2-4-2: Relaxed evaluation period of RLM/BFD</a:t>
            </a:r>
            <a:endParaRPr lang="zh-TW" altLang="zh-TW" dirty="0"/>
          </a:p>
          <a:p>
            <a:pPr marL="0" indent="0">
              <a:buNone/>
            </a:pPr>
            <a:r>
              <a:rPr lang="en-GB" altLang="zh-TW" dirty="0"/>
              <a:t>FFS the following options, which have been discussed in this meeting.</a:t>
            </a:r>
          </a:p>
          <a:p>
            <a:r>
              <a:rPr lang="en-GB" altLang="zh-TW" dirty="0"/>
              <a:t>Option 1</a:t>
            </a:r>
            <a:r>
              <a:rPr lang="en-US" altLang="zh-TW" dirty="0"/>
              <a:t>: </a:t>
            </a:r>
            <a:r>
              <a:rPr lang="en-GB" altLang="zh-TW" dirty="0"/>
              <a:t>The similar definition of RLM/BFD evaluation period in Rel-15 can be reused as Max(T, Ceil([Y] x P x N) x Max(T</a:t>
            </a:r>
            <a:r>
              <a:rPr lang="en-GB" altLang="zh-TW" baseline="-25000" dirty="0"/>
              <a:t>DRX</a:t>
            </a:r>
            <a:r>
              <a:rPr lang="en-GB" altLang="zh-TW" dirty="0"/>
              <a:t>, T</a:t>
            </a:r>
            <a:r>
              <a:rPr lang="en-GB" altLang="zh-TW" baseline="-25000" dirty="0"/>
              <a:t>RLM-RS/BFD-RS</a:t>
            </a:r>
            <a:r>
              <a:rPr lang="en-GB" altLang="zh-TW" dirty="0"/>
              <a:t>)). </a:t>
            </a:r>
            <a:endParaRPr lang="zh-TW" altLang="zh-TW" dirty="0"/>
          </a:p>
          <a:p>
            <a:pPr lvl="1"/>
            <a:r>
              <a:rPr lang="en-GB" altLang="zh-TW" dirty="0"/>
              <a:t>FFS the Y </a:t>
            </a:r>
            <a:endParaRPr lang="zh-TW" altLang="zh-TW" dirty="0"/>
          </a:p>
          <a:p>
            <a:r>
              <a:rPr lang="en-GB" altLang="zh-TW" dirty="0"/>
              <a:t>Option 2: For FR1, If power saving conditions are satisfied, allow </a:t>
            </a:r>
            <a:r>
              <a:rPr lang="en-GB" altLang="zh-TW" dirty="0" err="1"/>
              <a:t>T</a:t>
            </a:r>
            <a:r>
              <a:rPr lang="en-GB" altLang="zh-TW" baseline="-25000" dirty="0" err="1"/>
              <a:t>Evaluate_ps_out_SSB</a:t>
            </a:r>
            <a:r>
              <a:rPr lang="en-GB" altLang="zh-TW" dirty="0"/>
              <a:t> for the first OOS indication and the original </a:t>
            </a:r>
            <a:r>
              <a:rPr lang="en-GB" altLang="zh-TW" dirty="0" err="1"/>
              <a:t>T</a:t>
            </a:r>
            <a:r>
              <a:rPr lang="en-GB" altLang="zh-TW" baseline="-25000" dirty="0" err="1"/>
              <a:t>Evaluate_out_SSB</a:t>
            </a:r>
            <a:r>
              <a:rPr lang="en-GB" altLang="zh-TW" baseline="-25000" dirty="0"/>
              <a:t> </a:t>
            </a:r>
            <a:r>
              <a:rPr lang="en-GB" altLang="zh-TW" dirty="0"/>
              <a:t>doesn’t apply.</a:t>
            </a:r>
            <a:endParaRPr lang="zh-TW" altLang="zh-TW" dirty="0"/>
          </a:p>
          <a:p>
            <a:r>
              <a:rPr lang="en-GB" altLang="zh-TW" dirty="0"/>
              <a:t>Option 3: extended based on the legacy RLM/BFD requirements by considering the scaling factors.</a:t>
            </a:r>
            <a:endParaRPr lang="zh-TW" altLang="zh-TW" dirty="0"/>
          </a:p>
          <a:p>
            <a:pPr lvl="1"/>
            <a:r>
              <a:rPr lang="en-US" altLang="zh-TW" dirty="0"/>
              <a:t>the new evaluation period </a:t>
            </a:r>
            <a:r>
              <a:rPr lang="en-US" altLang="zh-TW" dirty="0" err="1"/>
              <a:t>T</a:t>
            </a:r>
            <a:r>
              <a:rPr lang="en-US" altLang="zh-TW" baseline="-25000" dirty="0" err="1"/>
              <a:t>Evaluate_out_SSB</a:t>
            </a:r>
            <a:r>
              <a:rPr lang="en-US" altLang="zh-TW" baseline="-25000" dirty="0"/>
              <a:t>-Relaxed</a:t>
            </a:r>
            <a:r>
              <a:rPr lang="en-US" altLang="zh-TW" dirty="0"/>
              <a:t> is specified as K1* </a:t>
            </a:r>
            <a:r>
              <a:rPr lang="en-US" altLang="zh-TW" dirty="0" err="1"/>
              <a:t>T</a:t>
            </a:r>
            <a:r>
              <a:rPr lang="en-US" altLang="zh-TW" baseline="-25000" dirty="0" err="1"/>
              <a:t>Evaluate_out_SSB</a:t>
            </a:r>
            <a:r>
              <a:rPr lang="en-US" altLang="zh-TW" dirty="0"/>
              <a:t>, where </a:t>
            </a:r>
            <a:r>
              <a:rPr lang="en-US" altLang="zh-TW" dirty="0" err="1"/>
              <a:t>T</a:t>
            </a:r>
            <a:r>
              <a:rPr lang="en-US" altLang="zh-TW" baseline="-25000" dirty="0" err="1"/>
              <a:t>Evaluate_out_SSB</a:t>
            </a:r>
            <a:r>
              <a:rPr lang="en-US" altLang="zh-TW" dirty="0"/>
              <a:t> is as specified in clause 8.1.3.2 in TS 38.133 .</a:t>
            </a:r>
            <a:endParaRPr lang="zh-TW" altLang="zh-TW" dirty="0"/>
          </a:p>
          <a:p>
            <a:pPr lvl="1"/>
            <a:r>
              <a:rPr lang="en-US" altLang="zh-TW" dirty="0"/>
              <a:t>FFS the new indication period </a:t>
            </a:r>
            <a:r>
              <a:rPr lang="en-US" altLang="zh-TW" dirty="0" err="1"/>
              <a:t>T</a:t>
            </a:r>
            <a:r>
              <a:rPr lang="en-US" altLang="zh-TW" baseline="-25000" dirty="0" err="1"/>
              <a:t>Indication_interval</a:t>
            </a:r>
            <a:r>
              <a:rPr lang="en-US" altLang="zh-TW" baseline="-25000" dirty="0"/>
              <a:t>-Relaxed</a:t>
            </a:r>
            <a:r>
              <a:rPr lang="en-US" altLang="zh-TW" dirty="0"/>
              <a:t> is specified as K2* </a:t>
            </a:r>
            <a:r>
              <a:rPr lang="en-US" altLang="zh-TW" dirty="0" err="1"/>
              <a:t>T</a:t>
            </a:r>
            <a:r>
              <a:rPr lang="en-US" altLang="zh-TW" baseline="-25000" dirty="0" err="1"/>
              <a:t>Indication_interval</a:t>
            </a:r>
            <a:r>
              <a:rPr lang="en-US" altLang="zh-TW" dirty="0"/>
              <a:t> where </a:t>
            </a:r>
            <a:r>
              <a:rPr lang="en-US" altLang="zh-TW" dirty="0" err="1"/>
              <a:t>T</a:t>
            </a:r>
            <a:r>
              <a:rPr lang="en-US" altLang="zh-TW" baseline="-25000" dirty="0" err="1"/>
              <a:t>Indication_interval</a:t>
            </a:r>
            <a:r>
              <a:rPr lang="en-US" altLang="zh-TW" baseline="-25000" dirty="0"/>
              <a:t> </a:t>
            </a:r>
            <a:r>
              <a:rPr lang="en-US" altLang="zh-TW" dirty="0"/>
              <a:t>is as specified in clause 8.1.6 in TS 38.133.</a:t>
            </a:r>
            <a:endParaRPr lang="zh-TW" altLang="zh-TW" dirty="0"/>
          </a:p>
          <a:p>
            <a:r>
              <a:rPr lang="en-GB" altLang="zh-TW" dirty="0"/>
              <a:t>Option 4 :</a:t>
            </a:r>
            <a:endParaRPr lang="zh-TW" altLang="zh-TW" dirty="0"/>
          </a:p>
          <a:p>
            <a:pPr lvl="1" hangingPunct="0"/>
            <a:r>
              <a:rPr lang="en-US" altLang="zh-TW" dirty="0"/>
              <a:t>For RLM, the </a:t>
            </a:r>
            <a:r>
              <a:rPr lang="en-US" altLang="zh-TW" dirty="0" err="1"/>
              <a:t>oos</a:t>
            </a:r>
            <a:r>
              <a:rPr lang="en-US" altLang="zh-TW" dirty="0"/>
              <a:t> triggering latency requirements should be extended with an additional delay not shorter than (K-1) </a:t>
            </a:r>
            <a:r>
              <a:rPr lang="en-US" altLang="zh-TW" dirty="0">
                <a:sym typeface="Symbol" panose="05050102010706020507" pitchFamily="18" charset="2"/>
              </a:rPr>
              <a:t></a:t>
            </a:r>
            <a:r>
              <a:rPr lang="en-US" altLang="zh-TW" dirty="0"/>
              <a:t>1.5 DRX cycles, while K is the relaxation factor.</a:t>
            </a:r>
            <a:endParaRPr lang="zh-TW" altLang="zh-TW" dirty="0"/>
          </a:p>
          <a:p>
            <a:pPr lvl="1" hangingPunct="0"/>
            <a:r>
              <a:rPr lang="en-US" altLang="zh-TW" dirty="0"/>
              <a:t>For BFD, the beam failure instance triggering latency requirements should be extended with an additional delay not shorter than (K-1) </a:t>
            </a:r>
            <a:r>
              <a:rPr lang="en-US" altLang="zh-TW" dirty="0">
                <a:sym typeface="Symbol" panose="05050102010706020507" pitchFamily="18" charset="2"/>
              </a:rPr>
              <a:t></a:t>
            </a:r>
            <a:r>
              <a:rPr lang="en-US" altLang="zh-TW" dirty="0"/>
              <a:t>1.5 DRX cycles, while K is the relaxation factor.</a:t>
            </a:r>
          </a:p>
          <a:p>
            <a:pPr lvl="1" hangingPunct="0"/>
            <a:r>
              <a:rPr lang="en-US" altLang="zh-TW" dirty="0"/>
              <a:t>Extending the out-of-sync evaluation period requirements and beam failure evaluation period requirements by a same factor X can be considered. X can be 2 for DRX &lt;= 40ms, and X can be 1.5 for 40ms &lt;DRX &lt;= 80ms.</a:t>
            </a:r>
          </a:p>
        </p:txBody>
      </p:sp>
    </p:spTree>
    <p:extLst>
      <p:ext uri="{BB962C8B-B14F-4D97-AF65-F5344CB8AC3E}">
        <p14:creationId xmlns:p14="http://schemas.microsoft.com/office/powerpoint/2010/main" val="400479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F0FD343-6777-4061-95D9-81AE5AF9F6D5}">
  <ds:schemaRefs>
    <ds:schemaRef ds:uri="http://purl.org/dc/dcmitype/"/>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9b239327-9e80-40e4-b1b7-4394fed77a33"/>
    <ds:schemaRef ds:uri="2f282d3b-eb4a-4b09-b61f-b9593442e286"/>
    <ds:schemaRef ds:uri="http://schemas.microsoft.com/sharepoint/v3"/>
    <ds:schemaRef ds:uri="http://www.w3.org/XML/1998/namespace"/>
    <ds:schemaRef ds:uri="http://purl.org/dc/terms/"/>
  </ds:schemaRefs>
</ds:datastoreItem>
</file>

<file path=customXml/itemProps3.xml><?xml version="1.0" encoding="utf-8"?>
<ds:datastoreItem xmlns:ds="http://schemas.openxmlformats.org/officeDocument/2006/customXml" ds:itemID="{1E7A3926-1EFC-40D7-902C-75F529FB1F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14690</TotalTime>
  <Words>1512</Words>
  <Application>Microsoft Office PowerPoint</Application>
  <PresentationFormat>Widescreen</PresentationFormat>
  <Paragraphs>100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WF on RLM/BFD relaxation for UE Power Saving enhancements  (All agreements in RAN4#99-e in email thread #231)</vt:lpstr>
      <vt:lpstr>General</vt:lpstr>
      <vt:lpstr>Relaxation Scenarios</vt:lpstr>
      <vt:lpstr>Entering Relaxation criteria</vt:lpstr>
      <vt:lpstr>Entering Relaxation criteria</vt:lpstr>
      <vt:lpstr>Exiting Relaxation criteria</vt:lpstr>
      <vt:lpstr>Exiting Relaxation criteria</vt:lpstr>
      <vt:lpstr>During Relaxation</vt:lpstr>
      <vt:lpstr>During Relaxation</vt:lpstr>
      <vt:lpstr>During Relaxation</vt:lpstr>
      <vt:lpstr>Other aspects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Chu-Hsiang Huang</cp:lastModifiedBy>
  <cp:revision>2262</cp:revision>
  <dcterms:created xsi:type="dcterms:W3CDTF">2016-04-13T15:12:29Z</dcterms:created>
  <dcterms:modified xsi:type="dcterms:W3CDTF">2021-05-25T13:44:47Z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(3)o9yA6E9eAJfTGNncKNPu3GmibFpckfhZmtUqE4V/u5h0yvhZL95emXRpktYoC4aGU5RYaCgE
YADuxS4jf/oDYvl+/zPCnAcGh5nQNmGkVaQlkvIrhwP7BOHdCjDvxMGZjpIQexXermD+Xcd1
CUOcaorq9WdiGsDX5XVTk6QlP0M4nf1cDTg4jgNIw7Fx51vUi7NrxEpcq2TPpdUqL6Wq1Vbk
3lDsrhCFWJsiB44pxh</vt:lpwstr>
  </property>
  <property fmtid="{D5CDD505-2E9C-101B-9397-08002B2CF9AE}" pid="3" name="_2015_ms_pID_7253431">
    <vt:lpwstr>gWtgCqSgllcqM6sMm/9FQ7QNpB/GXvF/vV2lqajOUnuGdxn51ZL1zr
BnPneGgMzmMWfIC8f4zZ4Bd41XiyYXN1t9ItxFsaJyksAj/72WUz7EVrUgQeIvyrnGw43WxX
rH+LIdfutAy5XyTQMaxVwLu2Twrow/DzSwCFRNGDcBx+ggRYxTpsFnabFpQtVxxxvgQDUbN1
sLlcVEp3NCIaqdYh1YE6+429n6oS/0T7bIci</vt:lpwstr>
  </property>
  <property fmtid="{D5CDD505-2E9C-101B-9397-08002B2CF9AE}" pid="4" name="_NewReviewCycle">
    <vt:lpwstr/>
  </property>
  <property fmtid="{D5CDD505-2E9C-101B-9397-08002B2CF9AE}" pid="5" name="_2015_ms_pID_7253432">
    <vt:lpwstr>2IW6b+mX9e37GrTbNArbYDc=</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