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400" r:id="rId6"/>
    <p:sldId id="401" r:id="rId7"/>
    <p:sldId id="411" r:id="rId8"/>
    <p:sldId id="409" r:id="rId9"/>
    <p:sldId id="410" r:id="rId10"/>
    <p:sldId id="402" r:id="rId11"/>
    <p:sldId id="405" r:id="rId12"/>
    <p:sldId id="403" r:id="rId13"/>
    <p:sldId id="40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lthea Huang (黃汀華)" initials="AH(" lastIdx="1" clrIdx="6">
    <p:extLst>
      <p:ext uri="{19B8F6BF-5375-455C-9EA6-DF929625EA0E}">
        <p15:presenceInfo xmlns:p15="http://schemas.microsoft.com/office/powerpoint/2012/main" userId="S-1-5-21-1711831044-1024940897-1435325219-95549" providerId="AD"/>
      </p:ext>
    </p:extLst>
  </p:cmAuthor>
  <p:cmAuthor id="1" name="Dimnik, Riikka (Nokia - FI/Espoo)" initials="DR(-F" lastIdx="1" clrIdx="0">
    <p:extLst>
      <p:ext uri="{19B8F6BF-5375-455C-9EA6-DF929625EA0E}">
        <p15:presenceInfo xmlns:p15="http://schemas.microsoft.com/office/powerpoint/2012/main" userId="S::riikka.dimnik@nokia.com::28b283ba-3728-4151-aaaa-b125c93f7283" providerId="AD"/>
      </p:ext>
    </p:extLst>
  </p:cmAuthor>
  <p:cmAuthor id="8" name="Chu-Hsiang Huang" initials="CH" lastIdx="1" clrIdx="7">
    <p:extLst>
      <p:ext uri="{19B8F6BF-5375-455C-9EA6-DF929625EA0E}">
        <p15:presenceInfo xmlns:p15="http://schemas.microsoft.com/office/powerpoint/2012/main" userId="S::chuhsian@qti.qualcomm.com::543a1667-cf7d-4263-9c3a-2bbd98271c62" providerId="AD"/>
      </p:ext>
    </p:extLst>
  </p:cmAuthor>
  <p:cmAuthor id="2" name="Santhan Thangarasa" initials="ST" lastIdx="14" clrIdx="1">
    <p:extLst>
      <p:ext uri="{19B8F6BF-5375-455C-9EA6-DF929625EA0E}">
        <p15:presenceInfo xmlns:p15="http://schemas.microsoft.com/office/powerpoint/2012/main" userId="S::santhan.thangarasa@ericsson.com::408d9f9c-4a2c-4dc8-a0f4-253ef568dfdf" providerId="AD"/>
      </p:ext>
    </p:extLst>
  </p:cmAuthor>
  <p:cmAuthor id="3" name="Huawei" initials="HW" lastIdx="3" clrIdx="2">
    <p:extLst>
      <p:ext uri="{19B8F6BF-5375-455C-9EA6-DF929625EA0E}">
        <p15:presenceInfo xmlns:p15="http://schemas.microsoft.com/office/powerpoint/2012/main" userId="Huawei" providerId="None"/>
      </p:ext>
    </p:extLst>
  </p:cmAuthor>
  <p:cmAuthor id="4" name="vivo-Yanliang Sun" initials="v" lastIdx="10" clrIdx="3">
    <p:extLst>
      <p:ext uri="{19B8F6BF-5375-455C-9EA6-DF929625EA0E}">
        <p15:presenceInfo xmlns:p15="http://schemas.microsoft.com/office/powerpoint/2012/main" userId="vivo-Yanliang Sun" providerId="None"/>
      </p:ext>
    </p:extLst>
  </p:cmAuthor>
  <p:cmAuthor id="5" name="shiyuan" initials="sy" lastIdx="1" clrIdx="4">
    <p:extLst>
      <p:ext uri="{19B8F6BF-5375-455C-9EA6-DF929625EA0E}">
        <p15:presenceInfo xmlns:p15="http://schemas.microsoft.com/office/powerpoint/2012/main" userId="shiyuan" providerId="None"/>
      </p:ext>
    </p:extLst>
  </p:cmAuthor>
  <p:cmAuthor id="6" name="Nokia" initials="NOK" lastIdx="5" clrIdx="5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than Thangarasa" userId="408d9f9c-4a2c-4dc8-a0f4-253ef568dfdf" providerId="ADAL" clId="{E42A601D-09F4-43EA-B14E-D96E19FFD41C}"/>
    <pc:docChg chg="custSel modSld">
      <pc:chgData name="Santhan Thangarasa" userId="408d9f9c-4a2c-4dc8-a0f4-253ef568dfdf" providerId="ADAL" clId="{E42A601D-09F4-43EA-B14E-D96E19FFD41C}" dt="2021-05-26T05:56:19.243" v="5" actId="27636"/>
      <pc:docMkLst>
        <pc:docMk/>
      </pc:docMkLst>
      <pc:sldChg chg="modSp mod">
        <pc:chgData name="Santhan Thangarasa" userId="408d9f9c-4a2c-4dc8-a0f4-253ef568dfdf" providerId="ADAL" clId="{E42A601D-09F4-43EA-B14E-D96E19FFD41C}" dt="2021-05-26T05:56:19.243" v="5" actId="27636"/>
        <pc:sldMkLst>
          <pc:docMk/>
          <pc:sldMk cId="4134078523" sldId="404"/>
        </pc:sldMkLst>
        <pc:spChg chg="mod">
          <ac:chgData name="Santhan Thangarasa" userId="408d9f9c-4a2c-4dc8-a0f4-253ef568dfdf" providerId="ADAL" clId="{E42A601D-09F4-43EA-B14E-D96E19FFD41C}" dt="2021-05-26T05:56:19.243" v="5" actId="27636"/>
          <ac:spMkLst>
            <pc:docMk/>
            <pc:sldMk cId="4134078523" sldId="40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0F7D7-134D-42B7-AE95-DEADC3706EE1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3DB82-86C9-40DB-8E69-8FF3ADB49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6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5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2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0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55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021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9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7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1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9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369" y="1640986"/>
            <a:ext cx="11345839" cy="2739945"/>
          </a:xfrm>
        </p:spPr>
        <p:txBody>
          <a:bodyPr>
            <a:normAutofit fontScale="90000"/>
          </a:bodyPr>
          <a:lstStyle/>
          <a:p>
            <a:r>
              <a:rPr lang="en-US" dirty="0"/>
              <a:t>WF on RLM/BFD relaxation for UE Power Saving enhancements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>(All agreements in RAN4#99</a:t>
            </a:r>
            <a:r>
              <a:rPr lang="en-US" altLang="zh-TW" sz="4000" dirty="0"/>
              <a:t>-</a:t>
            </a:r>
            <a:r>
              <a:rPr lang="en-US" sz="4000" dirty="0"/>
              <a:t>e in email thread #231)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17668"/>
            <a:ext cx="9144000" cy="958755"/>
          </a:xfrm>
        </p:spPr>
        <p:txBody>
          <a:bodyPr>
            <a:normAutofit/>
          </a:bodyPr>
          <a:lstStyle/>
          <a:p>
            <a:r>
              <a:rPr lang="en-US" sz="2800" dirty="0" err="1"/>
              <a:t>MediaTek</a:t>
            </a:r>
            <a:endParaRPr lang="en-US" sz="2800" strike="sngStrike" dirty="0"/>
          </a:p>
        </p:txBody>
      </p:sp>
      <p:sp>
        <p:nvSpPr>
          <p:cNvPr id="4" name="Rectangle 3"/>
          <p:cNvSpPr/>
          <p:nvPr/>
        </p:nvSpPr>
        <p:spPr>
          <a:xfrm>
            <a:off x="378940" y="199033"/>
            <a:ext cx="113023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b="1" dirty="0"/>
              <a:t>3GPP TSG-RAN WG4 Meeting #99-e                                                                                                                             R4-2</a:t>
            </a:r>
            <a:r>
              <a:rPr lang="en-US" altLang="zh-TW" b="1" dirty="0"/>
              <a:t>108351</a:t>
            </a:r>
            <a:endParaRPr lang="en-GB" b="1" dirty="0">
              <a:solidFill>
                <a:srgbClr val="FF0000"/>
              </a:solidFill>
            </a:endParaRPr>
          </a:p>
          <a:p>
            <a:pPr hangingPunct="0"/>
            <a:r>
              <a:rPr lang="en-US" b="1" dirty="0"/>
              <a:t>Electronic Meeting, </a:t>
            </a:r>
            <a:r>
              <a:rPr lang="en-GB" altLang="zh-TW" b="1" dirty="0"/>
              <a:t>May. 19-27, 2021.</a:t>
            </a:r>
          </a:p>
          <a:p>
            <a:pPr hangingPunct="0"/>
            <a:r>
              <a:rPr lang="en-GB" b="1" dirty="0"/>
              <a:t>Agenda Items: 9.13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6820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Other aspects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44995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altLang="zh-TW" sz="2000" b="1" u="sng" dirty="0"/>
              <a:t>Issue 2-5-1/2: Entering and exiting relaxation mode in intra-band CA</a:t>
            </a:r>
            <a:endParaRPr lang="zh-TW" altLang="zh-TW" sz="2000" dirty="0"/>
          </a:p>
          <a:p>
            <a:r>
              <a:rPr lang="en-US" altLang="zh-TW" dirty="0" smtClean="0">
                <a:solidFill>
                  <a:srgbClr val="0000CC"/>
                </a:solidFill>
              </a:rPr>
              <a:t>FFS</a:t>
            </a:r>
            <a:endParaRPr lang="sv-SE" dirty="0">
              <a:solidFill>
                <a:srgbClr val="0000CC"/>
              </a:solidFill>
            </a:endParaRPr>
          </a:p>
          <a:p>
            <a:pPr lvl="1"/>
            <a:r>
              <a:rPr lang="en-GB" dirty="0"/>
              <a:t>For intra-band CA with CSI-RS based RLM/BFD, if UE has fulfilled the criterion for operating RLM/BFD in relaxed mode in </a:t>
            </a:r>
            <a:r>
              <a:rPr lang="en-GB" dirty="0">
                <a:solidFill>
                  <a:srgbClr val="0000CC"/>
                </a:solidFill>
              </a:rPr>
              <a:t>all</a:t>
            </a:r>
            <a:r>
              <a:rPr lang="en-GB" dirty="0"/>
              <a:t> serving cells, then it is allowed to operate RLM/BFD in relaxed mode in all other serving cells if same type of RS (CSI-RS) are used for RLM/BFD in the serving cell and other serving cells. </a:t>
            </a:r>
            <a:endParaRPr lang="sv-SE" sz="2800" dirty="0"/>
          </a:p>
          <a:p>
            <a:pPr lvl="1"/>
            <a:r>
              <a:rPr lang="en-GB" dirty="0"/>
              <a:t>For intra-band CA with CSI-RS based RLM/BFD, if UE meets the conditions of reverting to the normal RLM/BFD in any of the serving cells, it exists the relaxation mode in all other serving cell(s) if same type of RS (CSI-RS )are used for RLM/BFD in the serving cell and other serving cells. </a:t>
            </a:r>
            <a:endParaRPr lang="sv-SE" sz="2800" dirty="0"/>
          </a:p>
          <a:p>
            <a:pPr lvl="1"/>
            <a:endParaRPr lang="en-GB" altLang="zh-TW" sz="2000" b="1" u="sng" dirty="0"/>
          </a:p>
          <a:p>
            <a:pPr marL="0" indent="0">
              <a:buNone/>
            </a:pPr>
            <a:r>
              <a:rPr lang="en-GB" altLang="zh-TW" sz="2000" b="1" u="sng" dirty="0"/>
              <a:t>Issue 2-5-3: Entering and Exiting Relaxation criteria for multiple RLM-RS/BFD-RS</a:t>
            </a:r>
            <a:r>
              <a:rPr lang="en-GB" altLang="zh-TW" sz="2000" dirty="0"/>
              <a:t> </a:t>
            </a:r>
            <a:endParaRPr lang="zh-TW" altLang="zh-TW" sz="2000" dirty="0"/>
          </a:p>
          <a:p>
            <a:pPr lvl="0"/>
            <a:r>
              <a:rPr lang="en-GB" altLang="zh-TW" sz="2000" dirty="0"/>
              <a:t>FFS</a:t>
            </a:r>
          </a:p>
          <a:p>
            <a:pPr lvl="1"/>
            <a:r>
              <a:rPr lang="en-GB" altLang="zh-TW" sz="1800" dirty="0"/>
              <a:t>Option 1: </a:t>
            </a:r>
          </a:p>
          <a:p>
            <a:pPr lvl="2"/>
            <a:r>
              <a:rPr lang="en-GB" altLang="zh-TW" sz="1800" dirty="0"/>
              <a:t>radio link quality is better than the threshold (</a:t>
            </a:r>
            <a:r>
              <a:rPr lang="en-GB" altLang="zh-TW" sz="1800" dirty="0" err="1"/>
              <a:t>Qout</a:t>
            </a:r>
            <a:r>
              <a:rPr lang="en-GB" altLang="zh-TW" sz="1800" dirty="0"/>
              <a:t> + X1) for </a:t>
            </a:r>
            <a:r>
              <a:rPr lang="en-GB" altLang="zh-TW" sz="1800" b="1" dirty="0"/>
              <a:t>any</a:t>
            </a:r>
            <a:r>
              <a:rPr lang="en-GB" altLang="zh-TW" sz="1800" dirty="0"/>
              <a:t> RLM-RS resource. </a:t>
            </a:r>
            <a:endParaRPr lang="zh-TW" altLang="zh-TW" sz="1800" dirty="0"/>
          </a:p>
          <a:p>
            <a:pPr lvl="2"/>
            <a:r>
              <a:rPr lang="en-GB" altLang="zh-TW" sz="1800" dirty="0"/>
              <a:t>The exiting condition of RLM relaxation for multiple RLM-RS resources can be defined as when the radio link quality is worse than the threshold (</a:t>
            </a:r>
            <a:r>
              <a:rPr lang="en-GB" altLang="zh-TW" sz="1800" dirty="0" err="1"/>
              <a:t>Qout</a:t>
            </a:r>
            <a:r>
              <a:rPr lang="en-GB" altLang="zh-TW" sz="1800" dirty="0"/>
              <a:t> + X2) for </a:t>
            </a:r>
            <a:r>
              <a:rPr lang="en-GB" altLang="zh-TW" sz="1800" b="1" dirty="0"/>
              <a:t>all</a:t>
            </a:r>
            <a:r>
              <a:rPr lang="en-GB" altLang="zh-TW" sz="1800" dirty="0"/>
              <a:t> the RLM-RS resources. </a:t>
            </a:r>
            <a:endParaRPr lang="zh-TW" altLang="zh-TW" sz="1800" dirty="0"/>
          </a:p>
          <a:p>
            <a:pPr lvl="2"/>
            <a:r>
              <a:rPr lang="en-GB" altLang="zh-TW" sz="1800" dirty="0"/>
              <a:t>FFS X1, X2</a:t>
            </a:r>
          </a:p>
          <a:p>
            <a:pPr lvl="1"/>
            <a:r>
              <a:rPr lang="en-GB" altLang="zh-TW" sz="1800" dirty="0"/>
              <a:t>Option 2: </a:t>
            </a:r>
          </a:p>
          <a:p>
            <a:pPr lvl="2"/>
            <a:r>
              <a:rPr lang="en-GB" altLang="zh-TW" sz="1800" dirty="0"/>
              <a:t>radio link quality is better than the threshold (</a:t>
            </a:r>
            <a:r>
              <a:rPr lang="en-GB" altLang="zh-TW" sz="1800" dirty="0" err="1"/>
              <a:t>Qout</a:t>
            </a:r>
            <a:r>
              <a:rPr lang="en-GB" altLang="zh-TW" sz="1800" dirty="0"/>
              <a:t> + X1) for </a:t>
            </a:r>
            <a:r>
              <a:rPr lang="en-GB" altLang="zh-TW" sz="1800" b="1" dirty="0"/>
              <a:t>all</a:t>
            </a:r>
            <a:r>
              <a:rPr lang="en-GB" altLang="zh-TW" sz="1800" dirty="0"/>
              <a:t> RLM-RS resource. </a:t>
            </a:r>
            <a:endParaRPr lang="zh-TW" altLang="zh-TW" sz="1800" dirty="0"/>
          </a:p>
          <a:p>
            <a:pPr lvl="2"/>
            <a:r>
              <a:rPr lang="en-GB" altLang="zh-TW" sz="1800" dirty="0"/>
              <a:t>The exiting condition of RLM relaxation for multiple RLM-RS resources can be defined as when the radio link quality is worse than the threshold (</a:t>
            </a:r>
            <a:r>
              <a:rPr lang="en-GB" altLang="zh-TW" sz="1800" dirty="0" err="1"/>
              <a:t>Qout</a:t>
            </a:r>
            <a:r>
              <a:rPr lang="en-GB" altLang="zh-TW" sz="1800" dirty="0"/>
              <a:t> + X2) for </a:t>
            </a:r>
            <a:r>
              <a:rPr lang="en-GB" altLang="zh-TW" sz="1800" b="1" dirty="0"/>
              <a:t>any</a:t>
            </a:r>
            <a:r>
              <a:rPr lang="en-GB" altLang="zh-TW" sz="1800" dirty="0"/>
              <a:t> the RLM-RS resources. </a:t>
            </a:r>
            <a:endParaRPr lang="zh-TW" altLang="zh-TW" sz="1800" dirty="0"/>
          </a:p>
          <a:p>
            <a:pPr lvl="2"/>
            <a:r>
              <a:rPr lang="en-GB" altLang="zh-TW" sz="1800" dirty="0"/>
              <a:t>FFS X1, X2</a:t>
            </a:r>
          </a:p>
        </p:txBody>
      </p:sp>
    </p:spTree>
    <p:extLst>
      <p:ext uri="{BB962C8B-B14F-4D97-AF65-F5344CB8AC3E}">
        <p14:creationId xmlns:p14="http://schemas.microsoft.com/office/powerpoint/2010/main" val="4134078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Relaxation Scenarios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TW" sz="2400" b="1" u="sng" dirty="0"/>
              <a:t>Issue 2-1-3: Relaxation for deployment scenarios</a:t>
            </a:r>
            <a:endParaRPr lang="zh-TW" altLang="zh-TW" sz="2400" dirty="0"/>
          </a:p>
          <a:p>
            <a:r>
              <a:rPr lang="en-GB" altLang="zh-TW" sz="2400" dirty="0"/>
              <a:t>Relaxed BFD/RLM requirements shall be supported for all deployment scenarios supported by current specification which includes: NR SA, EN-DC, NE-DC, NR intra-band CA, NR inter-band CA and NR-DC.</a:t>
            </a:r>
            <a:r>
              <a:rPr lang="en-GB" altLang="zh-TW" sz="2400" i="1" dirty="0"/>
              <a:t>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69519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dirty="0"/>
              <a:t>Entering Relaxation criteria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TW" sz="2400" b="1" u="sng" dirty="0"/>
              <a:t>Issue 2-2-1: Good serving cell quality criteria for RLM/BFD: the radio link quality metric for RLM</a:t>
            </a:r>
            <a:endParaRPr lang="zh-TW" altLang="zh-TW" sz="2400" dirty="0"/>
          </a:p>
          <a:p>
            <a:r>
              <a:rPr lang="en-GB" altLang="zh-TW" sz="2000" dirty="0"/>
              <a:t>UE reuse the SINR for RLM/BFD evaluation when determine whether the serving cell quality criteria is fulfilled or not</a:t>
            </a:r>
          </a:p>
          <a:p>
            <a:pPr lvl="1"/>
            <a:r>
              <a:rPr lang="en-US" altLang="zh-TW" sz="2000" dirty="0"/>
              <a:t>FFS what is the SINR definition </a:t>
            </a:r>
          </a:p>
          <a:p>
            <a:pPr lvl="1"/>
            <a:r>
              <a:rPr lang="en-GB" altLang="zh-TW" sz="2000" dirty="0"/>
              <a:t>FFS whether RSRP is also needed for RLM/BFD</a:t>
            </a:r>
            <a:r>
              <a:rPr lang="en-US" altLang="zh-TW" sz="2000" dirty="0"/>
              <a:t> as additional condition</a:t>
            </a:r>
            <a:endParaRPr lang="en-GB" altLang="zh-TW" sz="2000" dirty="0"/>
          </a:p>
          <a:p>
            <a:pPr marL="0" indent="0">
              <a:buNone/>
            </a:pPr>
            <a:endParaRPr lang="en-GB" altLang="zh-TW" sz="2400" dirty="0"/>
          </a:p>
          <a:p>
            <a:pPr marL="0" indent="0">
              <a:buNone/>
            </a:pPr>
            <a:r>
              <a:rPr lang="en-GB" altLang="zh-TW" sz="2400" b="1" u="sng" dirty="0"/>
              <a:t>Issue 2-2-2: Good serving cell quality criteria for RLM/BFD: predefined or configured threshold</a:t>
            </a:r>
            <a:endParaRPr lang="zh-TW" altLang="zh-TW" sz="2400" dirty="0"/>
          </a:p>
          <a:p>
            <a:pPr lvl="1" hangingPunct="0"/>
            <a:r>
              <a:rPr lang="en-GB" altLang="zh-TW" sz="2000" dirty="0"/>
              <a:t>Option A: The thresholds are configured to the UE by the network</a:t>
            </a:r>
          </a:p>
          <a:p>
            <a:pPr lvl="2" hangingPunct="0"/>
            <a:r>
              <a:rPr lang="en-GB" altLang="zh-TW" dirty="0"/>
              <a:t> FFS: based on a set of discrete threshold values.</a:t>
            </a:r>
          </a:p>
          <a:p>
            <a:pPr lvl="1" hangingPunct="0"/>
            <a:r>
              <a:rPr lang="en-GB" altLang="zh-TW" sz="2000" dirty="0"/>
              <a:t>Option B: The thresholds can be pre-defined. 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44744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dirty="0"/>
              <a:t>Entering Relaxation criteria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zh-TW" b="1" u="sng" dirty="0"/>
              <a:t>Issue 2-2-5/2-2-6: Low mobility criteria of RLM/BFD relaxation</a:t>
            </a:r>
          </a:p>
          <a:p>
            <a:r>
              <a:rPr lang="en-GB" altLang="zh-TW" sz="2400" dirty="0"/>
              <a:t>UE verifies whether the low mobility criterion is fulfilled or not based on the RSRP variation and/or SINR variation, provided that the variation thresholds are configured by the NW.</a:t>
            </a:r>
          </a:p>
          <a:p>
            <a:pPr lvl="0"/>
            <a:r>
              <a:rPr lang="en-GB" altLang="zh-TW" sz="2400" dirty="0"/>
              <a:t>FFS the variation thresholds for low mobility criterion</a:t>
            </a:r>
            <a:endParaRPr lang="zh-TW" altLang="zh-TW" sz="2000" dirty="0"/>
          </a:p>
          <a:p>
            <a:pPr lvl="1" hangingPunct="0"/>
            <a:r>
              <a:rPr lang="en-GB" altLang="zh-TW" dirty="0"/>
              <a:t>Option 1: RSRP variation </a:t>
            </a:r>
          </a:p>
          <a:p>
            <a:pPr lvl="1" hangingPunct="0"/>
            <a:r>
              <a:rPr lang="en-GB" altLang="zh-TW" dirty="0"/>
              <a:t>Option 2: SINR variation</a:t>
            </a:r>
          </a:p>
          <a:p>
            <a:pPr lvl="1" hangingPunct="0"/>
            <a:r>
              <a:rPr lang="en-GB" altLang="zh-TW" dirty="0"/>
              <a:t>Option 3: RSRP variation and SINR variation.</a:t>
            </a:r>
          </a:p>
          <a:p>
            <a:pPr hangingPunct="0"/>
            <a:r>
              <a:rPr lang="en-US" altLang="zh-TW" sz="2400" dirty="0"/>
              <a:t>FFS how to calculate the variation</a:t>
            </a:r>
            <a:endParaRPr lang="zh-TW" altLang="zh-TW" sz="24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340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None/>
            </a:pPr>
            <a:r>
              <a:rPr lang="en-GB" altLang="zh-TW" sz="2000" b="1" u="sng" dirty="0"/>
              <a:t>Issue 2-3-1: Exiting criteria of RLM/BFD relaxation – Basic</a:t>
            </a:r>
            <a:endParaRPr lang="en-GB" altLang="zh-TW" sz="2000" dirty="0"/>
          </a:p>
          <a:p>
            <a:pPr fontAlgn="ctr"/>
            <a:r>
              <a:rPr lang="en-US" altLang="zh-TW" sz="2000" dirty="0"/>
              <a:t>If the UE fulfills any of serving cell quality exit condition or low mobility exit condition, or DRX cycle length is NOT allowed for relaxation, UE will </a:t>
            </a:r>
            <a:r>
              <a:rPr lang="en-GB" altLang="zh-TW" sz="2000" dirty="0"/>
              <a:t>exit relaxation mode.</a:t>
            </a:r>
          </a:p>
          <a:p>
            <a:pPr lvl="1" fontAlgn="ctr"/>
            <a:r>
              <a:rPr lang="en-US" altLang="zh-TW" sz="2000" dirty="0"/>
              <a:t>Note1: Whether the exit condition for serving cell quality is explicitly specified or not is up to issue 2-3-2.</a:t>
            </a:r>
          </a:p>
          <a:p>
            <a:pPr lvl="1" fontAlgn="ctr"/>
            <a:r>
              <a:rPr lang="en-US" altLang="zh-TW" sz="2000" dirty="0"/>
              <a:t>Note2: FFS the details of the exit </a:t>
            </a:r>
            <a:r>
              <a:rPr lang="en-US" altLang="zh-CN" sz="2000" dirty="0"/>
              <a:t>condition</a:t>
            </a:r>
            <a:r>
              <a:rPr lang="en-US" altLang="zh-TW" sz="2000" dirty="0"/>
              <a:t> of low mobility’</a:t>
            </a:r>
            <a:endParaRPr lang="en-GB" altLang="zh-TW" sz="2000" dirty="0"/>
          </a:p>
          <a:p>
            <a:pPr fontAlgn="ctr"/>
            <a:r>
              <a:rPr lang="en-GB" altLang="zh-TW" sz="2000" dirty="0"/>
              <a:t>FFS the observation period for the exiting criteria </a:t>
            </a:r>
          </a:p>
          <a:p>
            <a:pPr lvl="1" fontAlgn="ctr"/>
            <a:endParaRPr lang="zh-TW" altLang="zh-TW" dirty="0"/>
          </a:p>
          <a:p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dirty="0"/>
              <a:t>Exiting Relaxation criteria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3259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dirty="0"/>
              <a:t>Exiting Relaxation criteria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altLang="zh-TW" b="1" u="sng" dirty="0"/>
              <a:t>Issue 2-3-2: Exiting criteria of RLM relaxation – Additional </a:t>
            </a:r>
            <a:endParaRPr lang="en-US" altLang="zh-TW" dirty="0"/>
          </a:p>
          <a:p>
            <a:pPr marL="0" indent="0" fontAlgn="ctr">
              <a:buNone/>
            </a:pPr>
            <a:r>
              <a:rPr lang="en-GB" altLang="zh-TW" sz="2200" dirty="0"/>
              <a:t>FFS the following options, which have been discussed in this meeting.</a:t>
            </a:r>
          </a:p>
          <a:p>
            <a:pPr lvl="1" fontAlgn="ctr"/>
            <a:r>
              <a:rPr lang="en-GB" altLang="zh-TW" sz="2200" dirty="0"/>
              <a:t>Option 1: exit relaxation mode when the radio link quality of the serving cell is worse than a certain threshold, which is higher than </a:t>
            </a:r>
            <a:r>
              <a:rPr lang="en-GB" altLang="zh-TW" sz="2200" dirty="0" err="1"/>
              <a:t>Qout</a:t>
            </a:r>
            <a:r>
              <a:rPr lang="en-GB" altLang="zh-TW" sz="2200" dirty="0"/>
              <a:t>.</a:t>
            </a:r>
            <a:endParaRPr lang="zh-TW" altLang="zh-TW" sz="2200" dirty="0"/>
          </a:p>
          <a:p>
            <a:pPr lvl="2" fontAlgn="ctr"/>
            <a:r>
              <a:rPr lang="en-GB" altLang="zh-TW" sz="2200" dirty="0"/>
              <a:t>Option 1a: a hysteresis value could be used to avoid ping-ping effect, e.g. </a:t>
            </a:r>
            <a:r>
              <a:rPr lang="en-GB" altLang="zh-TW" sz="2200" dirty="0" err="1"/>
              <a:t>SINR</a:t>
            </a:r>
            <a:r>
              <a:rPr lang="en-GB" altLang="zh-TW" sz="2200" baseline="-25000" dirty="0" err="1"/>
              <a:t>exit</a:t>
            </a:r>
            <a:r>
              <a:rPr lang="en-GB" altLang="zh-TW" sz="2200" baseline="-25000" dirty="0"/>
              <a:t> </a:t>
            </a:r>
            <a:r>
              <a:rPr lang="en-GB" altLang="zh-TW" sz="2200" dirty="0"/>
              <a:t>= </a:t>
            </a:r>
            <a:r>
              <a:rPr lang="en-GB" altLang="zh-TW" sz="2200" dirty="0" err="1"/>
              <a:t>SINR</a:t>
            </a:r>
            <a:r>
              <a:rPr lang="en-GB" altLang="zh-TW" sz="2200" baseline="-25000" dirty="0" err="1"/>
              <a:t>enter</a:t>
            </a:r>
            <a:r>
              <a:rPr lang="en-GB" altLang="zh-TW" sz="2200" dirty="0"/>
              <a:t> - 3dB </a:t>
            </a:r>
            <a:endParaRPr lang="zh-TW" altLang="zh-TW" sz="2200" dirty="0"/>
          </a:p>
          <a:p>
            <a:pPr lvl="2" fontAlgn="ctr"/>
            <a:r>
              <a:rPr lang="en-GB" altLang="zh-TW" sz="2200" dirty="0"/>
              <a:t>Option 1b: </a:t>
            </a:r>
            <a:r>
              <a:rPr lang="en-GB" altLang="zh-TW" sz="2200" dirty="0" err="1"/>
              <a:t>SINR</a:t>
            </a:r>
            <a:r>
              <a:rPr lang="en-GB" altLang="zh-TW" sz="2200" baseline="-25000" dirty="0" err="1"/>
              <a:t>exit</a:t>
            </a:r>
            <a:r>
              <a:rPr lang="en-GB" altLang="zh-TW" sz="2200" dirty="0"/>
              <a:t> = </a:t>
            </a:r>
            <a:r>
              <a:rPr lang="en-GB" altLang="zh-TW" sz="2200" dirty="0" err="1"/>
              <a:t>Qout</a:t>
            </a:r>
            <a:r>
              <a:rPr lang="en-GB" altLang="zh-TW" sz="2200" dirty="0"/>
              <a:t> + 7dB </a:t>
            </a:r>
            <a:endParaRPr lang="zh-TW" altLang="zh-TW" sz="2200" dirty="0"/>
          </a:p>
          <a:p>
            <a:pPr lvl="2" fontAlgn="ctr"/>
            <a:r>
              <a:rPr lang="en-GB" altLang="zh-TW" sz="2200" dirty="0"/>
              <a:t>Option 1c: </a:t>
            </a:r>
            <a:r>
              <a:rPr lang="en-GB" altLang="zh-TW" sz="2200" dirty="0" err="1"/>
              <a:t>SINR</a:t>
            </a:r>
            <a:r>
              <a:rPr lang="en-GB" altLang="zh-TW" sz="2200" baseline="-25000" dirty="0" err="1"/>
              <a:t>exit</a:t>
            </a:r>
            <a:r>
              <a:rPr lang="en-GB" altLang="zh-TW" sz="2200" baseline="-25000" dirty="0"/>
              <a:t> </a:t>
            </a:r>
            <a:r>
              <a:rPr lang="en-GB" altLang="zh-TW" sz="2200" dirty="0"/>
              <a:t>= </a:t>
            </a:r>
            <a:r>
              <a:rPr lang="en-GB" altLang="zh-TW" sz="2200" dirty="0" err="1"/>
              <a:t>Q</a:t>
            </a:r>
            <a:r>
              <a:rPr lang="en-GB" altLang="zh-TW" sz="2200" baseline="-25000" dirty="0" err="1"/>
              <a:t>out</a:t>
            </a:r>
            <a:r>
              <a:rPr lang="en-GB" altLang="zh-TW" sz="2200" dirty="0"/>
              <a:t> +Margin or </a:t>
            </a:r>
            <a:r>
              <a:rPr lang="en-GB" altLang="zh-TW" sz="2200" dirty="0" err="1"/>
              <a:t>SINR</a:t>
            </a:r>
            <a:r>
              <a:rPr lang="en-GB" altLang="zh-TW" sz="2200" baseline="-25000" dirty="0" err="1"/>
              <a:t>exit</a:t>
            </a:r>
            <a:r>
              <a:rPr lang="en-GB" altLang="zh-TW" sz="2200" baseline="-25000" dirty="0"/>
              <a:t> </a:t>
            </a:r>
            <a:r>
              <a:rPr lang="en-GB" altLang="zh-TW" sz="2200" dirty="0"/>
              <a:t>= Q</a:t>
            </a:r>
            <a:r>
              <a:rPr lang="en-GB" altLang="zh-TW" sz="2200" baseline="-25000" dirty="0"/>
              <a:t>in  </a:t>
            </a:r>
            <a:endParaRPr lang="zh-TW" altLang="zh-TW" sz="2200" dirty="0"/>
          </a:p>
          <a:p>
            <a:pPr lvl="2" fontAlgn="ctr"/>
            <a:r>
              <a:rPr lang="en-GB" altLang="zh-TW" sz="2200" dirty="0"/>
              <a:t>Option 1d: The threshold can be configured by network with margin </a:t>
            </a:r>
            <a:endParaRPr lang="zh-TW" altLang="zh-TW" sz="2200" dirty="0"/>
          </a:p>
          <a:p>
            <a:pPr lvl="1" fontAlgn="ctr"/>
            <a:r>
              <a:rPr lang="en-GB" altLang="zh-TW" sz="2200" dirty="0"/>
              <a:t>Option 2: exit relaxation mode when the radio link quality is worse than</a:t>
            </a:r>
            <a:r>
              <a:rPr lang="en-GB" altLang="zh-TW" sz="2200" u="sng" dirty="0"/>
              <a:t> </a:t>
            </a:r>
            <a:r>
              <a:rPr lang="en-GB" altLang="zh-TW" sz="2200" u="sng" dirty="0" err="1"/>
              <a:t>Qout</a:t>
            </a:r>
            <a:r>
              <a:rPr lang="en-GB" altLang="zh-TW" sz="2200" u="sng" dirty="0"/>
              <a:t>,</a:t>
            </a:r>
            <a:r>
              <a:rPr lang="en-GB" altLang="zh-TW" sz="2200" dirty="0"/>
              <a:t> and the UE is still in the relaxation mode when the radio link quality is better than </a:t>
            </a:r>
            <a:r>
              <a:rPr lang="en-GB" altLang="zh-TW" sz="2200" dirty="0" err="1"/>
              <a:t>Qout</a:t>
            </a:r>
            <a:r>
              <a:rPr lang="en-GB" altLang="zh-TW" sz="2200" dirty="0"/>
              <a:t>. </a:t>
            </a:r>
            <a:endParaRPr lang="zh-TW" altLang="zh-TW" sz="2200" dirty="0"/>
          </a:p>
          <a:p>
            <a:pPr lvl="2" fontAlgn="ctr"/>
            <a:r>
              <a:rPr lang="en-GB" altLang="zh-TW" sz="2200" dirty="0"/>
              <a:t>Option 2</a:t>
            </a:r>
            <a:r>
              <a:rPr lang="en-US" altLang="zh-TW" sz="2200" dirty="0"/>
              <a:t>b</a:t>
            </a:r>
            <a:r>
              <a:rPr lang="en-GB" altLang="zh-TW" sz="2200" dirty="0"/>
              <a:t>: UE shall revert to non-relaxed RLM/BFD measurement and evaluation period at the 1st </a:t>
            </a:r>
            <a:r>
              <a:rPr lang="en-GB" altLang="zh-TW" sz="2200" dirty="0" err="1"/>
              <a:t>Qout</a:t>
            </a:r>
            <a:r>
              <a:rPr lang="en-GB" altLang="zh-TW" sz="2200" dirty="0"/>
              <a:t> based on relaxed RLM/BFD measurements and evaluation period. </a:t>
            </a:r>
            <a:endParaRPr lang="zh-TW" altLang="zh-TW" sz="2200" dirty="0"/>
          </a:p>
          <a:p>
            <a:pPr lvl="1" fontAlgn="ctr"/>
            <a:r>
              <a:rPr lang="en-GB" altLang="zh-TW" sz="2200" dirty="0"/>
              <a:t>Option 3: Leave the fall back mechanism as UE implementation, as long as UE makes sure it has already fallen back to normal measurement if it has identified one out-of-sync indication.</a:t>
            </a:r>
          </a:p>
          <a:p>
            <a:pPr lvl="1" fontAlgn="ctr"/>
            <a:r>
              <a:rPr lang="en-GB" altLang="zh-TW" sz="2200" dirty="0"/>
              <a:t>Option 4: exit when certain consecutive out-of-sync indications</a:t>
            </a:r>
          </a:p>
          <a:p>
            <a:pPr lvl="1" fontAlgn="ctr"/>
            <a:endParaRPr lang="zh-TW" altLang="zh-TW" sz="2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4400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361178"/>
          </a:xfrm>
        </p:spPr>
        <p:txBody>
          <a:bodyPr>
            <a:normAutofit fontScale="92500" lnSpcReduction="10000"/>
          </a:bodyPr>
          <a:lstStyle/>
          <a:p>
            <a:pPr marL="0" indent="0" fontAlgn="ctr">
              <a:buNone/>
            </a:pPr>
            <a:r>
              <a:rPr lang="en-GB" altLang="zh-TW" sz="1800" b="1" u="sng" dirty="0"/>
              <a:t>Issue 2-4-0: UE behaviour </a:t>
            </a:r>
            <a:r>
              <a:rPr lang="en-US" altLang="zh-TW" sz="1800" b="1" u="sng" dirty="0"/>
              <a:t>when the measured SINR is worse than </a:t>
            </a:r>
            <a:r>
              <a:rPr lang="en-US" altLang="zh-TW" sz="1800" b="1" u="sng" dirty="0" err="1"/>
              <a:t>Qout</a:t>
            </a:r>
            <a:r>
              <a:rPr lang="en-US" altLang="zh-TW" sz="1800" b="1" u="sng" dirty="0"/>
              <a:t> during the relaxation mode</a:t>
            </a:r>
            <a:endParaRPr lang="en-GB" altLang="zh-TW" sz="1600" dirty="0"/>
          </a:p>
          <a:p>
            <a:pPr marL="0" lvl="0" indent="0" fontAlgn="ctr">
              <a:buNone/>
            </a:pPr>
            <a:r>
              <a:rPr lang="en-GB" altLang="zh-TW" sz="1600" dirty="0"/>
              <a:t>FFS whether it would happen </a:t>
            </a:r>
            <a:r>
              <a:rPr lang="en-US" altLang="zh-TW" sz="1600" dirty="0"/>
              <a:t>if the threshold for exiting criteria is defined as a certain value higher than </a:t>
            </a:r>
            <a:r>
              <a:rPr lang="en-US" altLang="zh-TW" sz="1600" dirty="0" err="1"/>
              <a:t>Qout</a:t>
            </a:r>
            <a:endParaRPr lang="en-GB" altLang="zh-TW" sz="1600" dirty="0"/>
          </a:p>
          <a:p>
            <a:pPr marL="0" lvl="0" indent="0" fontAlgn="ctr">
              <a:buNone/>
            </a:pPr>
            <a:r>
              <a:rPr lang="en-GB" altLang="zh-TW" sz="1600" dirty="0"/>
              <a:t>FFS the following options </a:t>
            </a:r>
          </a:p>
          <a:p>
            <a:pPr lvl="0" fontAlgn="ctr"/>
            <a:r>
              <a:rPr lang="en-GB" altLang="zh-TW" sz="1600" dirty="0"/>
              <a:t>Option 1: </a:t>
            </a:r>
            <a:endParaRPr lang="zh-TW" altLang="zh-TW" sz="1600" dirty="0"/>
          </a:p>
          <a:p>
            <a:pPr lvl="1" fontAlgn="ctr"/>
            <a:r>
              <a:rPr lang="en-GB" altLang="zh-TW" sz="1600" dirty="0"/>
              <a:t>UE is required to send the first OOS indication to higher layers and</a:t>
            </a:r>
            <a:r>
              <a:rPr lang="zh-TW" altLang="en-US" sz="1600" dirty="0"/>
              <a:t> </a:t>
            </a:r>
            <a:r>
              <a:rPr lang="en-US" altLang="zh-TW" sz="1600" dirty="0"/>
              <a:t>required to</a:t>
            </a:r>
            <a:r>
              <a:rPr lang="en-GB" altLang="zh-TW" sz="1600" dirty="0"/>
              <a:t> start N310 immediately </a:t>
            </a:r>
            <a:endParaRPr lang="zh-TW" altLang="zh-TW" sz="1600" dirty="0"/>
          </a:p>
          <a:p>
            <a:pPr lvl="1" fontAlgn="ctr"/>
            <a:r>
              <a:rPr lang="en-GB" altLang="zh-TW" sz="1600" dirty="0"/>
              <a:t>The evaluation period of the first OOS indication is the</a:t>
            </a:r>
            <a:r>
              <a:rPr lang="en-GB" altLang="zh-TW" sz="1600" u="sng" dirty="0"/>
              <a:t> relaxed evaluation period in the relaxation mode.  </a:t>
            </a:r>
          </a:p>
          <a:p>
            <a:pPr lvl="1" fontAlgn="ctr"/>
            <a:r>
              <a:rPr lang="en-GB" altLang="zh-TW" sz="1600" dirty="0"/>
              <a:t>For information, </a:t>
            </a:r>
            <a:r>
              <a:rPr lang="en-US" altLang="zh-TW" sz="1600" dirty="0"/>
              <a:t>assuming the relaxation factor is K, </a:t>
            </a:r>
            <a:endParaRPr lang="en-GB" altLang="zh-TW" sz="1600" dirty="0"/>
          </a:p>
          <a:p>
            <a:pPr lvl="2" fontAlgn="ctr"/>
            <a:r>
              <a:rPr lang="en-GB" altLang="zh-TW" sz="1600" dirty="0"/>
              <a:t>the fist OOS evaluation period is K*</a:t>
            </a:r>
            <a:r>
              <a:rPr lang="en-GB" altLang="zh-TW" sz="1600" dirty="0" err="1"/>
              <a:t>T_evaluate_out_SSB</a:t>
            </a:r>
            <a:r>
              <a:rPr lang="en-GB" altLang="zh-TW" sz="1600" dirty="0"/>
              <a:t>, </a:t>
            </a:r>
          </a:p>
          <a:p>
            <a:pPr lvl="2" fontAlgn="ctr"/>
            <a:r>
              <a:rPr lang="en-US" altLang="zh-TW" sz="1600" dirty="0"/>
              <a:t>the observation period for the exit criteria is K*</a:t>
            </a:r>
            <a:r>
              <a:rPr lang="en-GB" altLang="zh-TW" sz="1600" dirty="0" err="1"/>
              <a:t>T_evaluate_out_SSB</a:t>
            </a:r>
            <a:r>
              <a:rPr lang="en-US" altLang="zh-TW" sz="1600" dirty="0"/>
              <a:t>. </a:t>
            </a:r>
          </a:p>
          <a:p>
            <a:pPr lvl="0" hangingPunct="0"/>
            <a:r>
              <a:rPr lang="en-GB" altLang="zh-TW" sz="1600" dirty="0"/>
              <a:t>Option 2: </a:t>
            </a:r>
            <a:endParaRPr lang="zh-TW" altLang="zh-TW" sz="1600" dirty="0"/>
          </a:p>
          <a:p>
            <a:pPr lvl="1" hangingPunct="0"/>
            <a:r>
              <a:rPr lang="en-GB" altLang="zh-TW" sz="1600" dirty="0"/>
              <a:t>UE is not required to send the first OOS indication to higher layers.</a:t>
            </a:r>
          </a:p>
          <a:p>
            <a:pPr lvl="2" hangingPunct="0"/>
            <a:r>
              <a:rPr lang="en-US" altLang="zh-TW" sz="1600" dirty="0"/>
              <a:t>The OOS indication based on relaxed measurement is not sent to higher layers.</a:t>
            </a:r>
            <a:endParaRPr lang="zh-TW" altLang="zh-TW" sz="1600" dirty="0"/>
          </a:p>
          <a:p>
            <a:pPr lvl="1" hangingPunct="0"/>
            <a:r>
              <a:rPr lang="en-GB" altLang="zh-TW" sz="1600" dirty="0"/>
              <a:t>After exit, UE is required to send the first OOS indication after normal evaluation period if SNR&lt;</a:t>
            </a:r>
            <a:r>
              <a:rPr lang="en-GB" altLang="zh-TW" sz="1600" dirty="0" err="1"/>
              <a:t>Qout</a:t>
            </a:r>
            <a:r>
              <a:rPr lang="en-GB" altLang="zh-TW" sz="1600" dirty="0"/>
              <a:t>. The evaluation period of the first OOS indication is the</a:t>
            </a:r>
            <a:r>
              <a:rPr lang="en-GB" altLang="zh-TW" sz="1600" u="sng" dirty="0"/>
              <a:t> summation of the evaluation period in the relaxation mode + normal evaluation period</a:t>
            </a:r>
            <a:r>
              <a:rPr lang="en-GB" altLang="zh-TW" sz="1600" dirty="0"/>
              <a:t>. </a:t>
            </a:r>
          </a:p>
          <a:p>
            <a:pPr lvl="1" fontAlgn="ctr"/>
            <a:r>
              <a:rPr lang="en-GB" altLang="zh-TW" sz="1600" dirty="0"/>
              <a:t>For information, </a:t>
            </a:r>
            <a:r>
              <a:rPr lang="en-US" altLang="zh-CN" sz="1600" dirty="0"/>
              <a:t>assuming </a:t>
            </a:r>
            <a:r>
              <a:rPr lang="en-GB" altLang="zh-TW" sz="1600" dirty="0"/>
              <a:t>UE is applying RLM/BFD measurement relaxation</a:t>
            </a:r>
          </a:p>
          <a:p>
            <a:pPr lvl="2" fontAlgn="ctr"/>
            <a:r>
              <a:rPr lang="en-GB" altLang="zh-TW" sz="1600" dirty="0"/>
              <a:t>given the fist OOS evaluation period is 2*</a:t>
            </a:r>
            <a:r>
              <a:rPr lang="en-GB" altLang="zh-TW" sz="1600" dirty="0" err="1"/>
              <a:t>T_evaluate_out_SSB</a:t>
            </a:r>
            <a:r>
              <a:rPr lang="en-GB" altLang="zh-TW" sz="1600" dirty="0"/>
              <a:t>, </a:t>
            </a:r>
          </a:p>
          <a:p>
            <a:pPr lvl="2" fontAlgn="ctr"/>
            <a:r>
              <a:rPr lang="en-US" altLang="zh-TW" sz="1600" dirty="0"/>
              <a:t>the observation period for the exit criteria is </a:t>
            </a:r>
            <a:r>
              <a:rPr lang="en-GB" altLang="zh-TW" sz="1600" dirty="0" err="1"/>
              <a:t>T_evaluate_out_SSB</a:t>
            </a:r>
            <a:r>
              <a:rPr lang="en-US" altLang="zh-TW" sz="1600" dirty="0"/>
              <a:t>. The power saving gain when applying RLM/BFD relaxation is achieved by using less samples for exit criteria evaluation. Measurement accuracy needs to be investigated. </a:t>
            </a:r>
          </a:p>
          <a:p>
            <a:pPr lvl="0" hangingPunct="0"/>
            <a:r>
              <a:rPr lang="en-GB" altLang="zh-TW" sz="1600" dirty="0"/>
              <a:t>Option 3: UE follows the legacy behaviour for sending </a:t>
            </a:r>
            <a:r>
              <a:rPr lang="en-GB" altLang="zh-TW" sz="1600" dirty="0" err="1"/>
              <a:t>OoS</a:t>
            </a:r>
            <a:r>
              <a:rPr lang="en-GB" altLang="zh-TW" sz="1600" dirty="0"/>
              <a:t> indications. </a:t>
            </a:r>
            <a:endParaRPr lang="zh-TW" altLang="zh-TW" sz="1600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During Relaxation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8362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During Relaxation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40217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altLang="zh-TW" b="1" u="sng" dirty="0"/>
              <a:t>Issue 2-4-2: Relaxed evaluation period of RLM/BFD</a:t>
            </a:r>
            <a:endParaRPr lang="zh-TW" altLang="zh-TW" dirty="0"/>
          </a:p>
          <a:p>
            <a:pPr marL="0" indent="0">
              <a:buNone/>
            </a:pPr>
            <a:r>
              <a:rPr lang="en-GB" altLang="zh-TW" sz="2300" dirty="0"/>
              <a:t>FFS the following options, which have been discussed in this meeting.</a:t>
            </a:r>
          </a:p>
          <a:p>
            <a:r>
              <a:rPr lang="en-GB" altLang="zh-TW" sz="2300" dirty="0"/>
              <a:t>Option 1</a:t>
            </a:r>
            <a:r>
              <a:rPr lang="en-US" altLang="zh-TW" sz="2300" dirty="0"/>
              <a:t>: </a:t>
            </a:r>
            <a:r>
              <a:rPr lang="en-GB" altLang="zh-TW" sz="2300" dirty="0"/>
              <a:t>The similar definition of RLM/BFD evaluation period in Rel-15 can be reused as Max(T, Ceil([Y] x P x N) x Max(T</a:t>
            </a:r>
            <a:r>
              <a:rPr lang="en-GB" altLang="zh-TW" sz="2300" baseline="-25000" dirty="0"/>
              <a:t>DRX</a:t>
            </a:r>
            <a:r>
              <a:rPr lang="en-GB" altLang="zh-TW" sz="2300" dirty="0"/>
              <a:t>, T</a:t>
            </a:r>
            <a:r>
              <a:rPr lang="en-GB" altLang="zh-TW" sz="2300" baseline="-25000" dirty="0"/>
              <a:t>RLM-RS/BFD-RS</a:t>
            </a:r>
            <a:r>
              <a:rPr lang="en-GB" altLang="zh-TW" sz="2300" dirty="0"/>
              <a:t>)). </a:t>
            </a:r>
            <a:endParaRPr lang="zh-TW" altLang="zh-TW" sz="2300" dirty="0"/>
          </a:p>
          <a:p>
            <a:pPr lvl="1"/>
            <a:r>
              <a:rPr lang="en-GB" altLang="zh-TW" sz="2300" dirty="0"/>
              <a:t>FFS the Y </a:t>
            </a:r>
            <a:endParaRPr lang="zh-TW" altLang="zh-TW" sz="2300" dirty="0"/>
          </a:p>
          <a:p>
            <a:r>
              <a:rPr lang="en-GB" altLang="zh-TW" sz="2300" dirty="0"/>
              <a:t>Option 2a: For FR1, If power saving conditions are satisfied, allow </a:t>
            </a:r>
            <a:r>
              <a:rPr lang="en-GB" altLang="zh-TW" sz="2300" dirty="0" err="1"/>
              <a:t>T</a:t>
            </a:r>
            <a:r>
              <a:rPr lang="en-GB" altLang="zh-TW" sz="2300" baseline="-25000" dirty="0" err="1"/>
              <a:t>Evaluate_ps_out_SSB</a:t>
            </a:r>
            <a:r>
              <a:rPr lang="en-GB" altLang="zh-TW" sz="2300" dirty="0"/>
              <a:t> for the first OOS indication and the original </a:t>
            </a:r>
            <a:r>
              <a:rPr lang="en-GB" altLang="zh-TW" sz="2300" dirty="0" err="1"/>
              <a:t>T</a:t>
            </a:r>
            <a:r>
              <a:rPr lang="en-GB" altLang="zh-TW" sz="2300" baseline="-25000" dirty="0" err="1"/>
              <a:t>Evaluate_out_SSB</a:t>
            </a:r>
            <a:r>
              <a:rPr lang="en-GB" altLang="zh-TW" sz="2300" baseline="-25000" dirty="0"/>
              <a:t> </a:t>
            </a:r>
            <a:r>
              <a:rPr lang="en-GB" altLang="zh-TW" sz="2300" dirty="0"/>
              <a:t>doesn’t apply.</a:t>
            </a:r>
          </a:p>
          <a:p>
            <a:r>
              <a:rPr lang="en-GB" altLang="zh-TW" sz="2300" dirty="0"/>
              <a:t>Option 2b: For FR1 and FR2, If power saving conditions are satisfied, for the first OOS indication the original </a:t>
            </a:r>
            <a:r>
              <a:rPr lang="en-US" altLang="zh-TW" sz="2300" dirty="0" err="1"/>
              <a:t>T</a:t>
            </a:r>
            <a:r>
              <a:rPr lang="en-US" altLang="zh-TW" sz="2300" baseline="-25000" dirty="0" err="1"/>
              <a:t>Evaluate_out_SSB</a:t>
            </a:r>
            <a:r>
              <a:rPr lang="en-US" altLang="zh-TW" sz="2300" dirty="0"/>
              <a:t> </a:t>
            </a:r>
            <a:r>
              <a:rPr lang="en-GB" altLang="zh-TW" sz="2300" dirty="0"/>
              <a:t> apply. </a:t>
            </a:r>
            <a:endParaRPr lang="zh-TW" altLang="zh-TW" sz="2300" dirty="0"/>
          </a:p>
          <a:p>
            <a:r>
              <a:rPr lang="en-GB" altLang="zh-TW" sz="2300" dirty="0"/>
              <a:t>Option 3: extended based on the legacy RLM/BFD requirements by considering the scaling factors.</a:t>
            </a:r>
            <a:endParaRPr lang="zh-TW" altLang="zh-TW" sz="2300" dirty="0"/>
          </a:p>
          <a:p>
            <a:pPr lvl="1"/>
            <a:r>
              <a:rPr lang="en-US" altLang="zh-TW" sz="2300" dirty="0"/>
              <a:t>the new evaluation period </a:t>
            </a:r>
            <a:r>
              <a:rPr lang="en-US" altLang="zh-TW" sz="2300" dirty="0" err="1"/>
              <a:t>T</a:t>
            </a:r>
            <a:r>
              <a:rPr lang="en-US" altLang="zh-TW" sz="2300" baseline="-25000" dirty="0" err="1"/>
              <a:t>Evaluate_out_SSB</a:t>
            </a:r>
            <a:r>
              <a:rPr lang="en-US" altLang="zh-TW" sz="2300" baseline="-25000" dirty="0"/>
              <a:t>-Relaxed</a:t>
            </a:r>
            <a:r>
              <a:rPr lang="en-US" altLang="zh-TW" sz="2300" dirty="0"/>
              <a:t> is specified as K1* </a:t>
            </a:r>
            <a:r>
              <a:rPr lang="en-US" altLang="zh-TW" sz="2300" dirty="0" err="1"/>
              <a:t>T</a:t>
            </a:r>
            <a:r>
              <a:rPr lang="en-US" altLang="zh-TW" sz="2300" baseline="-25000" dirty="0" err="1"/>
              <a:t>Evaluate_out_SSB</a:t>
            </a:r>
            <a:r>
              <a:rPr lang="en-US" altLang="zh-TW" sz="2300" dirty="0"/>
              <a:t>, where </a:t>
            </a:r>
            <a:r>
              <a:rPr lang="en-US" altLang="zh-TW" sz="2300" dirty="0" err="1"/>
              <a:t>T</a:t>
            </a:r>
            <a:r>
              <a:rPr lang="en-US" altLang="zh-TW" sz="2300" baseline="-25000" dirty="0" err="1"/>
              <a:t>Evaluate_out_SSB</a:t>
            </a:r>
            <a:r>
              <a:rPr lang="en-US" altLang="zh-TW" sz="2300" dirty="0"/>
              <a:t> is as specified in clause 8.1.3.2 in TS 38.133 .</a:t>
            </a:r>
            <a:endParaRPr lang="zh-TW" altLang="zh-TW" sz="2300" dirty="0"/>
          </a:p>
          <a:p>
            <a:pPr lvl="1"/>
            <a:r>
              <a:rPr lang="en-US" altLang="zh-TW" sz="2300" dirty="0"/>
              <a:t>FFS the new indication period </a:t>
            </a:r>
            <a:r>
              <a:rPr lang="en-US" altLang="zh-TW" sz="2300" dirty="0" err="1"/>
              <a:t>T</a:t>
            </a:r>
            <a:r>
              <a:rPr lang="en-US" altLang="zh-TW" sz="2300" baseline="-25000" dirty="0" err="1"/>
              <a:t>Indication_interval</a:t>
            </a:r>
            <a:r>
              <a:rPr lang="en-US" altLang="zh-TW" sz="2300" baseline="-25000" dirty="0"/>
              <a:t>-Relaxed</a:t>
            </a:r>
            <a:r>
              <a:rPr lang="en-US" altLang="zh-TW" sz="2300" dirty="0"/>
              <a:t> is specified as K2* </a:t>
            </a:r>
            <a:r>
              <a:rPr lang="en-US" altLang="zh-TW" sz="2300" dirty="0" err="1"/>
              <a:t>T</a:t>
            </a:r>
            <a:r>
              <a:rPr lang="en-US" altLang="zh-TW" sz="2300" baseline="-25000" dirty="0" err="1"/>
              <a:t>Indication_interval</a:t>
            </a:r>
            <a:r>
              <a:rPr lang="en-US" altLang="zh-TW" sz="2300" dirty="0"/>
              <a:t> where </a:t>
            </a:r>
            <a:r>
              <a:rPr lang="en-US" altLang="zh-TW" sz="2300" dirty="0" err="1"/>
              <a:t>T</a:t>
            </a:r>
            <a:r>
              <a:rPr lang="en-US" altLang="zh-TW" sz="2300" baseline="-25000" dirty="0" err="1"/>
              <a:t>Indication_interval</a:t>
            </a:r>
            <a:r>
              <a:rPr lang="en-US" altLang="zh-TW" sz="2300" baseline="-25000" dirty="0"/>
              <a:t> </a:t>
            </a:r>
            <a:r>
              <a:rPr lang="en-US" altLang="zh-TW" sz="2300" dirty="0"/>
              <a:t>is as specified in clause 8.1.6 in TS 38.133.</a:t>
            </a:r>
            <a:endParaRPr lang="zh-TW" altLang="zh-TW" sz="2300" dirty="0"/>
          </a:p>
          <a:p>
            <a:r>
              <a:rPr lang="en-GB" altLang="zh-TW" sz="2300" dirty="0"/>
              <a:t>Option 4 :</a:t>
            </a:r>
            <a:endParaRPr lang="zh-TW" altLang="zh-TW" sz="2300" dirty="0"/>
          </a:p>
          <a:p>
            <a:pPr lvl="1" hangingPunct="0"/>
            <a:r>
              <a:rPr lang="en-US" altLang="zh-TW" sz="2300" dirty="0"/>
              <a:t>For RLM, the </a:t>
            </a:r>
            <a:r>
              <a:rPr lang="en-US" altLang="zh-TW" sz="2300" dirty="0" err="1"/>
              <a:t>oos</a:t>
            </a:r>
            <a:r>
              <a:rPr lang="en-US" altLang="zh-TW" sz="2300" dirty="0"/>
              <a:t> triggering latency requirements should be extended with an additional delay not shorter than (K-1) </a:t>
            </a:r>
            <a:r>
              <a:rPr lang="en-US" altLang="zh-TW" sz="2300" dirty="0">
                <a:sym typeface="Symbol" panose="05050102010706020507" pitchFamily="18" charset="2"/>
              </a:rPr>
              <a:t></a:t>
            </a:r>
            <a:r>
              <a:rPr lang="en-US" altLang="zh-TW" sz="2300" dirty="0"/>
              <a:t>1.5 DRX cycles, while K is the relaxation factor.</a:t>
            </a:r>
            <a:endParaRPr lang="zh-TW" altLang="zh-TW" sz="2300" dirty="0"/>
          </a:p>
          <a:p>
            <a:pPr lvl="1" hangingPunct="0"/>
            <a:r>
              <a:rPr lang="en-US" altLang="zh-TW" sz="2300" dirty="0"/>
              <a:t>For BFD, the beam failure instance triggering latency requirements should be extended with an additional delay not shorter than (K-1) </a:t>
            </a:r>
            <a:r>
              <a:rPr lang="en-US" altLang="zh-TW" sz="2300" dirty="0">
                <a:sym typeface="Symbol" panose="05050102010706020507" pitchFamily="18" charset="2"/>
              </a:rPr>
              <a:t></a:t>
            </a:r>
            <a:r>
              <a:rPr lang="en-US" altLang="zh-TW" sz="2300" dirty="0"/>
              <a:t>1.5 DRX cycles, while K is the relaxation factor.</a:t>
            </a:r>
          </a:p>
          <a:p>
            <a:pPr lvl="1" hangingPunct="0"/>
            <a:r>
              <a:rPr lang="en-US" altLang="zh-TW" sz="2300" dirty="0"/>
              <a:t>Extending the out-of-sync evaluation period requirements and beam failure evaluation period requirements by a same factor X can be considered. X can be 2 for DRX &lt;= 40ms, and X can be 1.5 for 40ms &lt;DRX &lt;= 80ms.</a:t>
            </a:r>
          </a:p>
        </p:txBody>
      </p:sp>
    </p:spTree>
    <p:extLst>
      <p:ext uri="{BB962C8B-B14F-4D97-AF65-F5344CB8AC3E}">
        <p14:creationId xmlns:p14="http://schemas.microsoft.com/office/powerpoint/2010/main" val="400479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During Relaxation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TW" sz="2000" b="1" u="sng" dirty="0"/>
              <a:t>Issue 2-4-3: Relaxation scheme and specification impact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FFS</a:t>
            </a:r>
            <a:endParaRPr lang="en-GB" altLang="zh-TW" sz="2000" dirty="0"/>
          </a:p>
          <a:p>
            <a:pPr lvl="1"/>
            <a:r>
              <a:rPr lang="en-GB" altLang="zh-TW" sz="2000" dirty="0"/>
              <a:t>Option 1: </a:t>
            </a:r>
            <a:r>
              <a:rPr lang="en-GB" altLang="zh-TW" sz="2000" dirty="0" err="1"/>
              <a:t>Rel</a:t>
            </a:r>
            <a:r>
              <a:rPr lang="en-US" altLang="zh-TW" sz="2000" dirty="0"/>
              <a:t>axed RLM/BFD requirements are introduced in new subsections within the existing RLM/BFD sections TS 38.133. </a:t>
            </a:r>
          </a:p>
          <a:p>
            <a:pPr lvl="1"/>
            <a:r>
              <a:rPr lang="en-GB" altLang="zh-TW" sz="2000" dirty="0"/>
              <a:t>Option 2: no new subsection only for short DRX</a:t>
            </a:r>
            <a:endParaRPr lang="en-GB" altLang="zh-TW" sz="2000" b="1" u="sng" dirty="0"/>
          </a:p>
          <a:p>
            <a:pPr marL="0" indent="0">
              <a:buNone/>
            </a:pPr>
            <a:endParaRPr lang="en-GB" altLang="zh-TW" sz="2000" b="1" u="sng" dirty="0"/>
          </a:p>
          <a:p>
            <a:pPr marL="0" indent="0">
              <a:buNone/>
            </a:pPr>
            <a:r>
              <a:rPr lang="en-GB" altLang="zh-TW" sz="2000" b="1" u="sng" dirty="0"/>
              <a:t>Issue 2-4-4a: Different Relaxation factors between FR1 and FR2</a:t>
            </a:r>
            <a:endParaRPr lang="zh-TW" altLang="zh-TW" sz="2000" dirty="0"/>
          </a:p>
          <a:p>
            <a:pPr lvl="0"/>
            <a:r>
              <a:rPr lang="en-GB" altLang="zh-TW" sz="2000" dirty="0"/>
              <a:t>Different Relaxation factors are allowed for FR1 and FR2. </a:t>
            </a:r>
            <a:endParaRPr lang="zh-TW" altLang="zh-TW" sz="2000" dirty="0"/>
          </a:p>
          <a:p>
            <a:pPr lvl="1"/>
            <a:r>
              <a:rPr lang="en-GB" altLang="zh-TW" sz="2000" dirty="0"/>
              <a:t>FFS whether to apply different relaxation factors for SSB and CSI-RS based evaluations in FR2 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49732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6" ma:contentTypeDescription="Create a new document." ma:contentTypeScope="" ma:versionID="42eac07579fb97b12e2e183aa4c03323">
  <xsd:schema xmlns:xsd="http://www.w3.org/2001/XMLSchema" xmlns:xs="http://www.w3.org/2001/XMLSchema" xmlns:p="http://schemas.microsoft.com/office/2006/metadata/properties" xmlns:ns1="http://schemas.microsoft.com/sharepoint/v3" xmlns:ns2="2f282d3b-eb4a-4b09-b61f-b9593442e286" xmlns:ns3="9b239327-9e80-40e4-b1b7-4394fed77a33" targetNamespace="http://schemas.microsoft.com/office/2006/metadata/properties" ma:root="true" ma:fieldsID="c82d3d0d0f48694c18e4f96ddf926fdb" ns1:_="" ns2:_="" ns3:_="">
    <xsd:import namespace="http://schemas.microsoft.com/sharepoint/v3"/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Flow_SignoffStatus xmlns="2f282d3b-eb4a-4b09-b61f-b9593442e286" xsi:nil="true"/>
  </documentManagement>
</p:properties>
</file>

<file path=customXml/itemProps1.xml><?xml version="1.0" encoding="utf-8"?>
<ds:datastoreItem xmlns:ds="http://schemas.openxmlformats.org/officeDocument/2006/customXml" ds:itemID="{E5DABC4F-1144-43C4-AC9D-D60632704F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7A3926-1EFC-40D7-902C-75F529FB1F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0FD343-6777-4061-95D9-81AE5AF9F6D5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9b239327-9e80-40e4-b1b7-4394fed77a33"/>
    <ds:schemaRef ds:uri="2f282d3b-eb4a-4b09-b61f-b9593442e286"/>
    <ds:schemaRef ds:uri="http://schemas.microsoft.com/sharepoint/v3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14776</TotalTime>
  <Words>1258</Words>
  <Application>Microsoft Office PowerPoint</Application>
  <PresentationFormat>寬螢幕</PresentationFormat>
  <Paragraphs>101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宋体</vt:lpstr>
      <vt:lpstr>新細明體</vt:lpstr>
      <vt:lpstr>Arial</vt:lpstr>
      <vt:lpstr>Calibri</vt:lpstr>
      <vt:lpstr>Calibri Light</vt:lpstr>
      <vt:lpstr>Symbol</vt:lpstr>
      <vt:lpstr>Office Theme</vt:lpstr>
      <vt:lpstr>WF on RLM/BFD relaxation for UE Power Saving enhancements  (All agreements in RAN4#99-e in email thread #231)</vt:lpstr>
      <vt:lpstr>Relaxation Scenarios</vt:lpstr>
      <vt:lpstr>Entering Relaxation criteria</vt:lpstr>
      <vt:lpstr>Entering Relaxation criteria</vt:lpstr>
      <vt:lpstr>Exiting Relaxation criteria</vt:lpstr>
      <vt:lpstr>Exiting Relaxation criteria</vt:lpstr>
      <vt:lpstr>During Relaxation</vt:lpstr>
      <vt:lpstr>During Relaxation</vt:lpstr>
      <vt:lpstr>During Relaxation</vt:lpstr>
      <vt:lpstr>Other aspects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Taemin Kim</dc:creator>
  <cp:keywords>CTPClassification=CTP_NT</cp:keywords>
  <cp:lastModifiedBy>Hsuanli Lin (林烜立)</cp:lastModifiedBy>
  <cp:revision>2280</cp:revision>
  <dcterms:created xsi:type="dcterms:W3CDTF">2016-04-13T15:12:29Z</dcterms:created>
  <dcterms:modified xsi:type="dcterms:W3CDTF">2021-05-26T06:49:31Z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(3)o9yA6E9eAJfTGNncKNPu3GmibFpckfhZmtUqE4V/u5h0yvhZL95emXRpktYoC4aGU5RYaCgE
YADuxS4jf/oDYvl+/zPCnAcGh5nQNmGkVaQlkvIrhwP7BOHdCjDvxMGZjpIQexXermD+Xcd1
CUOcaorq9WdiGsDX5XVTk6QlP0M4nf1cDTg4jgNIw7Fx51vUi7NrxEpcq2TPpdUqL6Wq1Vbk
3lDsrhCFWJsiB44pxh</vt:lpwstr>
  </property>
  <property fmtid="{D5CDD505-2E9C-101B-9397-08002B2CF9AE}" pid="3" name="_2015_ms_pID_7253431">
    <vt:lpwstr>gWtgCqSgllcqM6sMm/9FQ7QNpB/GXvF/vV2lqajOUnuGdxn51ZL1zr
BnPneGgMzmMWfIC8f4zZ4Bd41XiyYXN1t9ItxFsaJyksAj/72WUz7EVrUgQeIvyrnGw43WxX
rH+LIdfutAy5XyTQMaxVwLu2Twrow/DzSwCFRNGDcBx+ggRYxTpsFnabFpQtVxxxvgQDUbN1
sLlcVEp3NCIaqdYh1YE6+429n6oS/0T7bIci</vt:lpwstr>
  </property>
  <property fmtid="{D5CDD505-2E9C-101B-9397-08002B2CF9AE}" pid="4" name="_NewReviewCycle">
    <vt:lpwstr/>
  </property>
  <property fmtid="{D5CDD505-2E9C-101B-9397-08002B2CF9AE}" pid="5" name="_2015_ms_pID_7253432">
    <vt:lpwstr>2IW6b+mX9e37GrTbNArbYDc=</vt:lpwstr>
  </property>
  <property fmtid="{D5CDD505-2E9C-101B-9397-08002B2CF9AE}" pid="6" name="TitusGUID">
    <vt:lpwstr>d13d0c97-1544-48d9-94ae-758c3fa742a4</vt:lpwstr>
  </property>
  <property fmtid="{D5CDD505-2E9C-101B-9397-08002B2CF9AE}" pid="7" name="CTP_TimeStamp">
    <vt:lpwstr>2018-05-24 00:15:42Z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0x010100F3E9551B3FDDA24EBF0A209BAAD637CA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1618471780</vt:lpwstr>
  </property>
</Properties>
</file>