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93" r:id="rId3"/>
    <p:sldId id="294" r:id="rId4"/>
    <p:sldId id="284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6" autoAdjust="0"/>
    <p:restoredTop sz="82742" autoAdjust="0"/>
  </p:normalViewPr>
  <p:slideViewPr>
    <p:cSldViewPr>
      <p:cViewPr varScale="1">
        <p:scale>
          <a:sx n="112" d="100"/>
          <a:sy n="112" d="100"/>
        </p:scale>
        <p:origin x="125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82961E-85B7-4CA5-B036-C72F184F1952}" type="datetimeFigureOut">
              <a:rPr kumimoji="1" lang="ja-JP" altLang="en-US" smtClean="0"/>
              <a:pPr/>
              <a:t>2021/5/23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701A4-192C-4257-8815-E3F0C8F3C8D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6750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5532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67530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202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2021/5/23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2021/5/23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2021/5/23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2021/5/23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2021/5/23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2021/5/23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2021/5/23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2021/5/23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2021/5/23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2021/5/23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2021/5/23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2021/5/23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/>
              <a:t>WF </a:t>
            </a:r>
            <a:r>
              <a:rPr lang="en-US" altLang="zh-CN" sz="3600" dirty="0" smtClean="0"/>
              <a:t>on R17 </a:t>
            </a:r>
            <a:r>
              <a:rPr lang="en-US" altLang="zh-CN" sz="4000" dirty="0" smtClean="0"/>
              <a:t>NR </a:t>
            </a:r>
            <a:r>
              <a:rPr lang="en-US" altLang="zh-CN" sz="4000" dirty="0"/>
              <a:t>FR1 RF enhancement</a:t>
            </a:r>
            <a:endParaRPr kumimoji="1" lang="ja-JP" altLang="en-US" sz="4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>
                <a:solidFill>
                  <a:schemeClr val="tx1"/>
                </a:solidFill>
              </a:rPr>
              <a:t>H</a:t>
            </a:r>
            <a:r>
              <a:rPr lang="en-US" altLang="zh-CN" dirty="0">
                <a:solidFill>
                  <a:schemeClr val="tx1"/>
                </a:solidFill>
              </a:rPr>
              <a:t>uawei, </a:t>
            </a:r>
            <a:r>
              <a:rPr lang="en-US" altLang="zh-CN" dirty="0" err="1" smtClean="0">
                <a:solidFill>
                  <a:schemeClr val="tx1"/>
                </a:solidFill>
              </a:rPr>
              <a:t>HiSilicon</a:t>
            </a: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7504" y="188639"/>
            <a:ext cx="37304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altLang="zh-CN" b="1" dirty="0"/>
              <a:t>3GPP TSG-RAN WG4 Meeting #</a:t>
            </a:r>
            <a:r>
              <a:rPr lang="en-GB" altLang="zh-CN" b="1" dirty="0" smtClean="0"/>
              <a:t>9</a:t>
            </a:r>
            <a:r>
              <a:rPr lang="en-US" altLang="zh-CN" b="1" dirty="0" smtClean="0"/>
              <a:t>9</a:t>
            </a:r>
            <a:endParaRPr lang="en-GB" altLang="zh-CN" b="1" dirty="0"/>
          </a:p>
          <a:p>
            <a:r>
              <a:rPr lang="en-US" altLang="zh-CN" b="1" dirty="0" smtClean="0"/>
              <a:t>Electronic </a:t>
            </a:r>
            <a:r>
              <a:rPr lang="en-US" altLang="zh-CN" b="1" dirty="0"/>
              <a:t>Meeting, </a:t>
            </a:r>
            <a:r>
              <a:rPr lang="en-US" altLang="zh-CN" b="1" dirty="0" smtClean="0"/>
              <a:t>May</a:t>
            </a:r>
            <a:r>
              <a:rPr lang="en-US" altLang="zh-CN" b="1" dirty="0"/>
              <a:t>. 19-27, 2021</a:t>
            </a:r>
            <a:endParaRPr lang="zh-CN" altLang="zh-CN" b="1" dirty="0"/>
          </a:p>
          <a:p>
            <a:endParaRPr lang="zh-CN" altLang="zh-CN" dirty="0"/>
          </a:p>
        </p:txBody>
      </p:sp>
      <p:sp>
        <p:nvSpPr>
          <p:cNvPr id="5" name="正方形/長方形 4"/>
          <p:cNvSpPr/>
          <p:nvPr/>
        </p:nvSpPr>
        <p:spPr>
          <a:xfrm>
            <a:off x="5868144" y="188639"/>
            <a:ext cx="30673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/>
            <a:r>
              <a:rPr lang="en-US" altLang="ja-JP" b="1" dirty="0" smtClean="0"/>
              <a:t>R4-21</a:t>
            </a:r>
            <a:r>
              <a:rPr lang="en-US" altLang="zh-CN" b="1" dirty="0" smtClean="0"/>
              <a:t>xxxxx</a:t>
            </a:r>
          </a:p>
          <a:p>
            <a:r>
              <a:rPr lang="en-US" altLang="ja-JP" b="1" dirty="0" smtClean="0"/>
              <a:t>       Document for:</a:t>
            </a:r>
            <a:r>
              <a:rPr lang="en-US" altLang="ja-JP" dirty="0" smtClean="0"/>
              <a:t> Approval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8541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99392"/>
            <a:ext cx="8568952" cy="1143000"/>
          </a:xfrm>
        </p:spPr>
        <p:txBody>
          <a:bodyPr>
            <a:noAutofit/>
          </a:bodyPr>
          <a:lstStyle/>
          <a:p>
            <a:r>
              <a:rPr lang="en-GB" sz="3200" dirty="0" smtClean="0"/>
              <a:t>Work Plan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764704"/>
            <a:ext cx="846094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altLang="zh-CN" sz="2000" dirty="0" smtClean="0"/>
              <a:t>According to WID </a:t>
            </a:r>
            <a:r>
              <a:rPr lang="en-GB" altLang="zh-CN" sz="2000" dirty="0" smtClean="0"/>
              <a:t>[</a:t>
            </a:r>
            <a:r>
              <a:rPr lang="en-GB" altLang="zh-CN" sz="2000" dirty="0"/>
              <a:t>RP-202088</a:t>
            </a:r>
            <a:r>
              <a:rPr lang="en-GB" altLang="zh-CN" sz="2000" dirty="0" smtClean="0"/>
              <a:t>], </a:t>
            </a:r>
            <a:r>
              <a:rPr lang="en-GB" altLang="zh-CN" sz="2000" dirty="0" smtClean="0"/>
              <a:t>core </a:t>
            </a:r>
            <a:r>
              <a:rPr lang="en-GB" altLang="zh-CN" sz="2000" dirty="0"/>
              <a:t>part </a:t>
            </a:r>
            <a:r>
              <a:rPr lang="en-GB" altLang="zh-CN" sz="2000" dirty="0" smtClean="0"/>
              <a:t>aims to be </a:t>
            </a:r>
            <a:r>
              <a:rPr lang="en-GB" altLang="zh-CN" sz="2000" dirty="0"/>
              <a:t>finalized by March </a:t>
            </a:r>
            <a:r>
              <a:rPr lang="en-GB" altLang="zh-CN" sz="2000" dirty="0" smtClean="0"/>
              <a:t>2022, performance </a:t>
            </a:r>
            <a:r>
              <a:rPr lang="en-GB" altLang="zh-CN" sz="2000" dirty="0"/>
              <a:t>part aims to be </a:t>
            </a:r>
            <a:r>
              <a:rPr lang="en-GB" altLang="zh-CN" sz="2000" dirty="0" smtClean="0"/>
              <a:t>finalized </a:t>
            </a:r>
            <a:r>
              <a:rPr lang="en-GB" altLang="zh-CN" sz="2000" dirty="0"/>
              <a:t>by September </a:t>
            </a:r>
            <a:r>
              <a:rPr lang="en-GB" altLang="zh-CN" sz="2000" dirty="0" smtClean="0"/>
              <a:t>2022</a:t>
            </a:r>
            <a:endParaRPr lang="en-US" altLang="zh-CN" sz="2400" dirty="0" smtClean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altLang="zh-CN" u="sng" dirty="0"/>
              <a:t>RAN4#99-e</a:t>
            </a:r>
            <a:endParaRPr lang="en-US" altLang="zh-CN" u="sng" dirty="0" smtClean="0"/>
          </a:p>
          <a:p>
            <a:pPr lvl="2"/>
            <a:r>
              <a:rPr lang="en-US" altLang="zh-CN" sz="1600" dirty="0" smtClean="0"/>
              <a:t>Discuss </a:t>
            </a:r>
            <a:r>
              <a:rPr lang="en-US" altLang="zh-CN" sz="1600" dirty="0"/>
              <a:t>and approve the work plan for RRM part.</a:t>
            </a:r>
            <a:endParaRPr lang="zh-CN" altLang="zh-CN" sz="1600" dirty="0" smtClean="0"/>
          </a:p>
          <a:p>
            <a:pPr lvl="2"/>
            <a:r>
              <a:rPr lang="en-GB" altLang="zh-CN" sz="1600" dirty="0" smtClean="0"/>
              <a:t>Discuss </a:t>
            </a:r>
            <a:r>
              <a:rPr lang="en-GB" altLang="zh-CN" sz="1600" dirty="0"/>
              <a:t>and identify which RRM requirements need to be specified for</a:t>
            </a:r>
            <a:endParaRPr lang="zh-CN" altLang="zh-CN" sz="1600" dirty="0"/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GB" altLang="zh-CN" sz="1400" dirty="0" smtClean="0"/>
              <a:t>2Tx-2Tx </a:t>
            </a:r>
            <a:r>
              <a:rPr lang="en-GB" altLang="zh-CN" sz="1400" dirty="0"/>
              <a:t>switching between two uplink carriers for SUL and UL CA</a:t>
            </a:r>
            <a:endParaRPr lang="zh-CN" altLang="zh-CN" sz="1400" dirty="0"/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GB" altLang="zh-CN" sz="1400" dirty="0"/>
              <a:t>1Tx-2Tx and 2Tx-2Tx switching between 1 carrier on band A and 2 contiguous aggregated carriers on band B for SUL and UL CA</a:t>
            </a:r>
            <a:endParaRPr lang="zh-CN" altLang="zh-CN" sz="1400" dirty="0"/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zh-CN" altLang="zh-CN" sz="1400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altLang="zh-CN" u="sng" dirty="0" smtClean="0"/>
              <a:t>RAN4#100-e</a:t>
            </a:r>
            <a:endParaRPr lang="en-US" altLang="zh-CN" u="sng" dirty="0"/>
          </a:p>
          <a:p>
            <a:pPr lvl="2"/>
            <a:r>
              <a:rPr lang="en-GB" altLang="zh-CN" sz="1600" dirty="0" smtClean="0"/>
              <a:t>Discuss the identified RRM requirements on</a:t>
            </a:r>
            <a:endParaRPr lang="zh-CN" altLang="zh-CN" sz="1600" dirty="0" smtClean="0"/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GB" altLang="zh-CN" sz="1400" dirty="0" smtClean="0"/>
              <a:t>2Tx-2Tx </a:t>
            </a:r>
            <a:r>
              <a:rPr lang="en-GB" altLang="zh-CN" sz="1400" dirty="0"/>
              <a:t>switching between two uplink carriers for SUL and UL CA</a:t>
            </a:r>
            <a:endParaRPr lang="zh-CN" altLang="zh-CN" sz="1400" dirty="0"/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GB" altLang="zh-CN" sz="1400" dirty="0"/>
              <a:t>1Tx-2Tx and 2Tx-2Tx switching between 1 carrier on band A and 2 contiguous aggregated carriers on band B for SUL and UL CA</a:t>
            </a:r>
            <a:endParaRPr lang="zh-CN" altLang="zh-CN" sz="1400" dirty="0"/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zh-CN" altLang="zh-CN" sz="1400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altLang="zh-CN" dirty="0" smtClean="0"/>
              <a:t>RAN4#100-e-bis</a:t>
            </a:r>
            <a:endParaRPr lang="en-US" altLang="zh-CN" dirty="0"/>
          </a:p>
          <a:p>
            <a:pPr lvl="2"/>
            <a:r>
              <a:rPr lang="en-GB" altLang="zh-CN" sz="1600" dirty="0" smtClean="0"/>
              <a:t>Continue to discuss </a:t>
            </a:r>
            <a:r>
              <a:rPr lang="en-GB" altLang="zh-CN" sz="1600" dirty="0"/>
              <a:t>the identified RRM requirements on</a:t>
            </a:r>
            <a:endParaRPr lang="zh-CN" altLang="zh-CN" sz="1600" dirty="0"/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2Tx-2Tx </a:t>
            </a:r>
            <a:r>
              <a:rPr lang="en-US" altLang="zh-CN" sz="1400" dirty="0"/>
              <a:t>switching between two uplink carriers for SUL and UL CA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1Tx-2Tx </a:t>
            </a:r>
            <a:r>
              <a:rPr lang="en-US" altLang="zh-CN" sz="1400" dirty="0"/>
              <a:t>and 2Tx-2Tx switching between 1 carrier on band A and 2 contiguous aggregated carriers on band B for SUL and UL </a:t>
            </a:r>
            <a:r>
              <a:rPr lang="en-US" altLang="zh-CN" sz="1400" dirty="0" smtClean="0"/>
              <a:t>CA</a:t>
            </a:r>
            <a:endParaRPr lang="zh-CN" altLang="zh-CN" sz="1400" dirty="0" smtClean="0"/>
          </a:p>
          <a:p>
            <a:pPr lvl="2"/>
            <a:r>
              <a:rPr lang="en-GB" altLang="zh-CN" sz="1600" dirty="0" smtClean="0"/>
              <a:t>Provide </a:t>
            </a:r>
            <a:r>
              <a:rPr lang="en-GB" altLang="zh-CN" sz="1600" dirty="0"/>
              <a:t>draft CR on TS38.133</a:t>
            </a:r>
            <a:endParaRPr lang="zh-CN" altLang="zh-CN" sz="1600" dirty="0"/>
          </a:p>
          <a:p>
            <a:pPr lvl="2"/>
            <a:endParaRPr lang="zh-CN" altLang="zh-CN" dirty="0"/>
          </a:p>
        </p:txBody>
      </p:sp>
    </p:spTree>
    <p:extLst>
      <p:ext uri="{BB962C8B-B14F-4D97-AF65-F5344CB8AC3E}">
        <p14:creationId xmlns:p14="http://schemas.microsoft.com/office/powerpoint/2010/main" val="247869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99392"/>
            <a:ext cx="8568952" cy="1143000"/>
          </a:xfrm>
        </p:spPr>
        <p:txBody>
          <a:bodyPr>
            <a:noAutofit/>
          </a:bodyPr>
          <a:lstStyle/>
          <a:p>
            <a:r>
              <a:rPr lang="en-GB" sz="3200" dirty="0" smtClean="0"/>
              <a:t>Work Plan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764704"/>
            <a:ext cx="846094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altLang="zh-CN" sz="2000" dirty="0" smtClean="0"/>
              <a:t>According to WID </a:t>
            </a:r>
            <a:r>
              <a:rPr lang="en-GB" altLang="zh-CN" sz="2000" dirty="0"/>
              <a:t>[RP-201040], </a:t>
            </a:r>
            <a:r>
              <a:rPr lang="en-GB" altLang="zh-CN" sz="2000" dirty="0" smtClean="0"/>
              <a:t>core </a:t>
            </a:r>
            <a:r>
              <a:rPr lang="en-GB" altLang="zh-CN" sz="2000" dirty="0"/>
              <a:t>part </a:t>
            </a:r>
            <a:r>
              <a:rPr lang="en-GB" altLang="zh-CN" sz="2000" dirty="0" smtClean="0"/>
              <a:t>aims to be </a:t>
            </a:r>
            <a:r>
              <a:rPr lang="en-GB" altLang="zh-CN" sz="2000" dirty="0"/>
              <a:t>finalized by March </a:t>
            </a:r>
            <a:r>
              <a:rPr lang="en-GB" altLang="zh-CN" sz="2000" dirty="0" smtClean="0"/>
              <a:t>2022, performance </a:t>
            </a:r>
            <a:r>
              <a:rPr lang="en-GB" altLang="zh-CN" sz="2000" dirty="0"/>
              <a:t>part aims to be </a:t>
            </a:r>
            <a:r>
              <a:rPr lang="en-GB" altLang="zh-CN" sz="2000" dirty="0" smtClean="0"/>
              <a:t>finalized </a:t>
            </a:r>
            <a:r>
              <a:rPr lang="en-GB" altLang="zh-CN" sz="2000" dirty="0"/>
              <a:t>by September </a:t>
            </a:r>
            <a:r>
              <a:rPr lang="en-GB" altLang="zh-CN" sz="2000" dirty="0" smtClean="0"/>
              <a:t>2022</a:t>
            </a:r>
            <a:endParaRPr lang="en-US" altLang="zh-CN" sz="2400" dirty="0" smtClean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altLang="zh-CN" dirty="0" smtClean="0"/>
              <a:t>RAN4#101-e</a:t>
            </a:r>
          </a:p>
          <a:p>
            <a:pPr lvl="2"/>
            <a:r>
              <a:rPr lang="en-GB" altLang="zh-CN" sz="1600" dirty="0" smtClean="0"/>
              <a:t>Further </a:t>
            </a:r>
            <a:r>
              <a:rPr lang="en-GB" altLang="zh-CN" sz="1600" dirty="0"/>
              <a:t>discuss the RRM requirements on</a:t>
            </a:r>
            <a:endParaRPr lang="zh-CN" altLang="zh-CN" sz="1600" dirty="0"/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2Tx-2Tx </a:t>
            </a:r>
            <a:r>
              <a:rPr lang="en-US" altLang="zh-CN" sz="1400" dirty="0"/>
              <a:t>switching between two uplink carriers for SUL and UL CA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1Tx-2Tx </a:t>
            </a:r>
            <a:r>
              <a:rPr lang="en-US" altLang="zh-CN" sz="1400" dirty="0"/>
              <a:t>and 2Tx-2Tx switching between 1 carrier on band A and 2 contiguous aggregated carriers on band B for SUL and UL </a:t>
            </a:r>
            <a:r>
              <a:rPr lang="en-US" altLang="zh-CN" sz="1400" dirty="0" smtClean="0"/>
              <a:t>CA</a:t>
            </a:r>
            <a:endParaRPr lang="zh-CN" altLang="zh-CN" sz="1400" dirty="0" smtClean="0"/>
          </a:p>
          <a:p>
            <a:pPr lvl="2"/>
            <a:r>
              <a:rPr lang="en-GB" altLang="zh-CN" sz="1600" dirty="0" smtClean="0"/>
              <a:t>Provide </a:t>
            </a:r>
            <a:r>
              <a:rPr lang="en-GB" altLang="zh-CN" sz="1600" dirty="0"/>
              <a:t>and refine the draft </a:t>
            </a:r>
            <a:r>
              <a:rPr lang="en-GB" altLang="zh-CN" sz="1600" dirty="0" smtClean="0"/>
              <a:t>CR</a:t>
            </a:r>
            <a:endParaRPr lang="zh-CN" altLang="zh-CN" sz="1600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altLang="zh-CN" dirty="0" smtClean="0"/>
              <a:t>RAN4#102-e</a:t>
            </a:r>
            <a:endParaRPr lang="en-US" altLang="zh-CN" dirty="0"/>
          </a:p>
          <a:p>
            <a:pPr lvl="2"/>
            <a:r>
              <a:rPr lang="en-US" altLang="zh-CN" sz="1600" dirty="0" smtClean="0"/>
              <a:t>Approve </a:t>
            </a:r>
            <a:r>
              <a:rPr lang="en-US" altLang="zh-CN" sz="1600" dirty="0"/>
              <a:t>the </a:t>
            </a:r>
            <a:r>
              <a:rPr lang="en-US" altLang="zh-CN" sz="1600" dirty="0" smtClean="0"/>
              <a:t>CRs </a:t>
            </a:r>
            <a:r>
              <a:rPr lang="en-US" altLang="zh-CN" sz="1600" dirty="0"/>
              <a:t>on </a:t>
            </a:r>
            <a:r>
              <a:rPr lang="en-US" altLang="zh-CN" sz="1600" dirty="0" smtClean="0"/>
              <a:t>TS38.133</a:t>
            </a:r>
          </a:p>
          <a:p>
            <a:pPr lvl="2"/>
            <a:endParaRPr lang="en-US" altLang="zh-CN" sz="1600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altLang="zh-CN" dirty="0" smtClean="0"/>
              <a:t>RAN4#102-e-Bis </a:t>
            </a:r>
            <a:r>
              <a:rPr lang="en-US" altLang="zh-CN" dirty="0"/>
              <a:t>(RRM performance part only</a:t>
            </a:r>
            <a:r>
              <a:rPr lang="en-US" altLang="zh-CN" dirty="0" smtClean="0"/>
              <a:t>)</a:t>
            </a:r>
          </a:p>
          <a:p>
            <a:pPr lvl="2"/>
            <a:r>
              <a:rPr lang="en-GB" altLang="zh-CN" sz="1600" dirty="0" smtClean="0"/>
              <a:t>Discuss </a:t>
            </a:r>
            <a:r>
              <a:rPr lang="en-GB" altLang="zh-CN" sz="1600" dirty="0"/>
              <a:t>and decide test case </a:t>
            </a:r>
            <a:r>
              <a:rPr lang="en-GB" altLang="zh-CN" sz="1600" dirty="0" smtClean="0"/>
              <a:t>list </a:t>
            </a:r>
            <a:r>
              <a:rPr lang="en-GB" altLang="zh-CN" sz="1600" dirty="0"/>
              <a:t>and related </a:t>
            </a:r>
            <a:r>
              <a:rPr lang="en-GB" altLang="zh-CN" sz="1600" dirty="0" smtClean="0"/>
              <a:t>parameters</a:t>
            </a:r>
          </a:p>
          <a:p>
            <a:pPr lvl="2"/>
            <a:endParaRPr lang="zh-CN" altLang="zh-CN" sz="1600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altLang="zh-CN" dirty="0" smtClean="0"/>
              <a:t>RAN4#103-e </a:t>
            </a:r>
            <a:r>
              <a:rPr lang="en-US" altLang="zh-CN" dirty="0"/>
              <a:t>(RRM performance part only</a:t>
            </a:r>
            <a:r>
              <a:rPr lang="en-US" altLang="zh-CN" dirty="0" smtClean="0"/>
              <a:t>)</a:t>
            </a:r>
            <a:endParaRPr lang="en-US" altLang="zh-CN" dirty="0"/>
          </a:p>
          <a:p>
            <a:pPr lvl="2"/>
            <a:r>
              <a:rPr lang="en-GB" altLang="zh-CN" sz="1600" dirty="0" smtClean="0"/>
              <a:t>Provide </a:t>
            </a:r>
            <a:r>
              <a:rPr lang="en-GB" altLang="zh-CN" sz="1600" dirty="0"/>
              <a:t>draft test cases for </a:t>
            </a:r>
            <a:r>
              <a:rPr lang="en-GB" altLang="zh-CN" sz="1600" dirty="0" smtClean="0"/>
              <a:t>RRM</a:t>
            </a:r>
          </a:p>
          <a:p>
            <a:pPr lvl="2"/>
            <a:endParaRPr lang="zh-CN" altLang="zh-CN" sz="1600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altLang="zh-CN" dirty="0" smtClean="0"/>
              <a:t>RAN4#104-e </a:t>
            </a:r>
            <a:r>
              <a:rPr lang="en-US" altLang="zh-CN" dirty="0"/>
              <a:t>(RRM performance part only)</a:t>
            </a:r>
          </a:p>
          <a:p>
            <a:pPr lvl="2"/>
            <a:r>
              <a:rPr lang="en-GB" altLang="zh-CN" sz="1600" dirty="0" smtClean="0"/>
              <a:t>Approve </a:t>
            </a:r>
            <a:r>
              <a:rPr lang="en-GB" altLang="zh-CN" sz="1600" dirty="0"/>
              <a:t>test cases for RRM</a:t>
            </a:r>
            <a:endParaRPr lang="zh-CN" altLang="zh-CN" sz="1600" dirty="0"/>
          </a:p>
          <a:p>
            <a:pPr lvl="2"/>
            <a:endParaRPr lang="zh-CN" altLang="zh-CN" sz="1600" dirty="0"/>
          </a:p>
        </p:txBody>
      </p:sp>
    </p:spTree>
    <p:extLst>
      <p:ext uri="{BB962C8B-B14F-4D97-AF65-F5344CB8AC3E}">
        <p14:creationId xmlns:p14="http://schemas.microsoft.com/office/powerpoint/2010/main" val="36545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99392"/>
            <a:ext cx="8568952" cy="1143000"/>
          </a:xfrm>
        </p:spPr>
        <p:txBody>
          <a:bodyPr>
            <a:noAutofit/>
          </a:bodyPr>
          <a:lstStyle/>
          <a:p>
            <a:r>
              <a:rPr lang="en-US" altLang="zh-CN" sz="3200" dirty="0" smtClean="0"/>
              <a:t>Way Forward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764704"/>
            <a:ext cx="846094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zh-CN" sz="2000" dirty="0"/>
              <a:t>In RRM, DL interruption requirements are to be specified for Rel-17 </a:t>
            </a:r>
            <a:r>
              <a:rPr lang="en-US" altLang="zh-CN" sz="2000" dirty="0" err="1"/>
              <a:t>Tx</a:t>
            </a:r>
            <a:r>
              <a:rPr lang="en-US" altLang="zh-CN" sz="2000" dirty="0"/>
              <a:t> switching enhancements</a:t>
            </a:r>
            <a:r>
              <a:rPr lang="en-US" altLang="zh-CN" sz="2000" dirty="0" smtClean="0"/>
              <a:t>.</a:t>
            </a:r>
            <a:endParaRPr lang="en-US" altLang="zh-CN" sz="24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zh-CN" sz="2000" dirty="0"/>
              <a:t>The following </a:t>
            </a:r>
            <a:r>
              <a:rPr lang="en-US" altLang="zh-CN" sz="2000" dirty="0" err="1"/>
              <a:t>Tx</a:t>
            </a:r>
            <a:r>
              <a:rPr lang="en-US" altLang="zh-CN" sz="2000" dirty="0"/>
              <a:t> switching scenarios need to be considered for specify DL interruption requirements.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altLang="zh-CN" sz="1600" dirty="0"/>
              <a:t>2Tx-2Tx switching between two uplink carriers for SUL and UL CA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altLang="zh-CN" sz="1600" dirty="0"/>
              <a:t>1Tx-2Tx and 2Tx-2Tx switching between 1 carrier on band A and 2 contiguous aggregated carriers on band B for SUL and UL </a:t>
            </a:r>
            <a:r>
              <a:rPr lang="en-US" altLang="zh-CN" sz="1600" dirty="0" smtClean="0"/>
              <a:t>CA</a:t>
            </a:r>
            <a:endParaRPr lang="en-US" altLang="zh-CN" sz="24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altLang="zh-CN" sz="2000" dirty="0" smtClean="0"/>
              <a:t>DL </a:t>
            </a:r>
            <a:r>
              <a:rPr lang="en-GB" altLang="zh-CN" sz="2000" dirty="0"/>
              <a:t>interruption requirements for Rel-17 </a:t>
            </a:r>
            <a:r>
              <a:rPr lang="en-GB" altLang="zh-CN" sz="2000" dirty="0" err="1"/>
              <a:t>Tx</a:t>
            </a:r>
            <a:r>
              <a:rPr lang="en-GB" altLang="zh-CN" sz="2000" dirty="0"/>
              <a:t> switching enhancements are only specified for </a:t>
            </a:r>
            <a:r>
              <a:rPr lang="en-GB" altLang="zh-CN" sz="2000" dirty="0" smtClean="0"/>
              <a:t>SA.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zh-CN" sz="2000" dirty="0"/>
              <a:t>Further to discuss whether reuse Rel-16 values for length of DL </a:t>
            </a:r>
            <a:r>
              <a:rPr lang="en-US" altLang="zh-CN" sz="2000" dirty="0" smtClean="0"/>
              <a:t>interruption</a:t>
            </a:r>
            <a:endParaRPr lang="en-US" altLang="zh-CN" sz="20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altLang="zh-CN" sz="2000" dirty="0"/>
              <a:t>Whether </a:t>
            </a:r>
            <a:r>
              <a:rPr lang="en-GB" altLang="zh-CN" sz="2000" dirty="0"/>
              <a:t>to create new </a:t>
            </a:r>
            <a:r>
              <a:rPr lang="en-GB" altLang="zh-CN" sz="2000" dirty="0" err="1"/>
              <a:t>subclauses</a:t>
            </a:r>
            <a:r>
              <a:rPr lang="en-GB" altLang="zh-CN" sz="2000" dirty="0"/>
              <a:t> for Rel-17 DL interruptions at UE switching for CA and SUL respectively?</a:t>
            </a:r>
            <a:endParaRPr lang="zh-CN" altLang="zh-CN" sz="2000" dirty="0"/>
          </a:p>
          <a:p>
            <a:pPr marL="742950" lvl="1" indent="-285750" fontAlgn="auto" hangingPunct="0">
              <a:buFont typeface="Arial" panose="020B0604020202020204" pitchFamily="34" charset="0"/>
              <a:buChar char="•"/>
            </a:pPr>
            <a:r>
              <a:rPr lang="en-US" altLang="zh-CN" dirty="0" smtClean="0"/>
              <a:t>Option 1: </a:t>
            </a:r>
            <a:r>
              <a:rPr lang="en-US" altLang="zh-CN" dirty="0"/>
              <a:t>C</a:t>
            </a:r>
            <a:r>
              <a:rPr lang="en-GB" altLang="zh-CN" dirty="0" err="1"/>
              <a:t>reate</a:t>
            </a:r>
            <a:r>
              <a:rPr lang="en-GB" altLang="zh-CN" dirty="0"/>
              <a:t> new </a:t>
            </a:r>
            <a:r>
              <a:rPr lang="en-GB" altLang="zh-CN" dirty="0" err="1"/>
              <a:t>subclauses</a:t>
            </a:r>
            <a:r>
              <a:rPr lang="en-GB" altLang="zh-CN" dirty="0"/>
              <a:t> for Rel-17 DL interruptions at UE switching for CA and SUL respectively, including</a:t>
            </a:r>
            <a:r>
              <a:rPr lang="en-GB" altLang="zh-CN" dirty="0" smtClean="0"/>
              <a:t>:</a:t>
            </a:r>
          </a:p>
          <a:p>
            <a:pPr lvl="3"/>
            <a:r>
              <a:rPr lang="en-GB" altLang="zh-CN" sz="1600" dirty="0" smtClean="0"/>
              <a:t>-</a:t>
            </a:r>
            <a:r>
              <a:rPr lang="en-GB" altLang="zh-CN" sz="1600" dirty="0"/>
              <a:t>DL Interruptions at UE switching between two uplink carriers with two transmit antenna connectors</a:t>
            </a:r>
            <a:endParaRPr lang="zh-CN" altLang="zh-CN" sz="1600" dirty="0"/>
          </a:p>
          <a:p>
            <a:pPr lvl="3"/>
            <a:r>
              <a:rPr lang="en-GB" altLang="zh-CN" sz="1600" dirty="0"/>
              <a:t>-DL Interruptions at UE switching between one uplink band with one transmit antenna connector and one uplink band with two transmit antenna connectors</a:t>
            </a:r>
            <a:endParaRPr lang="zh-CN" altLang="zh-CN" sz="1600" dirty="0"/>
          </a:p>
          <a:p>
            <a:pPr lvl="3"/>
            <a:r>
              <a:rPr lang="en-GB" altLang="zh-CN" sz="1600" dirty="0"/>
              <a:t>-DL Interruptions at UE switching between two uplink bands with two transmit antenna </a:t>
            </a:r>
            <a:r>
              <a:rPr lang="en-GB" altLang="zh-CN" sz="1600" dirty="0" smtClean="0"/>
              <a:t>connectors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/>
              <a:t>More </a:t>
            </a:r>
            <a:r>
              <a:rPr lang="en-US" altLang="zh-CN" dirty="0"/>
              <a:t>discussion are needed</a:t>
            </a:r>
            <a:endParaRPr lang="zh-CN" altLang="zh-CN" dirty="0"/>
          </a:p>
          <a:p>
            <a:pPr lvl="3"/>
            <a:endParaRPr lang="zh-CN" altLang="zh-CN" sz="1600" dirty="0"/>
          </a:p>
        </p:txBody>
      </p:sp>
    </p:spTree>
    <p:extLst>
      <p:ext uri="{BB962C8B-B14F-4D97-AF65-F5344CB8AC3E}">
        <p14:creationId xmlns:p14="http://schemas.microsoft.com/office/powerpoint/2010/main" val="162692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CEEACA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CEEACA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19265</TotalTime>
  <Words>518</Words>
  <Application>Microsoft Office PowerPoint</Application>
  <PresentationFormat>全屏显示(4:3)</PresentationFormat>
  <Paragraphs>58</Paragraphs>
  <Slides>4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0" baseType="lpstr">
      <vt:lpstr>MS PGothic</vt:lpstr>
      <vt:lpstr>宋体</vt:lpstr>
      <vt:lpstr>Arial</vt:lpstr>
      <vt:lpstr>Calibri</vt:lpstr>
      <vt:lpstr>Wingdings</vt:lpstr>
      <vt:lpstr>Office テーマ</vt:lpstr>
      <vt:lpstr>WF on R17 NR FR1 RF enhancement</vt:lpstr>
      <vt:lpstr>Work Plan</vt:lpstr>
      <vt:lpstr>Work Plan</vt:lpstr>
      <vt:lpstr>Way Forward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NR spectra related work</dc:title>
  <dc:creator>vgheorgh@qti.qualcomm.com</dc:creator>
  <cp:keywords>CTPClassification=CTP_PUBLIC:VisualMarkings=, CTPClassification=CTP_NT</cp:keywords>
  <cp:lastModifiedBy>Huawei</cp:lastModifiedBy>
  <cp:revision>512</cp:revision>
  <dcterms:created xsi:type="dcterms:W3CDTF">2017-01-18T16:32:26Z</dcterms:created>
  <dcterms:modified xsi:type="dcterms:W3CDTF">2021-05-23T04:48:08Z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f673fa53-00a8-4528-8afe-c361a4e32f5d</vt:lpwstr>
  </property>
  <property fmtid="{D5CDD505-2E9C-101B-9397-08002B2CF9AE}" pid="4" name="CTP_TimeStamp">
    <vt:lpwstr>2019-02-28 08:17:17Z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_2015_ms_pID_725343">
    <vt:lpwstr>(3)v5nnZtj30x5m/sDQPXAm8eTwRYseNbVIiCQWpQkCZajb/0g+bqOO6CNeUhj+FhbqtCOnn6ae
YrM0zTqtuFfmN0ckCUgNquBK5RgP/m6MSu1EyAZR9Wi8BxZFYv3HG+o8UEDvNFbjB2XCOWdJ
BH/fychx+bRQEwuXjcxysBPM2blAqjxSquc6BZT8NlRaGZnI+VZo6VtrztQCIuV0dyCCtinS
hfSAjN/8jS+SeIwW1w</vt:lpwstr>
  </property>
  <property fmtid="{D5CDD505-2E9C-101B-9397-08002B2CF9AE}" pid="10" name="_2015_ms_pID_7253431">
    <vt:lpwstr>CXya+QDcEUJb3IAji9DeVcBFVSp2wUCRU4dxkLdc17HqKNqfC973co
7GTTW5ej3lln8rtwxKHzLycPIgLrbagDGJJhkRcVIBohNiAB/wP+AIeTnQNKf9n9oVWPnOqf
W53iXOM8HCwKlejODKBb7FS9nuhH2uM2bOo7X9f+wdUbQv7D2RZDykx9ernzrQp1tMSpvJlG
ns0Jsd5BcyqsCV7zlc8Yxp2XcgZO7suMKW4m</vt:lpwstr>
  </property>
  <property fmtid="{D5CDD505-2E9C-101B-9397-08002B2CF9AE}" pid="11" name="_2015_ms_pID_7253432">
    <vt:lpwstr>RA==</vt:lpwstr>
  </property>
</Properties>
</file>