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02" r:id="rId6"/>
    <p:sldId id="330" r:id="rId7"/>
    <p:sldId id="331" r:id="rId8"/>
    <p:sldId id="350" r:id="rId9"/>
    <p:sldId id="366" r:id="rId10"/>
    <p:sldId id="354" r:id="rId11"/>
    <p:sldId id="355" r:id="rId12"/>
    <p:sldId id="357" r:id="rId13"/>
    <p:sldId id="358" r:id="rId14"/>
    <p:sldId id="367" r:id="rId15"/>
    <p:sldId id="361" r:id="rId16"/>
    <p:sldId id="362" r:id="rId17"/>
    <p:sldId id="363" r:id="rId18"/>
    <p:sldId id="364" r:id="rId19"/>
    <p:sldId id="365"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 Daejung (Nokia - FR/Paris-Saclay)" initials="YD(-F" lastIdx="1" clrIdx="0">
    <p:extLst>
      <p:ext uri="{19B8F6BF-5375-455C-9EA6-DF929625EA0E}">
        <p15:presenceInfo xmlns:p15="http://schemas.microsoft.com/office/powerpoint/2012/main" userId="S::daejung.yoon@nokia-bell-labs.com::c195e075-5764-4e87-9814-b90b82d30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6" autoAdjust="0"/>
    <p:restoredTop sz="86967" autoAdjust="0"/>
  </p:normalViewPr>
  <p:slideViewPr>
    <p:cSldViewPr>
      <p:cViewPr varScale="1">
        <p:scale>
          <a:sx n="101" d="100"/>
          <a:sy n="101" d="100"/>
        </p:scale>
        <p:origin x="15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on, Daejung (Nokia - FR/Paris-Saclay)" userId="c195e075-5764-4e87-9814-b90b82d30209" providerId="ADAL" clId="{43E943C7-6572-48F0-BB13-B7B75001E5F1}"/>
    <pc:docChg chg="custSel modSld">
      <pc:chgData name="Yoon, Daejung (Nokia - FR/Paris-Saclay)" userId="c195e075-5764-4e87-9814-b90b82d30209" providerId="ADAL" clId="{43E943C7-6572-48F0-BB13-B7B75001E5F1}" dt="2021-04-19T09:22:48.475" v="277" actId="20577"/>
      <pc:docMkLst>
        <pc:docMk/>
      </pc:docMkLst>
      <pc:sldChg chg="modSp mod">
        <pc:chgData name="Yoon, Daejung (Nokia - FR/Paris-Saclay)" userId="c195e075-5764-4e87-9814-b90b82d30209" providerId="ADAL" clId="{43E943C7-6572-48F0-BB13-B7B75001E5F1}" dt="2021-04-19T09:22:48.475" v="277" actId="20577"/>
        <pc:sldMkLst>
          <pc:docMk/>
          <pc:sldMk cId="1438757698" sldId="362"/>
        </pc:sldMkLst>
        <pc:spChg chg="mod">
          <ac:chgData name="Yoon, Daejung (Nokia - FR/Paris-Saclay)" userId="c195e075-5764-4e87-9814-b90b82d30209" providerId="ADAL" clId="{43E943C7-6572-48F0-BB13-B7B75001E5F1}" dt="2021-04-19T09:22:48.475" v="277" actId="20577"/>
          <ac:spMkLst>
            <pc:docMk/>
            <pc:sldMk cId="1438757698" sldId="3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C18BA-D159-4CAA-91CB-293234AEFFD7}" type="datetimeFigureOut">
              <a:rPr lang="zh-CN" altLang="en-US" smtClean="0"/>
              <a:t>2021/5/26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5B331-4E92-4544-838C-A8DE42C47A93}" type="slidenum">
              <a:rPr lang="zh-CN" altLang="en-US" smtClean="0"/>
              <a:t>‹#›</a:t>
            </a:fld>
            <a:endParaRPr lang="zh-CN" altLang="en-US"/>
          </a:p>
        </p:txBody>
      </p:sp>
    </p:spTree>
    <p:extLst>
      <p:ext uri="{BB962C8B-B14F-4D97-AF65-F5344CB8AC3E}">
        <p14:creationId xmlns:p14="http://schemas.microsoft.com/office/powerpoint/2010/main" val="312766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45B331-4E92-4544-838C-A8DE42C47A93}" type="slidenum">
              <a:rPr lang="zh-CN" altLang="en-US" smtClean="0"/>
              <a:t>3</a:t>
            </a:fld>
            <a:endParaRPr lang="zh-CN" altLang="en-US"/>
          </a:p>
        </p:txBody>
      </p:sp>
    </p:spTree>
    <p:extLst>
      <p:ext uri="{BB962C8B-B14F-4D97-AF65-F5344CB8AC3E}">
        <p14:creationId xmlns:p14="http://schemas.microsoft.com/office/powerpoint/2010/main" val="478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2021/5/26</a:t>
            </a:fld>
            <a:endParaRPr lang="zh-CN" altLang="en-US"/>
          </a:p>
        </p:txBody>
      </p:sp>
      <p:sp>
        <p:nvSpPr>
          <p:cNvPr id="5" name="页脚占位符 4">
            <a:extLst>
              <a:ext uri="{FF2B5EF4-FFF2-40B4-BE49-F238E27FC236}">
                <a16:creationId xmlns=""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2021/5/26</a:t>
            </a:fld>
            <a:endParaRPr lang="zh-CN" altLang="en-US"/>
          </a:p>
        </p:txBody>
      </p:sp>
      <p:sp>
        <p:nvSpPr>
          <p:cNvPr id="5" name="页脚占位符 4">
            <a:extLst>
              <a:ext uri="{FF2B5EF4-FFF2-40B4-BE49-F238E27FC236}">
                <a16:creationId xmlns=""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2021/5/26</a:t>
            </a:fld>
            <a:endParaRPr lang="zh-CN" altLang="en-US"/>
          </a:p>
        </p:txBody>
      </p:sp>
      <p:sp>
        <p:nvSpPr>
          <p:cNvPr id="5" name="页脚占位符 4">
            <a:extLst>
              <a:ext uri="{FF2B5EF4-FFF2-40B4-BE49-F238E27FC236}">
                <a16:creationId xmlns=""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2021/5/26</a:t>
            </a:fld>
            <a:endParaRPr lang="zh-CN" altLang="en-US"/>
          </a:p>
        </p:txBody>
      </p:sp>
      <p:sp>
        <p:nvSpPr>
          <p:cNvPr id="5" name="页脚占位符 4">
            <a:extLst>
              <a:ext uri="{FF2B5EF4-FFF2-40B4-BE49-F238E27FC236}">
                <a16:creationId xmlns=""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2021/5/26</a:t>
            </a:fld>
            <a:endParaRPr lang="zh-CN" altLang="en-US"/>
          </a:p>
        </p:txBody>
      </p:sp>
      <p:sp>
        <p:nvSpPr>
          <p:cNvPr id="5" name="页脚占位符 4">
            <a:extLst>
              <a:ext uri="{FF2B5EF4-FFF2-40B4-BE49-F238E27FC236}">
                <a16:creationId xmlns=""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2021/5/26</a:t>
            </a:fld>
            <a:endParaRPr lang="zh-CN" altLang="en-US"/>
          </a:p>
        </p:txBody>
      </p:sp>
      <p:sp>
        <p:nvSpPr>
          <p:cNvPr id="6" name="页脚占位符 4">
            <a:extLst>
              <a:ext uri="{FF2B5EF4-FFF2-40B4-BE49-F238E27FC236}">
                <a16:creationId xmlns=""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2021/5/26</a:t>
            </a:fld>
            <a:endParaRPr lang="zh-CN" altLang="en-US"/>
          </a:p>
        </p:txBody>
      </p:sp>
      <p:sp>
        <p:nvSpPr>
          <p:cNvPr id="8" name="页脚占位符 4">
            <a:extLst>
              <a:ext uri="{FF2B5EF4-FFF2-40B4-BE49-F238E27FC236}">
                <a16:creationId xmlns=""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2021/5/26</a:t>
            </a:fld>
            <a:endParaRPr lang="zh-CN" altLang="en-US"/>
          </a:p>
        </p:txBody>
      </p:sp>
      <p:sp>
        <p:nvSpPr>
          <p:cNvPr id="4" name="页脚占位符 4">
            <a:extLst>
              <a:ext uri="{FF2B5EF4-FFF2-40B4-BE49-F238E27FC236}">
                <a16:creationId xmlns=""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2021/5/26</a:t>
            </a:fld>
            <a:endParaRPr lang="zh-CN" altLang="en-US"/>
          </a:p>
        </p:txBody>
      </p:sp>
      <p:sp>
        <p:nvSpPr>
          <p:cNvPr id="3" name="页脚占位符 4">
            <a:extLst>
              <a:ext uri="{FF2B5EF4-FFF2-40B4-BE49-F238E27FC236}">
                <a16:creationId xmlns=""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2021/5/26</a:t>
            </a:fld>
            <a:endParaRPr lang="zh-CN" altLang="en-US"/>
          </a:p>
        </p:txBody>
      </p:sp>
      <p:sp>
        <p:nvSpPr>
          <p:cNvPr id="6" name="页脚占位符 4">
            <a:extLst>
              <a:ext uri="{FF2B5EF4-FFF2-40B4-BE49-F238E27FC236}">
                <a16:creationId xmlns=""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2021/5/26</a:t>
            </a:fld>
            <a:endParaRPr lang="zh-CN" altLang="en-US"/>
          </a:p>
        </p:txBody>
      </p:sp>
      <p:sp>
        <p:nvSpPr>
          <p:cNvPr id="6" name="页脚占位符 4">
            <a:extLst>
              <a:ext uri="{FF2B5EF4-FFF2-40B4-BE49-F238E27FC236}">
                <a16:creationId xmlns=""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 xmlns:a16="http://schemas.microsoft.com/office/drawing/2014/main"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 xmlns:a16="http://schemas.microsoft.com/office/drawing/2014/main"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2021/5/26</a:t>
            </a:fld>
            <a:endParaRPr lang="zh-CN" altLang="en-US"/>
          </a:p>
        </p:txBody>
      </p:sp>
      <p:sp>
        <p:nvSpPr>
          <p:cNvPr id="5" name="页脚占位符 4">
            <a:extLst>
              <a:ext uri="{FF2B5EF4-FFF2-40B4-BE49-F238E27FC236}">
                <a16:creationId xmlns="" xmlns:a16="http://schemas.microsoft.com/office/drawing/2014/main"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 xmlns:a16="http://schemas.microsoft.com/office/drawing/2014/main"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 xmlns:a16="http://schemas.microsoft.com/office/drawing/2014/main" id="{B4E3CC63-70F9-46A6-91D9-ABDCD9CE0BE6}"/>
              </a:ext>
            </a:extLst>
          </p:cNvPr>
          <p:cNvSpPr>
            <a:spLocks noGrp="1"/>
          </p:cNvSpPr>
          <p:nvPr>
            <p:ph type="ctrTitle"/>
          </p:nvPr>
        </p:nvSpPr>
        <p:spPr>
          <a:xfrm>
            <a:off x="331788" y="182999"/>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a:t>
            </a:r>
            <a:r>
              <a:rPr lang="en-GB"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99</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-e</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19 – 27 May, 2021</a:t>
            </a:r>
          </a:p>
        </p:txBody>
      </p:sp>
      <p:sp>
        <p:nvSpPr>
          <p:cNvPr id="2051" name="副标题 2">
            <a:extLst>
              <a:ext uri="{FF2B5EF4-FFF2-40B4-BE49-F238E27FC236}">
                <a16:creationId xmlns="" xmlns:a16="http://schemas.microsoft.com/office/drawing/2014/main"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 xmlns:a16="http://schemas.microsoft.com/office/drawing/2014/main"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 xmlns:a16="http://schemas.microsoft.com/office/drawing/2014/main" id="{C98DB138-7BC0-49B7-8DBA-0325C5B1AB4C}"/>
              </a:ext>
            </a:extLst>
          </p:cNvPr>
          <p:cNvSpPr txBox="1">
            <a:spLocks noChangeArrowheads="1"/>
          </p:cNvSpPr>
          <p:nvPr/>
        </p:nvSpPr>
        <p:spPr bwMode="auto">
          <a:xfrm>
            <a:off x="7236296" y="548680"/>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smtClean="0"/>
              <a:t>R4-21xxxxx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(2)</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GB" altLang="zh-CN" sz="2400" dirty="0">
                <a:solidFill>
                  <a:srgbClr val="00B050"/>
                </a:solidFill>
              </a:rPr>
              <a:t>If the time span of a DL PRS resource instance (including at least the minimum number of repetitions specified in the accuracy requirements) is greater than the configured measurement gap length excluding RF switching time, then measurement requirements do not apply for the PRS resource instance</a:t>
            </a:r>
            <a:r>
              <a:rPr lang="en-GB" altLang="zh-CN" sz="2400" dirty="0" smtClean="0">
                <a:solidFill>
                  <a:srgbClr val="00B050"/>
                </a:solidFill>
              </a:rPr>
              <a:t>.</a:t>
            </a:r>
            <a:endParaRPr lang="zh-CN" altLang="zh-CN" sz="2400" dirty="0">
              <a:solidFill>
                <a:srgbClr val="00B050"/>
              </a:solidFill>
            </a:endParaRPr>
          </a:p>
        </p:txBody>
      </p:sp>
    </p:spTree>
    <p:extLst>
      <p:ext uri="{BB962C8B-B14F-4D97-AF65-F5344CB8AC3E}">
        <p14:creationId xmlns:p14="http://schemas.microsoft.com/office/powerpoint/2010/main" val="3899425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a:t>
            </a:r>
            <a:r>
              <a:rPr lang="en-US" altLang="zh-CN" sz="3200" dirty="0" smtClean="0"/>
              <a:t>(3)</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77500" lnSpcReduction="20000"/>
          </a:bodyPr>
          <a:lstStyle/>
          <a:p>
            <a:pPr marL="342900" lvl="1" indent="-342900">
              <a:buFont typeface="Arial" panose="020B0604020202020204" pitchFamily="34" charset="0"/>
              <a:buChar char="•"/>
            </a:pPr>
            <a:r>
              <a:rPr lang="en-US" altLang="zh-CN" sz="2400" dirty="0" smtClean="0">
                <a:solidFill>
                  <a:srgbClr val="FF0000"/>
                </a:solidFill>
              </a:rPr>
              <a:t>PRS </a:t>
            </a:r>
            <a:r>
              <a:rPr lang="en-US" altLang="zh-CN" sz="2400" dirty="0">
                <a:solidFill>
                  <a:srgbClr val="FF0000"/>
                </a:solidFill>
              </a:rPr>
              <a:t>resource being overlapped with (or fully covered by) </a:t>
            </a:r>
            <a:r>
              <a:rPr lang="en-US" altLang="zh-CN" sz="2400" dirty="0" smtClean="0">
                <a:solidFill>
                  <a:srgbClr val="FF0000"/>
                </a:solidFill>
              </a:rPr>
              <a:t>MG</a:t>
            </a:r>
          </a:p>
          <a:p>
            <a:pPr lvl="1" fontAlgn="auto" hangingPunct="1"/>
            <a:r>
              <a:rPr lang="en-GB" altLang="zh-CN" dirty="0">
                <a:solidFill>
                  <a:srgbClr val="FF0000"/>
                </a:solidFill>
              </a:rPr>
              <a:t>Option 1 (QC) </a:t>
            </a:r>
            <a:endParaRPr lang="zh-CN" altLang="zh-CN" dirty="0">
              <a:solidFill>
                <a:srgbClr val="FF0000"/>
              </a:solidFill>
            </a:endParaRPr>
          </a:p>
          <a:p>
            <a:pPr lvl="2"/>
            <a:r>
              <a:rPr lang="en-GB" altLang="zh-CN" dirty="0">
                <a:solidFill>
                  <a:srgbClr val="FF0000"/>
                </a:solidFill>
              </a:rPr>
              <a:t>The measurement requirements apply for a PRS resource only if at least the minimum number of repetitions specified in the accuracy requirements are covered by the MGL excluding RF switching time.</a:t>
            </a:r>
            <a:endParaRPr lang="zh-CN" altLang="zh-CN" dirty="0">
              <a:solidFill>
                <a:srgbClr val="FF0000"/>
              </a:solidFill>
            </a:endParaRPr>
          </a:p>
          <a:p>
            <a:pPr lvl="1" fontAlgn="auto" hangingPunct="1"/>
            <a:r>
              <a:rPr lang="en-GB" altLang="zh-CN" dirty="0">
                <a:solidFill>
                  <a:srgbClr val="FF0000"/>
                </a:solidFill>
              </a:rPr>
              <a:t>Option 2 (vivo) </a:t>
            </a:r>
            <a:endParaRPr lang="zh-CN" altLang="zh-CN" dirty="0">
              <a:solidFill>
                <a:srgbClr val="FF0000"/>
              </a:solidFill>
            </a:endParaRPr>
          </a:p>
          <a:p>
            <a:pPr lvl="2" fontAlgn="auto" hangingPunct="1"/>
            <a:r>
              <a:rPr lang="en-GB" altLang="zh-CN" dirty="0">
                <a:solidFill>
                  <a:srgbClr val="FF0000"/>
                </a:solidFill>
              </a:rPr>
              <a:t>If at least part of the PRS resource including at least the minimum number of repetitions specified in the accuracy requirements is fully covered by MGL, then the PRS resource is considered being fully covered by MGL.</a:t>
            </a:r>
            <a:endParaRPr lang="zh-CN" altLang="zh-CN" dirty="0">
              <a:solidFill>
                <a:srgbClr val="FF0000"/>
              </a:solidFill>
            </a:endParaRPr>
          </a:p>
          <a:p>
            <a:pPr lvl="1" fontAlgn="auto" hangingPunct="1"/>
            <a:r>
              <a:rPr lang="en-GB" altLang="zh-CN" dirty="0">
                <a:solidFill>
                  <a:srgbClr val="FF0000"/>
                </a:solidFill>
              </a:rPr>
              <a:t>Option 3 (HW) </a:t>
            </a:r>
            <a:endParaRPr lang="zh-CN" altLang="zh-CN" dirty="0">
              <a:solidFill>
                <a:srgbClr val="FF0000"/>
              </a:solidFill>
            </a:endParaRPr>
          </a:p>
          <a:p>
            <a:pPr lvl="2" fontAlgn="auto" hangingPunct="1"/>
            <a:r>
              <a:rPr lang="en-GB" altLang="zh-CN" dirty="0">
                <a:solidFill>
                  <a:srgbClr val="FF0000"/>
                </a:solidFill>
              </a:rPr>
              <a:t>A PRS resource is considered to be fully (partially) overlapped with MG if all (some) of its instances are overlapped with an MG occasion. </a:t>
            </a:r>
            <a:endParaRPr lang="zh-CN" altLang="zh-CN" dirty="0">
              <a:solidFill>
                <a:srgbClr val="FF0000"/>
              </a:solidFill>
            </a:endParaRPr>
          </a:p>
          <a:p>
            <a:pPr lvl="2" fontAlgn="auto" hangingPunct="1"/>
            <a:r>
              <a:rPr lang="en-GB" altLang="zh-CN" dirty="0">
                <a:solidFill>
                  <a:srgbClr val="FF0000"/>
                </a:solidFill>
              </a:rPr>
              <a:t>A PRS resource instance is considered to be overlapped with an MG occasion if the minimum number of repetitions of the instance is fully covered by the MGL excluding RF switching time, where the minimum number is given in the accuracy requirements.</a:t>
            </a:r>
            <a:endParaRPr lang="zh-CN" altLang="zh-CN" dirty="0">
              <a:solidFill>
                <a:srgbClr val="FF0000"/>
              </a:solidFill>
            </a:endParaRPr>
          </a:p>
          <a:p>
            <a:pPr marL="342900" lvl="1" indent="-342900">
              <a:buFont typeface="Arial" panose="020B0604020202020204" pitchFamily="34" charset="0"/>
              <a:buChar char="•"/>
            </a:pPr>
            <a:endParaRPr lang="zh-CN" altLang="zh-CN" sz="2400" dirty="0">
              <a:solidFill>
                <a:srgbClr val="00B050"/>
              </a:solidFill>
            </a:endParaRPr>
          </a:p>
        </p:txBody>
      </p:sp>
    </p:spTree>
    <p:extLst>
      <p:ext uri="{BB962C8B-B14F-4D97-AF65-F5344CB8AC3E}">
        <p14:creationId xmlns:p14="http://schemas.microsoft.com/office/powerpoint/2010/main" val="3787403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PRS-RSRP</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FF0000"/>
                </a:solidFill>
              </a:rPr>
              <a:t>Applicable requirements for PRS-RSRP configured for </a:t>
            </a:r>
            <a:r>
              <a:rPr lang="en-US" altLang="zh-CN" sz="2400" dirty="0" smtClean="0">
                <a:solidFill>
                  <a:srgbClr val="FF0000"/>
                </a:solidFill>
              </a:rPr>
              <a:t>DL-TDOA</a:t>
            </a:r>
            <a:endParaRPr lang="en-US" altLang="zh-CN" sz="2400" dirty="0">
              <a:solidFill>
                <a:srgbClr val="FF0000"/>
              </a:solidFill>
            </a:endParaRPr>
          </a:p>
          <a:p>
            <a:pPr lvl="1" fontAlgn="auto" hangingPunct="1"/>
            <a:r>
              <a:rPr lang="en-GB" altLang="zh-CN" sz="2200" dirty="0">
                <a:solidFill>
                  <a:srgbClr val="FF0000"/>
                </a:solidFill>
              </a:rPr>
              <a:t>Option 1 (HW, Nokia, Intel)</a:t>
            </a:r>
            <a:endParaRPr lang="zh-CN" altLang="zh-CN" sz="2200" dirty="0">
              <a:solidFill>
                <a:srgbClr val="FF0000"/>
              </a:solidFill>
            </a:endParaRPr>
          </a:p>
          <a:p>
            <a:pPr lvl="2" fontAlgn="auto" hangingPunct="1"/>
            <a:r>
              <a:rPr lang="en-GB" altLang="zh-CN" dirty="0">
                <a:solidFill>
                  <a:srgbClr val="FF0000"/>
                </a:solidFill>
              </a:rPr>
              <a:t>Requirements for RSTD in clause 9.9.2 apply </a:t>
            </a:r>
            <a:endParaRPr lang="zh-CN" altLang="zh-CN" dirty="0">
              <a:solidFill>
                <a:srgbClr val="FF0000"/>
              </a:solidFill>
            </a:endParaRPr>
          </a:p>
          <a:p>
            <a:pPr lvl="1" fontAlgn="auto" hangingPunct="1"/>
            <a:r>
              <a:rPr lang="en-GB" altLang="zh-CN" sz="2200" dirty="0">
                <a:solidFill>
                  <a:srgbClr val="FF0000"/>
                </a:solidFill>
              </a:rPr>
              <a:t>Option 2a (ZTE, vivo, OPPO, Ericsson)</a:t>
            </a:r>
            <a:endParaRPr lang="zh-CN" altLang="zh-CN" sz="2200" dirty="0">
              <a:solidFill>
                <a:srgbClr val="FF0000"/>
              </a:solidFill>
            </a:endParaRPr>
          </a:p>
          <a:p>
            <a:pPr lvl="2" fontAlgn="auto" hangingPunct="1"/>
            <a:r>
              <a:rPr lang="en-GB" altLang="zh-CN" dirty="0">
                <a:solidFill>
                  <a:srgbClr val="FF0000"/>
                </a:solidFill>
              </a:rPr>
              <a:t>Requirements for PRS-RSRP in clause 9.9.3 apply </a:t>
            </a:r>
            <a:endParaRPr lang="zh-CN" altLang="zh-CN" dirty="0">
              <a:solidFill>
                <a:srgbClr val="FF0000"/>
              </a:solidFill>
            </a:endParaRPr>
          </a:p>
          <a:p>
            <a:pPr lvl="1" fontAlgn="auto" hangingPunct="1"/>
            <a:r>
              <a:rPr lang="en-GB" altLang="zh-CN" sz="2200" dirty="0">
                <a:solidFill>
                  <a:srgbClr val="FF0000"/>
                </a:solidFill>
              </a:rPr>
              <a:t>Option 2b (OPPO)</a:t>
            </a:r>
            <a:endParaRPr lang="zh-CN" altLang="zh-CN" sz="2200" dirty="0">
              <a:solidFill>
                <a:srgbClr val="FF0000"/>
              </a:solidFill>
            </a:endParaRPr>
          </a:p>
          <a:p>
            <a:pPr lvl="2"/>
            <a:r>
              <a:rPr lang="en-GB" altLang="zh-CN" dirty="0">
                <a:solidFill>
                  <a:srgbClr val="FF0000"/>
                </a:solidFill>
              </a:rPr>
              <a:t>Current requirements in clause 9.9.3 also apply for the case when PRS-RSRP is measured for DL-TDOA, except the following scenarios: </a:t>
            </a:r>
            <a:endParaRPr lang="zh-CN" altLang="zh-CN" dirty="0">
              <a:solidFill>
                <a:srgbClr val="FF0000"/>
              </a:solidFill>
            </a:endParaRPr>
          </a:p>
          <a:p>
            <a:pPr lvl="3"/>
            <a:r>
              <a:rPr lang="en-GB" altLang="zh-CN" dirty="0">
                <a:solidFill>
                  <a:srgbClr val="FF0000"/>
                </a:solidFill>
              </a:rPr>
              <a:t>If handover occurs while PRS-RSRP measurements for Multi-RTT are being performed, or </a:t>
            </a:r>
            <a:endParaRPr lang="zh-CN" altLang="zh-CN" dirty="0">
              <a:solidFill>
                <a:srgbClr val="FF0000"/>
              </a:solidFill>
            </a:endParaRPr>
          </a:p>
          <a:p>
            <a:pPr lvl="3"/>
            <a:r>
              <a:rPr lang="en-GB" altLang="zh-CN" dirty="0">
                <a:solidFill>
                  <a:srgbClr val="FF0000"/>
                </a:solidFill>
              </a:rPr>
              <a:t>If other cell change impacting SRS configuration occurs while PRS-RSRP measurements for Multi-RTT are being performed </a:t>
            </a:r>
            <a:endParaRPr lang="en-GB" altLang="zh-CN" dirty="0" smtClean="0">
              <a:solidFill>
                <a:srgbClr val="FF0000"/>
              </a:solidFill>
            </a:endParaRPr>
          </a:p>
          <a:p>
            <a:pPr marL="342900" lvl="3" indent="-342900">
              <a:buFont typeface="Arial" panose="020B0604020202020204" pitchFamily="34" charset="0"/>
              <a:buChar char="•"/>
            </a:pPr>
            <a:r>
              <a:rPr lang="en-GB" altLang="zh-CN" sz="2400" dirty="0">
                <a:solidFill>
                  <a:srgbClr val="00B050"/>
                </a:solidFill>
              </a:rPr>
              <a:t>When PRS-RSRP is configured for multi-RTT, UE Rx-</a:t>
            </a:r>
            <a:r>
              <a:rPr lang="en-GB" altLang="zh-CN" sz="2400" dirty="0" err="1">
                <a:solidFill>
                  <a:srgbClr val="00B050"/>
                </a:solidFill>
              </a:rPr>
              <a:t>Tx</a:t>
            </a:r>
            <a:r>
              <a:rPr lang="en-GB" altLang="zh-CN" sz="2400" dirty="0">
                <a:solidFill>
                  <a:srgbClr val="00B050"/>
                </a:solidFill>
              </a:rPr>
              <a:t> time difference and PRS-RSRP measurements are performed over the same measurement period</a:t>
            </a:r>
          </a:p>
        </p:txBody>
      </p:sp>
    </p:spTree>
    <p:extLst>
      <p:ext uri="{BB962C8B-B14F-4D97-AF65-F5344CB8AC3E}">
        <p14:creationId xmlns:p14="http://schemas.microsoft.com/office/powerpoint/2010/main" val="2924870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(1)</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70000" lnSpcReduction="20000"/>
          </a:bodyPr>
          <a:lstStyle/>
          <a:p>
            <a:r>
              <a:rPr lang="en-US" altLang="zh-CN" sz="2400" dirty="0" smtClean="0">
                <a:solidFill>
                  <a:srgbClr val="FF0000"/>
                </a:solidFill>
              </a:rPr>
              <a:t>Value of X in PRS/SRS proximity condition </a:t>
            </a:r>
          </a:p>
          <a:p>
            <a:pPr lvl="1"/>
            <a:r>
              <a:rPr lang="en-US" altLang="zh-CN" sz="2000" dirty="0" smtClean="0">
                <a:solidFill>
                  <a:srgbClr val="FF0000"/>
                </a:solidFill>
              </a:rPr>
              <a:t>Option </a:t>
            </a:r>
            <a:r>
              <a:rPr lang="en-US" altLang="zh-CN" sz="2000" dirty="0">
                <a:solidFill>
                  <a:srgbClr val="FF0000"/>
                </a:solidFill>
              </a:rPr>
              <a:t>1 (ZTE, QC, HW) </a:t>
            </a:r>
          </a:p>
          <a:p>
            <a:pPr lvl="2"/>
            <a:r>
              <a:rPr lang="en-US" altLang="zh-CN" sz="2000" dirty="0" smtClean="0">
                <a:solidFill>
                  <a:srgbClr val="FF0000"/>
                </a:solidFill>
              </a:rPr>
              <a:t>80ms</a:t>
            </a:r>
            <a:endParaRPr lang="en-US" altLang="zh-CN" sz="2000" dirty="0">
              <a:solidFill>
                <a:srgbClr val="FF0000"/>
              </a:solidFill>
            </a:endParaRPr>
          </a:p>
          <a:p>
            <a:pPr lvl="1"/>
            <a:r>
              <a:rPr lang="en-US" altLang="zh-CN" sz="2000" dirty="0" smtClean="0">
                <a:solidFill>
                  <a:srgbClr val="FF0000"/>
                </a:solidFill>
              </a:rPr>
              <a:t>Option </a:t>
            </a:r>
            <a:r>
              <a:rPr lang="en-US" altLang="zh-CN" sz="2000" dirty="0">
                <a:solidFill>
                  <a:srgbClr val="FF0000"/>
                </a:solidFill>
              </a:rPr>
              <a:t>2 (CATT, Nokia, OPPO, vivo, Ericsson, HW) </a:t>
            </a:r>
          </a:p>
          <a:p>
            <a:pPr lvl="2"/>
            <a:r>
              <a:rPr lang="en-US" altLang="zh-CN" sz="2000" dirty="0" smtClean="0">
                <a:solidFill>
                  <a:srgbClr val="FF0000"/>
                </a:solidFill>
              </a:rPr>
              <a:t>160ms</a:t>
            </a:r>
          </a:p>
          <a:p>
            <a:pPr marL="342900" lvl="1" indent="-342900">
              <a:buFont typeface="Arial" panose="020B0604020202020204" pitchFamily="34" charset="0"/>
              <a:buChar char="•"/>
            </a:pPr>
            <a:r>
              <a:rPr lang="en-US" altLang="zh-CN" sz="2400" dirty="0">
                <a:solidFill>
                  <a:srgbClr val="FF0000"/>
                </a:solidFill>
              </a:rPr>
              <a:t>UE </a:t>
            </a:r>
            <a:r>
              <a:rPr lang="en-US" altLang="zh-CN" sz="2400" dirty="0" smtClean="0">
                <a:solidFill>
                  <a:srgbClr val="FF0000"/>
                </a:solidFill>
              </a:rPr>
              <a:t>behavior </a:t>
            </a:r>
            <a:r>
              <a:rPr lang="en-US" altLang="zh-CN" sz="2400" dirty="0">
                <a:solidFill>
                  <a:srgbClr val="FF0000"/>
                </a:solidFill>
              </a:rPr>
              <a:t>and requirements when proximity condition is not met</a:t>
            </a:r>
          </a:p>
          <a:p>
            <a:pPr lvl="1"/>
            <a:r>
              <a:rPr lang="en-GB" altLang="zh-CN" sz="2000" dirty="0">
                <a:solidFill>
                  <a:srgbClr val="FF0000"/>
                </a:solidFill>
              </a:rPr>
              <a:t>Proposals for UE behaviour</a:t>
            </a:r>
            <a:endParaRPr lang="zh-CN" altLang="zh-CN" sz="2000" dirty="0">
              <a:solidFill>
                <a:srgbClr val="FF0000"/>
              </a:solidFill>
            </a:endParaRPr>
          </a:p>
          <a:p>
            <a:pPr lvl="2" fontAlgn="auto" hangingPunct="1"/>
            <a:r>
              <a:rPr lang="en-GB" altLang="zh-CN" dirty="0">
                <a:solidFill>
                  <a:srgbClr val="FF0000"/>
                </a:solidFill>
              </a:rPr>
              <a:t>Option 1 (ZTE, CATT, Nokia, OPPO, vivo, HW)</a:t>
            </a:r>
            <a:endParaRPr lang="zh-CN" altLang="zh-CN" dirty="0">
              <a:solidFill>
                <a:srgbClr val="FF0000"/>
              </a:solidFill>
            </a:endParaRPr>
          </a:p>
          <a:p>
            <a:pPr lvl="3" fontAlgn="auto" hangingPunct="1"/>
            <a:r>
              <a:rPr lang="en-GB" altLang="zh-CN" dirty="0">
                <a:solidFill>
                  <a:srgbClr val="FF0000"/>
                </a:solidFill>
              </a:rPr>
              <a:t>The UE should still measure and report UE Rx-</a:t>
            </a:r>
            <a:r>
              <a:rPr lang="en-GB" altLang="zh-CN" dirty="0" err="1">
                <a:solidFill>
                  <a:srgbClr val="FF0000"/>
                </a:solidFill>
              </a:rPr>
              <a:t>Tx</a:t>
            </a:r>
            <a:r>
              <a:rPr lang="en-GB" altLang="zh-CN" dirty="0">
                <a:solidFill>
                  <a:srgbClr val="FF0000"/>
                </a:solidFill>
              </a:rPr>
              <a:t> measurement even if PRS/SRS proximity condition is not met </a:t>
            </a:r>
            <a:endParaRPr lang="zh-CN" altLang="zh-CN" dirty="0">
              <a:solidFill>
                <a:srgbClr val="FF0000"/>
              </a:solidFill>
            </a:endParaRPr>
          </a:p>
          <a:p>
            <a:pPr lvl="2" fontAlgn="auto" hangingPunct="1"/>
            <a:r>
              <a:rPr lang="en-GB" altLang="zh-CN" dirty="0">
                <a:solidFill>
                  <a:srgbClr val="FF0000"/>
                </a:solidFill>
              </a:rPr>
              <a:t>Option 2 (QC, Ericsson)</a:t>
            </a:r>
            <a:endParaRPr lang="zh-CN" altLang="zh-CN" dirty="0">
              <a:solidFill>
                <a:srgbClr val="FF0000"/>
              </a:solidFill>
            </a:endParaRPr>
          </a:p>
          <a:p>
            <a:pPr lvl="3" fontAlgn="auto" hangingPunct="1"/>
            <a:r>
              <a:rPr lang="en-GB" altLang="zh-CN" dirty="0">
                <a:solidFill>
                  <a:srgbClr val="FF0000"/>
                </a:solidFill>
              </a:rPr>
              <a:t>Up to UE implementation </a:t>
            </a:r>
            <a:endParaRPr lang="zh-CN" altLang="zh-CN" dirty="0">
              <a:solidFill>
                <a:srgbClr val="FF0000"/>
              </a:solidFill>
            </a:endParaRPr>
          </a:p>
          <a:p>
            <a:pPr lvl="1"/>
            <a:r>
              <a:rPr lang="en-GB" altLang="zh-CN" sz="2000" dirty="0">
                <a:solidFill>
                  <a:srgbClr val="FF0000"/>
                </a:solidFill>
              </a:rPr>
              <a:t>Proposals for requirements</a:t>
            </a:r>
            <a:endParaRPr lang="zh-CN" altLang="zh-CN" sz="2000" dirty="0">
              <a:solidFill>
                <a:srgbClr val="FF0000"/>
              </a:solidFill>
            </a:endParaRPr>
          </a:p>
          <a:p>
            <a:pPr lvl="2" fontAlgn="auto" hangingPunct="1"/>
            <a:r>
              <a:rPr lang="en-GB" altLang="zh-CN" dirty="0">
                <a:solidFill>
                  <a:srgbClr val="FF0000"/>
                </a:solidFill>
              </a:rPr>
              <a:t>Option 1a (CATT, Ericsson)</a:t>
            </a:r>
            <a:endParaRPr lang="zh-CN" altLang="zh-CN"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accuracy requirements may not apply</a:t>
            </a:r>
            <a:endParaRPr lang="zh-CN" altLang="zh-CN" dirty="0">
              <a:solidFill>
                <a:srgbClr val="FF0000"/>
              </a:solidFill>
            </a:endParaRPr>
          </a:p>
          <a:p>
            <a:pPr lvl="2" fontAlgn="auto" hangingPunct="1"/>
            <a:r>
              <a:rPr lang="en-GB" altLang="zh-CN" dirty="0">
                <a:solidFill>
                  <a:srgbClr val="FF0000"/>
                </a:solidFill>
              </a:rPr>
              <a:t>Option 1b (Nokia)</a:t>
            </a:r>
            <a:endParaRPr lang="zh-CN" altLang="zh-CN" dirty="0">
              <a:solidFill>
                <a:srgbClr val="FF0000"/>
              </a:solidFill>
            </a:endParaRPr>
          </a:p>
          <a:p>
            <a:pPr lvl="3" fontAlgn="auto" hangingPunct="1"/>
            <a:r>
              <a:rPr lang="en-GB" altLang="zh-CN" dirty="0">
                <a:solidFill>
                  <a:srgbClr val="FF0000"/>
                </a:solidFill>
              </a:rPr>
              <a:t>Accuracy requirement impact can be FFS.</a:t>
            </a:r>
            <a:endParaRPr lang="zh-CN" altLang="zh-CN" dirty="0">
              <a:solidFill>
                <a:srgbClr val="FF0000"/>
              </a:solidFill>
            </a:endParaRPr>
          </a:p>
          <a:p>
            <a:pPr lvl="2" fontAlgn="auto" hangingPunct="1"/>
            <a:r>
              <a:rPr lang="en-GB" altLang="zh-CN" dirty="0">
                <a:solidFill>
                  <a:srgbClr val="FF0000"/>
                </a:solidFill>
              </a:rPr>
              <a:t>Option 2 (QC, Ericsson, HW)</a:t>
            </a:r>
            <a:endParaRPr lang="zh-CN" altLang="zh-CN"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measurement requirements do not apply. </a:t>
            </a:r>
            <a:endParaRPr lang="zh-CN" altLang="zh-CN" dirty="0">
              <a:solidFill>
                <a:srgbClr val="FF0000"/>
              </a:solidFill>
            </a:endParaRPr>
          </a:p>
          <a:p>
            <a:pPr marL="342900" lvl="1" indent="-342900">
              <a:buFont typeface="Arial" panose="020B0604020202020204" pitchFamily="34" charset="0"/>
              <a:buChar char="•"/>
            </a:pPr>
            <a:r>
              <a:rPr lang="en-GB" altLang="zh-CN" sz="2400" dirty="0">
                <a:solidFill>
                  <a:srgbClr val="00B050"/>
                </a:solidFill>
              </a:rPr>
              <a:t>In RRM tests, test case setup should ensure that the PRS/SRS proximity condition is met</a:t>
            </a:r>
            <a:endParaRPr lang="en-US" altLang="zh-CN" sz="2400" dirty="0">
              <a:solidFill>
                <a:srgbClr val="00B050"/>
              </a:solidFill>
            </a:endParaRPr>
          </a:p>
        </p:txBody>
      </p:sp>
    </p:spTree>
    <p:extLst>
      <p:ext uri="{BB962C8B-B14F-4D97-AF65-F5344CB8AC3E}">
        <p14:creationId xmlns:p14="http://schemas.microsoft.com/office/powerpoint/2010/main" val="1438757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(2)</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fr-FR" altLang="zh-CN" sz="2400" dirty="0">
                <a:solidFill>
                  <a:srgbClr val="FF0000"/>
                </a:solidFill>
              </a:rPr>
              <a:t>TA change due to TA </a:t>
            </a:r>
            <a:r>
              <a:rPr lang="fr-FR" altLang="zh-CN" sz="2400" dirty="0" smtClean="0">
                <a:solidFill>
                  <a:srgbClr val="FF0000"/>
                </a:solidFill>
              </a:rPr>
              <a:t>command</a:t>
            </a:r>
          </a:p>
          <a:p>
            <a:pPr lvl="1" fontAlgn="auto" hangingPunct="1"/>
            <a:r>
              <a:rPr lang="en-GB" altLang="zh-CN" sz="2400" dirty="0">
                <a:solidFill>
                  <a:srgbClr val="FF0000"/>
                </a:solidFill>
              </a:rPr>
              <a:t>Proposals for UE behaviour</a:t>
            </a:r>
            <a:endParaRPr lang="zh-CN" altLang="zh-CN" sz="2400" dirty="0">
              <a:solidFill>
                <a:srgbClr val="FF0000"/>
              </a:solidFill>
            </a:endParaRPr>
          </a:p>
          <a:p>
            <a:pPr lvl="2" fontAlgn="auto" hangingPunct="1"/>
            <a:r>
              <a:rPr lang="en-GB" altLang="zh-CN" sz="2000" dirty="0">
                <a:solidFill>
                  <a:srgbClr val="FF0000"/>
                </a:solidFill>
              </a:rPr>
              <a:t>Option 1 (Intel, CATT, Nokia, HW)</a:t>
            </a:r>
            <a:endParaRPr lang="zh-CN" altLang="zh-CN" sz="2000" dirty="0">
              <a:solidFill>
                <a:srgbClr val="FF0000"/>
              </a:solidFill>
            </a:endParaRPr>
          </a:p>
          <a:p>
            <a:pPr lvl="3" fontAlgn="auto" hangingPunct="1"/>
            <a:r>
              <a:rPr lang="en-GB" altLang="zh-CN" dirty="0">
                <a:solidFill>
                  <a:srgbClr val="FF0000"/>
                </a:solidFill>
              </a:rPr>
              <a:t>UE shall continue UE Rx-</a:t>
            </a:r>
            <a:r>
              <a:rPr lang="en-GB" altLang="zh-CN" dirty="0" err="1">
                <a:solidFill>
                  <a:srgbClr val="FF0000"/>
                </a:solidFill>
              </a:rPr>
              <a:t>Tx</a:t>
            </a:r>
            <a:r>
              <a:rPr lang="en-GB" altLang="zh-CN" dirty="0">
                <a:solidFill>
                  <a:srgbClr val="FF0000"/>
                </a:solidFill>
              </a:rPr>
              <a:t> time difference measurement </a:t>
            </a:r>
            <a:endParaRPr lang="zh-CN" altLang="zh-CN" dirty="0">
              <a:solidFill>
                <a:srgbClr val="FF0000"/>
              </a:solidFill>
            </a:endParaRPr>
          </a:p>
          <a:p>
            <a:pPr lvl="2" fontAlgn="auto" hangingPunct="1"/>
            <a:r>
              <a:rPr lang="en-GB" altLang="zh-CN" sz="2000" dirty="0">
                <a:solidFill>
                  <a:srgbClr val="FF0000"/>
                </a:solidFill>
              </a:rPr>
              <a:t>Option 2 (OPPO, vivo, Ericsson)</a:t>
            </a:r>
            <a:endParaRPr lang="zh-CN" altLang="zh-CN" sz="2000" dirty="0">
              <a:solidFill>
                <a:srgbClr val="FF0000"/>
              </a:solidFill>
            </a:endParaRPr>
          </a:p>
          <a:p>
            <a:pPr lvl="3" fontAlgn="auto" hangingPunct="1"/>
            <a:r>
              <a:rPr lang="en-GB" altLang="zh-CN" dirty="0">
                <a:solidFill>
                  <a:srgbClr val="FF0000"/>
                </a:solidFill>
              </a:rPr>
              <a:t>UE shall discard the UE Rx-</a:t>
            </a:r>
            <a:r>
              <a:rPr lang="en-GB" altLang="zh-CN" dirty="0" err="1">
                <a:solidFill>
                  <a:srgbClr val="FF0000"/>
                </a:solidFill>
              </a:rPr>
              <a:t>Tx</a:t>
            </a:r>
            <a:r>
              <a:rPr lang="en-GB" altLang="zh-CN" dirty="0">
                <a:solidFill>
                  <a:srgbClr val="FF0000"/>
                </a:solidFill>
              </a:rPr>
              <a:t> time difference measurement </a:t>
            </a:r>
            <a:endParaRPr lang="zh-CN" altLang="zh-CN" dirty="0">
              <a:solidFill>
                <a:srgbClr val="FF0000"/>
              </a:solidFill>
            </a:endParaRPr>
          </a:p>
          <a:p>
            <a:pPr lvl="1" fontAlgn="auto" hangingPunct="1"/>
            <a:r>
              <a:rPr lang="en-GB" altLang="zh-CN" sz="2400" dirty="0">
                <a:solidFill>
                  <a:srgbClr val="FF0000"/>
                </a:solidFill>
              </a:rPr>
              <a:t>Proposals for requirements</a:t>
            </a:r>
            <a:endParaRPr lang="zh-CN" altLang="zh-CN" sz="2400" dirty="0">
              <a:solidFill>
                <a:srgbClr val="FF0000"/>
              </a:solidFill>
            </a:endParaRPr>
          </a:p>
          <a:p>
            <a:pPr lvl="2" fontAlgn="auto" hangingPunct="1"/>
            <a:r>
              <a:rPr lang="en-GB" altLang="zh-CN" sz="2000" dirty="0">
                <a:solidFill>
                  <a:srgbClr val="FF0000"/>
                </a:solidFill>
              </a:rPr>
              <a:t>Option 1 (CATT, Intel, Nokia, HW)</a:t>
            </a:r>
            <a:endParaRPr lang="zh-CN" altLang="zh-CN" sz="2000"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measurement period requirements are not impacted</a:t>
            </a:r>
            <a:endParaRPr lang="zh-CN" altLang="zh-CN" dirty="0">
              <a:solidFill>
                <a:srgbClr val="FF0000"/>
              </a:solidFill>
            </a:endParaRPr>
          </a:p>
          <a:p>
            <a:pPr lvl="2" fontAlgn="auto" hangingPunct="1"/>
            <a:r>
              <a:rPr lang="en-GB" altLang="zh-CN" sz="2000" dirty="0">
                <a:solidFill>
                  <a:srgbClr val="FF0000"/>
                </a:solidFill>
              </a:rPr>
              <a:t>Option 2 (QC, OPPO, vivo, Ericsson)</a:t>
            </a:r>
            <a:endParaRPr lang="zh-CN" altLang="zh-CN" sz="2000"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measurement requirements are not applicable </a:t>
            </a:r>
            <a:endParaRPr lang="zh-CN" altLang="zh-CN" dirty="0">
              <a:solidFill>
                <a:srgbClr val="FF0000"/>
              </a:solidFill>
            </a:endParaRPr>
          </a:p>
        </p:txBody>
      </p:sp>
    </p:spTree>
    <p:extLst>
      <p:ext uri="{BB962C8B-B14F-4D97-AF65-F5344CB8AC3E}">
        <p14:creationId xmlns:p14="http://schemas.microsoft.com/office/powerpoint/2010/main" val="1447571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(3)</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fr-FR" altLang="zh-CN" sz="2400" dirty="0" smtClean="0">
                <a:solidFill>
                  <a:srgbClr val="FF0000"/>
                </a:solidFill>
              </a:rPr>
              <a:t>TA </a:t>
            </a:r>
            <a:r>
              <a:rPr lang="fr-FR" altLang="zh-CN" sz="2400" dirty="0">
                <a:solidFill>
                  <a:srgbClr val="FF0000"/>
                </a:solidFill>
              </a:rPr>
              <a:t>change due to NTA_offset change</a:t>
            </a:r>
          </a:p>
          <a:p>
            <a:pPr lvl="1"/>
            <a:r>
              <a:rPr lang="en-US" altLang="zh-CN" sz="2300" dirty="0" smtClean="0">
                <a:solidFill>
                  <a:srgbClr val="FF0000"/>
                </a:solidFill>
              </a:rPr>
              <a:t>Proposals </a:t>
            </a:r>
            <a:r>
              <a:rPr lang="en-US" altLang="zh-CN" sz="2300" dirty="0">
                <a:solidFill>
                  <a:srgbClr val="FF0000"/>
                </a:solidFill>
              </a:rPr>
              <a:t>for UE </a:t>
            </a:r>
            <a:r>
              <a:rPr lang="en-US" altLang="zh-CN" sz="2300" dirty="0" err="1">
                <a:solidFill>
                  <a:srgbClr val="FF0000"/>
                </a:solidFill>
              </a:rPr>
              <a:t>behaviour</a:t>
            </a:r>
            <a:endParaRPr lang="en-US" altLang="zh-CN" sz="2300" dirty="0">
              <a:solidFill>
                <a:srgbClr val="FF0000"/>
              </a:solidFill>
            </a:endParaRPr>
          </a:p>
          <a:p>
            <a:pPr lvl="2"/>
            <a:r>
              <a:rPr lang="en-US" altLang="zh-CN" sz="1900" dirty="0" smtClean="0">
                <a:solidFill>
                  <a:srgbClr val="FF0000"/>
                </a:solidFill>
              </a:rPr>
              <a:t>Option </a:t>
            </a:r>
            <a:r>
              <a:rPr lang="en-US" altLang="zh-CN" sz="1900" dirty="0">
                <a:solidFill>
                  <a:srgbClr val="FF0000"/>
                </a:solidFill>
              </a:rPr>
              <a:t>1 (vivo, Ericsson)</a:t>
            </a:r>
          </a:p>
          <a:p>
            <a:pPr lvl="3"/>
            <a:r>
              <a:rPr lang="en-US" altLang="zh-CN" sz="1500" dirty="0" smtClean="0">
                <a:solidFill>
                  <a:srgbClr val="FF0000"/>
                </a:solidFill>
              </a:rPr>
              <a:t>UE </a:t>
            </a:r>
            <a:r>
              <a:rPr lang="en-US" altLang="zh-CN" sz="1500" dirty="0">
                <a:solidFill>
                  <a:srgbClr val="FF0000"/>
                </a:solidFill>
              </a:rPr>
              <a:t>shall discard the UE Rx-</a:t>
            </a:r>
            <a:r>
              <a:rPr lang="en-US" altLang="zh-CN" sz="1500" dirty="0" err="1">
                <a:solidFill>
                  <a:srgbClr val="FF0000"/>
                </a:solidFill>
              </a:rPr>
              <a:t>Tx</a:t>
            </a:r>
            <a:r>
              <a:rPr lang="en-US" altLang="zh-CN" sz="1500" dirty="0">
                <a:solidFill>
                  <a:srgbClr val="FF0000"/>
                </a:solidFill>
              </a:rPr>
              <a:t> time difference measurement </a:t>
            </a:r>
          </a:p>
          <a:p>
            <a:pPr lvl="1"/>
            <a:r>
              <a:rPr lang="en-US" altLang="zh-CN" sz="2300" dirty="0" smtClean="0">
                <a:solidFill>
                  <a:srgbClr val="FF0000"/>
                </a:solidFill>
              </a:rPr>
              <a:t>Proposals </a:t>
            </a:r>
            <a:r>
              <a:rPr lang="en-US" altLang="zh-CN" sz="2300" dirty="0">
                <a:solidFill>
                  <a:srgbClr val="FF0000"/>
                </a:solidFill>
              </a:rPr>
              <a:t>for requirements</a:t>
            </a:r>
          </a:p>
          <a:p>
            <a:pPr lvl="2"/>
            <a:r>
              <a:rPr lang="en-US" altLang="zh-CN" sz="1900" dirty="0" smtClean="0">
                <a:solidFill>
                  <a:srgbClr val="FF0000"/>
                </a:solidFill>
              </a:rPr>
              <a:t>Option </a:t>
            </a:r>
            <a:r>
              <a:rPr lang="en-US" altLang="zh-CN" sz="1900" dirty="0">
                <a:solidFill>
                  <a:srgbClr val="FF0000"/>
                </a:solidFill>
              </a:rPr>
              <a:t>1a (CATT, HW)</a:t>
            </a:r>
          </a:p>
          <a:p>
            <a:pPr lvl="3"/>
            <a:r>
              <a:rPr lang="en-US" altLang="zh-CN" sz="1500" dirty="0" smtClean="0">
                <a:solidFill>
                  <a:srgbClr val="FF0000"/>
                </a:solidFill>
              </a:rPr>
              <a:t>No </a:t>
            </a:r>
            <a:r>
              <a:rPr lang="en-US" altLang="zh-CN" sz="1500" dirty="0">
                <a:solidFill>
                  <a:srgbClr val="FF0000"/>
                </a:solidFill>
              </a:rPr>
              <a:t>need to clarify UE Rx-</a:t>
            </a:r>
            <a:r>
              <a:rPr lang="en-US" altLang="zh-CN" sz="1500" dirty="0" err="1">
                <a:solidFill>
                  <a:srgbClr val="FF0000"/>
                </a:solidFill>
              </a:rPr>
              <a:t>Tx</a:t>
            </a:r>
            <a:r>
              <a:rPr lang="en-US" altLang="zh-CN" sz="1500" dirty="0">
                <a:solidFill>
                  <a:srgbClr val="FF0000"/>
                </a:solidFill>
              </a:rPr>
              <a:t> measurement requirements in case of </a:t>
            </a:r>
            <a:r>
              <a:rPr lang="en-US" altLang="zh-CN" sz="1500" dirty="0" err="1">
                <a:solidFill>
                  <a:srgbClr val="FF0000"/>
                </a:solidFill>
              </a:rPr>
              <a:t>NTA_offset</a:t>
            </a:r>
            <a:r>
              <a:rPr lang="en-US" altLang="zh-CN" sz="1500" dirty="0">
                <a:solidFill>
                  <a:srgbClr val="FF0000"/>
                </a:solidFill>
              </a:rPr>
              <a:t> change</a:t>
            </a:r>
          </a:p>
          <a:p>
            <a:pPr lvl="2"/>
            <a:r>
              <a:rPr lang="en-US" altLang="zh-CN" sz="1900" dirty="0" smtClean="0">
                <a:solidFill>
                  <a:srgbClr val="FF0000"/>
                </a:solidFill>
              </a:rPr>
              <a:t>Option </a:t>
            </a:r>
            <a:r>
              <a:rPr lang="en-US" altLang="zh-CN" sz="1900" dirty="0">
                <a:solidFill>
                  <a:srgbClr val="FF0000"/>
                </a:solidFill>
              </a:rPr>
              <a:t>1b (HW, Intel)</a:t>
            </a:r>
          </a:p>
          <a:p>
            <a:pPr lvl="3"/>
            <a:r>
              <a:rPr lang="en-US" altLang="zh-CN" sz="1500" dirty="0" smtClean="0">
                <a:solidFill>
                  <a:srgbClr val="FF0000"/>
                </a:solidFill>
              </a:rPr>
              <a:t>UE </a:t>
            </a:r>
            <a:r>
              <a:rPr lang="en-US" altLang="zh-CN" sz="1500" dirty="0">
                <a:solidFill>
                  <a:srgbClr val="FF0000"/>
                </a:solidFill>
              </a:rPr>
              <a:t>Rx-</a:t>
            </a:r>
            <a:r>
              <a:rPr lang="en-US" altLang="zh-CN" sz="1500" dirty="0" err="1">
                <a:solidFill>
                  <a:srgbClr val="FF0000"/>
                </a:solidFill>
              </a:rPr>
              <a:t>Tx</a:t>
            </a:r>
            <a:r>
              <a:rPr lang="en-US" altLang="zh-CN" sz="1500" dirty="0">
                <a:solidFill>
                  <a:srgbClr val="FF0000"/>
                </a:solidFill>
              </a:rPr>
              <a:t> measurement period requirements are not impacted</a:t>
            </a:r>
          </a:p>
          <a:p>
            <a:pPr lvl="2"/>
            <a:r>
              <a:rPr lang="en-US" altLang="zh-CN" sz="1900" dirty="0" smtClean="0">
                <a:solidFill>
                  <a:srgbClr val="FF0000"/>
                </a:solidFill>
              </a:rPr>
              <a:t>Option </a:t>
            </a:r>
            <a:r>
              <a:rPr lang="en-US" altLang="zh-CN" sz="1900" dirty="0">
                <a:solidFill>
                  <a:srgbClr val="FF0000"/>
                </a:solidFill>
              </a:rPr>
              <a:t>2 (QC, OPPO, vivo, Ericsson, Intel)</a:t>
            </a:r>
          </a:p>
          <a:p>
            <a:pPr lvl="3"/>
            <a:r>
              <a:rPr lang="en-US" altLang="zh-CN" sz="1500" dirty="0" smtClean="0">
                <a:solidFill>
                  <a:srgbClr val="FF0000"/>
                </a:solidFill>
              </a:rPr>
              <a:t>measurement </a:t>
            </a:r>
            <a:r>
              <a:rPr lang="en-US" altLang="zh-CN" sz="1500" dirty="0">
                <a:solidFill>
                  <a:srgbClr val="FF0000"/>
                </a:solidFill>
              </a:rPr>
              <a:t>requirements are not applicable if the </a:t>
            </a:r>
            <a:r>
              <a:rPr lang="en-US" altLang="zh-CN" sz="1500" dirty="0" err="1">
                <a:solidFill>
                  <a:srgbClr val="FF0000"/>
                </a:solidFill>
              </a:rPr>
              <a:t>NTA_offset</a:t>
            </a:r>
            <a:r>
              <a:rPr lang="en-US" altLang="zh-CN" sz="1500" dirty="0">
                <a:solidFill>
                  <a:srgbClr val="FF0000"/>
                </a:solidFill>
              </a:rPr>
              <a:t> changes during the measurement period</a:t>
            </a:r>
          </a:p>
          <a:p>
            <a:pPr lvl="2"/>
            <a:endParaRPr lang="en-GB" altLang="zh-CN" sz="1900" dirty="0">
              <a:solidFill>
                <a:srgbClr val="FF0000"/>
              </a:solidFill>
            </a:endParaRPr>
          </a:p>
          <a:p>
            <a:pPr lvl="2"/>
            <a:endParaRPr lang="en-GB" altLang="zh-CN" sz="1900" dirty="0">
              <a:solidFill>
                <a:srgbClr val="FF0000"/>
              </a:solidFill>
            </a:endParaRPr>
          </a:p>
        </p:txBody>
      </p:sp>
    </p:spTree>
    <p:extLst>
      <p:ext uri="{BB962C8B-B14F-4D97-AF65-F5344CB8AC3E}">
        <p14:creationId xmlns:p14="http://schemas.microsoft.com/office/powerpoint/2010/main" val="191252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70000" lnSpcReduction="20000"/>
          </a:bodyPr>
          <a:lstStyle/>
          <a:p>
            <a:r>
              <a:rPr lang="en-US" altLang="zh-CN" sz="2400" dirty="0">
                <a:solidFill>
                  <a:srgbClr val="FF0000"/>
                </a:solidFill>
              </a:rPr>
              <a:t>Measurement period requirements with cell change impacting SRS</a:t>
            </a:r>
            <a:endParaRPr lang="fr-FR" altLang="zh-CN" sz="2400" dirty="0">
              <a:solidFill>
                <a:srgbClr val="FF0000"/>
              </a:solidFill>
            </a:endParaRPr>
          </a:p>
          <a:p>
            <a:pPr lvl="1" fontAlgn="auto" hangingPunct="1"/>
            <a:r>
              <a:rPr lang="en-GB" altLang="zh-CN" dirty="0">
                <a:solidFill>
                  <a:srgbClr val="FF0000"/>
                </a:solidFill>
              </a:rPr>
              <a:t>Option 1 (ZTE, CATT, OPPO, vivo, Ericsson, HW, Nokia) </a:t>
            </a:r>
            <a:endParaRPr lang="zh-CN" altLang="zh-CN" dirty="0">
              <a:solidFill>
                <a:srgbClr val="FF0000"/>
              </a:solidFill>
            </a:endParaRPr>
          </a:p>
          <a:p>
            <a:pPr lvl="2" fontAlgn="auto" hangingPunct="1"/>
            <a:r>
              <a:rPr lang="en-GB" altLang="zh-CN" dirty="0">
                <a:solidFill>
                  <a:srgbClr val="FF0000"/>
                </a:solidFill>
              </a:rPr>
              <a:t>UE shall restart the UE Rx-</a:t>
            </a:r>
            <a:r>
              <a:rPr lang="en-GB" altLang="zh-CN" dirty="0" err="1">
                <a:solidFill>
                  <a:srgbClr val="FF0000"/>
                </a:solidFill>
              </a:rPr>
              <a:t>Tx</a:t>
            </a:r>
            <a:r>
              <a:rPr lang="en-GB" altLang="zh-CN" dirty="0">
                <a:solidFill>
                  <a:srgbClr val="FF0000"/>
                </a:solidFill>
              </a:rPr>
              <a:t> time difference measurement after the SRS reconfiguration on the target cell is complete.</a:t>
            </a:r>
            <a:endParaRPr lang="zh-CN" altLang="zh-CN" dirty="0">
              <a:solidFill>
                <a:srgbClr val="FF0000"/>
              </a:solidFill>
            </a:endParaRPr>
          </a:p>
          <a:p>
            <a:pPr lvl="1" fontAlgn="auto" hangingPunct="1"/>
            <a:r>
              <a:rPr lang="en-GB" altLang="zh-CN" dirty="0">
                <a:solidFill>
                  <a:srgbClr val="FF0000"/>
                </a:solidFill>
              </a:rPr>
              <a:t>Option 2 (QC, Intel, HW)</a:t>
            </a:r>
            <a:endParaRPr lang="zh-CN" altLang="zh-CN" dirty="0">
              <a:solidFill>
                <a:srgbClr val="FF0000"/>
              </a:solidFill>
            </a:endParaRPr>
          </a:p>
          <a:p>
            <a:pPr lvl="2"/>
            <a:r>
              <a:rPr lang="en-GB" altLang="zh-CN" dirty="0">
                <a:solidFill>
                  <a:srgbClr val="FF0000"/>
                </a:solidFill>
              </a:rPr>
              <a:t>UE Rx-</a:t>
            </a:r>
            <a:r>
              <a:rPr lang="en-GB" altLang="zh-CN" dirty="0" err="1">
                <a:solidFill>
                  <a:srgbClr val="FF0000"/>
                </a:solidFill>
              </a:rPr>
              <a:t>Tx</a:t>
            </a:r>
            <a:r>
              <a:rPr lang="en-GB" altLang="zh-CN" dirty="0">
                <a:solidFill>
                  <a:srgbClr val="FF0000"/>
                </a:solidFill>
              </a:rPr>
              <a:t> measurement requirements do not apply. The UE may resume the measurements after SRS is configured in the target cell</a:t>
            </a:r>
            <a:endParaRPr lang="en-GB" altLang="zh-CN" sz="6400" dirty="0" smtClean="0">
              <a:solidFill>
                <a:srgbClr val="FF0000"/>
              </a:solidFill>
            </a:endParaRPr>
          </a:p>
          <a:p>
            <a:r>
              <a:rPr lang="en-US" altLang="zh-CN" sz="2400" dirty="0" smtClean="0">
                <a:solidFill>
                  <a:srgbClr val="FF0000"/>
                </a:solidFill>
              </a:rPr>
              <a:t>Measurement </a:t>
            </a:r>
            <a:r>
              <a:rPr lang="en-US" altLang="zh-CN" sz="2400" dirty="0">
                <a:solidFill>
                  <a:srgbClr val="FF0000"/>
                </a:solidFill>
              </a:rPr>
              <a:t>period requirements with cell change not impacting SRS</a:t>
            </a:r>
            <a:endParaRPr lang="fr-FR" altLang="zh-CN" sz="2400" dirty="0">
              <a:solidFill>
                <a:srgbClr val="FF0000"/>
              </a:solidFill>
            </a:endParaRPr>
          </a:p>
          <a:p>
            <a:pPr lvl="1" fontAlgn="auto" hangingPunct="1"/>
            <a:r>
              <a:rPr lang="en-GB" altLang="zh-CN" dirty="0">
                <a:solidFill>
                  <a:srgbClr val="FF0000"/>
                </a:solidFill>
              </a:rPr>
              <a:t>Option 1a (ZTE, CATT, vivo, Ericsson, HW, Intel, Nokia) </a:t>
            </a:r>
            <a:endParaRPr lang="zh-CN" altLang="zh-CN" dirty="0">
              <a:solidFill>
                <a:srgbClr val="FF0000"/>
              </a:solidFill>
            </a:endParaRPr>
          </a:p>
          <a:p>
            <a:pPr lvl="2" fontAlgn="auto" hangingPunct="1"/>
            <a:r>
              <a:rPr lang="en-GB" altLang="zh-CN" dirty="0">
                <a:solidFill>
                  <a:srgbClr val="FF0000"/>
                </a:solidFill>
              </a:rPr>
              <a:t>UE shall continue the on-going UE Rx-</a:t>
            </a:r>
            <a:r>
              <a:rPr lang="en-GB" altLang="zh-CN" dirty="0" err="1">
                <a:solidFill>
                  <a:srgbClr val="FF0000"/>
                </a:solidFill>
              </a:rPr>
              <a:t>Tx</a:t>
            </a:r>
            <a:r>
              <a:rPr lang="en-GB" altLang="zh-CN" dirty="0">
                <a:solidFill>
                  <a:srgbClr val="FF0000"/>
                </a:solidFill>
              </a:rPr>
              <a:t> time difference measurement, and the current measurement period and accuracy apply.</a:t>
            </a:r>
            <a:endParaRPr lang="zh-CN" altLang="zh-CN" dirty="0">
              <a:solidFill>
                <a:srgbClr val="FF0000"/>
              </a:solidFill>
            </a:endParaRPr>
          </a:p>
          <a:p>
            <a:pPr lvl="3" fontAlgn="auto" hangingPunct="1"/>
            <a:r>
              <a:rPr lang="en-GB" altLang="zh-CN" dirty="0">
                <a:solidFill>
                  <a:srgbClr val="FF0000"/>
                </a:solidFill>
              </a:rPr>
              <a:t>CATT: no need to capture it in the specification </a:t>
            </a:r>
            <a:endParaRPr lang="zh-CN" altLang="zh-CN" dirty="0">
              <a:solidFill>
                <a:srgbClr val="FF0000"/>
              </a:solidFill>
            </a:endParaRPr>
          </a:p>
          <a:p>
            <a:pPr lvl="1" fontAlgn="auto" hangingPunct="1"/>
            <a:r>
              <a:rPr lang="en-GB" altLang="zh-CN" dirty="0">
                <a:solidFill>
                  <a:srgbClr val="FF0000"/>
                </a:solidFill>
              </a:rPr>
              <a:t>Option 1b (OPPO, Ericsson) </a:t>
            </a:r>
            <a:endParaRPr lang="zh-CN" altLang="zh-CN" dirty="0">
              <a:solidFill>
                <a:srgbClr val="FF0000"/>
              </a:solidFill>
            </a:endParaRPr>
          </a:p>
          <a:p>
            <a:pPr lvl="2" fontAlgn="auto" hangingPunct="1"/>
            <a:r>
              <a:rPr lang="en-GB" altLang="zh-CN" dirty="0">
                <a:solidFill>
                  <a:srgbClr val="FF0000"/>
                </a:solidFill>
              </a:rPr>
              <a:t>UE shall continue the on-going UE Rx-</a:t>
            </a:r>
            <a:r>
              <a:rPr lang="en-GB" altLang="zh-CN" dirty="0" err="1">
                <a:solidFill>
                  <a:srgbClr val="FF0000"/>
                </a:solidFill>
              </a:rPr>
              <a:t>Tx</a:t>
            </a:r>
            <a:r>
              <a:rPr lang="en-GB" altLang="zh-CN" dirty="0">
                <a:solidFill>
                  <a:srgbClr val="FF0000"/>
                </a:solidFill>
              </a:rPr>
              <a:t> time difference measurement, and longer measurement period is expected.</a:t>
            </a:r>
            <a:endParaRPr lang="zh-CN" altLang="zh-CN" dirty="0">
              <a:solidFill>
                <a:srgbClr val="FF0000"/>
              </a:solidFill>
            </a:endParaRPr>
          </a:p>
          <a:p>
            <a:pPr lvl="1" fontAlgn="auto" hangingPunct="1"/>
            <a:r>
              <a:rPr lang="en-GB" altLang="zh-CN" dirty="0">
                <a:solidFill>
                  <a:srgbClr val="FF0000"/>
                </a:solidFill>
              </a:rPr>
              <a:t>Option 2 (QC) </a:t>
            </a:r>
            <a:endParaRPr lang="zh-CN" altLang="zh-CN" dirty="0">
              <a:solidFill>
                <a:srgbClr val="FF0000"/>
              </a:solidFill>
            </a:endParaRPr>
          </a:p>
          <a:p>
            <a:pPr lvl="2"/>
            <a:r>
              <a:rPr lang="en-GB" altLang="zh-CN" dirty="0" smtClean="0">
                <a:solidFill>
                  <a:srgbClr val="FF0000"/>
                </a:solidFill>
              </a:rPr>
              <a:t>FFS</a:t>
            </a:r>
            <a:endParaRPr lang="en-GB" altLang="zh-CN" sz="6400" dirty="0" smtClean="0">
              <a:solidFill>
                <a:srgbClr val="FF0000"/>
              </a:solidFill>
            </a:endParaRPr>
          </a:p>
        </p:txBody>
      </p:sp>
    </p:spTree>
    <p:extLst>
      <p:ext uri="{BB962C8B-B14F-4D97-AF65-F5344CB8AC3E}">
        <p14:creationId xmlns:p14="http://schemas.microsoft.com/office/powerpoint/2010/main" val="3373170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a:xfrm>
            <a:off x="457200" y="1600200"/>
            <a:ext cx="8229600" cy="4997152"/>
          </a:xfrm>
        </p:spPr>
        <p:txBody>
          <a:bodyPr>
            <a:normAutofit/>
          </a:bodyPr>
          <a:lstStyle/>
          <a:p>
            <a:r>
              <a:rPr lang="en-US" altLang="zh-CN" sz="2400" dirty="0" smtClean="0">
                <a:solidFill>
                  <a:srgbClr val="00B050"/>
                </a:solidFill>
              </a:rPr>
              <a:t>Upper bound of </a:t>
            </a:r>
            <a:r>
              <a:rPr lang="en-US" altLang="zh-CN" sz="2400" dirty="0" err="1" smtClean="0">
                <a:solidFill>
                  <a:srgbClr val="00B050"/>
                </a:solidFill>
              </a:rPr>
              <a:t>N_muting</a:t>
            </a:r>
            <a:endParaRPr lang="en-US" altLang="zh-CN" sz="2400" dirty="0" smtClean="0">
              <a:solidFill>
                <a:srgbClr val="00B050"/>
              </a:solidFill>
            </a:endParaRPr>
          </a:p>
          <a:p>
            <a:pPr lvl="1"/>
            <a:r>
              <a:rPr lang="en-GB" altLang="zh-CN" sz="2000" dirty="0">
                <a:solidFill>
                  <a:srgbClr val="00B050"/>
                </a:solidFill>
              </a:rPr>
              <a:t>If </a:t>
            </a:r>
            <a:r>
              <a:rPr lang="en-GB" altLang="zh-CN" sz="2000" dirty="0" err="1">
                <a:solidFill>
                  <a:srgbClr val="00B050"/>
                </a:solidFill>
              </a:rPr>
              <a:t>Tprs</a:t>
            </a:r>
            <a:r>
              <a:rPr lang="en-GB" altLang="zh-CN" sz="2000" dirty="0">
                <a:solidFill>
                  <a:srgbClr val="00B050"/>
                </a:solidFill>
              </a:rPr>
              <a:t> * dl-PRS-MutingBitRepetitionFactor-r16 &gt; 10240 </a:t>
            </a:r>
            <a:r>
              <a:rPr lang="en-GB" altLang="zh-CN" sz="2000" dirty="0" err="1">
                <a:solidFill>
                  <a:srgbClr val="00B050"/>
                </a:solidFill>
              </a:rPr>
              <a:t>ms</a:t>
            </a:r>
            <a:endParaRPr lang="zh-CN" altLang="zh-CN" sz="2000" dirty="0">
              <a:solidFill>
                <a:srgbClr val="00B050"/>
              </a:solidFill>
            </a:endParaRPr>
          </a:p>
          <a:p>
            <a:pPr lvl="2"/>
            <a:r>
              <a:rPr lang="en-GB" altLang="zh-CN" sz="2000" dirty="0" err="1">
                <a:solidFill>
                  <a:srgbClr val="00B050"/>
                </a:solidFill>
              </a:rPr>
              <a:t>N_muting</a:t>
            </a:r>
            <a:r>
              <a:rPr lang="en-GB" altLang="zh-CN" sz="2000" dirty="0">
                <a:solidFill>
                  <a:srgbClr val="00B050"/>
                </a:solidFill>
              </a:rPr>
              <a:t> = 1 (effectively no type1 muting)</a:t>
            </a:r>
            <a:endParaRPr lang="zh-CN" altLang="zh-CN" sz="2000" dirty="0">
              <a:solidFill>
                <a:srgbClr val="00B050"/>
              </a:solidFill>
            </a:endParaRPr>
          </a:p>
          <a:p>
            <a:pPr lvl="1"/>
            <a:r>
              <a:rPr lang="en-GB" altLang="zh-CN" sz="2000" dirty="0">
                <a:solidFill>
                  <a:srgbClr val="00B050"/>
                </a:solidFill>
              </a:rPr>
              <a:t>else</a:t>
            </a:r>
            <a:endParaRPr lang="zh-CN" altLang="zh-CN" sz="2000" dirty="0">
              <a:solidFill>
                <a:srgbClr val="00B050"/>
              </a:solidFill>
            </a:endParaRPr>
          </a:p>
          <a:p>
            <a:pPr lvl="2"/>
            <a:r>
              <a:rPr lang="en-GB" altLang="zh-CN" sz="2000" dirty="0" err="1">
                <a:solidFill>
                  <a:srgbClr val="00B050"/>
                </a:solidFill>
              </a:rPr>
              <a:t>N_muting</a:t>
            </a:r>
            <a:r>
              <a:rPr lang="en-GB" altLang="zh-CN" sz="2000" dirty="0">
                <a:solidFill>
                  <a:srgbClr val="00B050"/>
                </a:solidFill>
              </a:rPr>
              <a:t> = X * dl-PRS-MutingBitRepetitionFactor-r16, where</a:t>
            </a:r>
            <a:endParaRPr lang="zh-CN" altLang="zh-CN" sz="2000" dirty="0">
              <a:solidFill>
                <a:srgbClr val="00B050"/>
              </a:solidFill>
            </a:endParaRPr>
          </a:p>
          <a:p>
            <a:pPr lvl="2"/>
            <a:r>
              <a:rPr lang="en-GB" altLang="zh-CN" sz="2000" dirty="0">
                <a:solidFill>
                  <a:srgbClr val="00B050"/>
                </a:solidFill>
              </a:rPr>
              <a:t>X = min( L, 10240/( </a:t>
            </a:r>
            <a:r>
              <a:rPr lang="en-GB" altLang="zh-CN" sz="2000" dirty="0" err="1">
                <a:solidFill>
                  <a:srgbClr val="00B050"/>
                </a:solidFill>
              </a:rPr>
              <a:t>Tprs</a:t>
            </a:r>
            <a:r>
              <a:rPr lang="en-GB" altLang="zh-CN" sz="2000" dirty="0">
                <a:solidFill>
                  <a:srgbClr val="00B050"/>
                </a:solidFill>
              </a:rPr>
              <a:t> * dl-PRS-MutingBitRepetitionFactor-r16 ) ) and</a:t>
            </a:r>
            <a:endParaRPr lang="zh-CN" altLang="zh-CN" sz="2000" dirty="0">
              <a:solidFill>
                <a:srgbClr val="00B050"/>
              </a:solidFill>
            </a:endParaRPr>
          </a:p>
          <a:p>
            <a:pPr lvl="2"/>
            <a:r>
              <a:rPr lang="en-GB" altLang="zh-CN" sz="2000" dirty="0">
                <a:solidFill>
                  <a:srgbClr val="00B050"/>
                </a:solidFill>
              </a:rPr>
              <a:t>L is the size of NR-MutingPattern-r16 for mutingOption1-r16.</a:t>
            </a:r>
            <a:endParaRPr lang="zh-CN" altLang="zh-CN" sz="2000" dirty="0">
              <a:solidFill>
                <a:srgbClr val="00B050"/>
              </a:solidFill>
            </a:endParaRPr>
          </a:p>
          <a:p>
            <a:pPr lvl="1"/>
            <a:r>
              <a:rPr lang="en-US" altLang="zh-CN" sz="2000" dirty="0" smtClean="0">
                <a:solidFill>
                  <a:srgbClr val="FF0000"/>
                </a:solidFill>
              </a:rPr>
              <a:t>FFS requirement applicability</a:t>
            </a:r>
          </a:p>
          <a:p>
            <a:pPr lvl="1"/>
            <a:r>
              <a:rPr lang="en-US" altLang="zh-CN" sz="2000" dirty="0" smtClean="0">
                <a:solidFill>
                  <a:srgbClr val="FF0000"/>
                </a:solidFill>
              </a:rPr>
              <a:t>FFS further enhancement for the case where </a:t>
            </a:r>
            <a:r>
              <a:rPr lang="en-GB" altLang="zh-CN" sz="2000" dirty="0" err="1" smtClean="0">
                <a:solidFill>
                  <a:srgbClr val="FF0000"/>
                </a:solidFill>
              </a:rPr>
              <a:t>Tprs</a:t>
            </a:r>
            <a:r>
              <a:rPr lang="en-GB" altLang="zh-CN" sz="2000" dirty="0" smtClean="0">
                <a:solidFill>
                  <a:srgbClr val="FF0000"/>
                </a:solidFill>
              </a:rPr>
              <a:t> </a:t>
            </a:r>
            <a:r>
              <a:rPr lang="en-GB" altLang="zh-CN" sz="2000" dirty="0">
                <a:solidFill>
                  <a:srgbClr val="FF0000"/>
                </a:solidFill>
              </a:rPr>
              <a:t>* </a:t>
            </a:r>
            <a:r>
              <a:rPr lang="en-GB" altLang="zh-CN" sz="2000" dirty="0" smtClean="0">
                <a:solidFill>
                  <a:srgbClr val="FF0000"/>
                </a:solidFill>
              </a:rPr>
              <a:t>dl-PRS-MutingBitRepetitionFactor-r16 * L &lt; </a:t>
            </a:r>
            <a:r>
              <a:rPr lang="en-GB" altLang="zh-CN" sz="2000" dirty="0">
                <a:solidFill>
                  <a:srgbClr val="FF0000"/>
                </a:solidFill>
              </a:rPr>
              <a:t>10240 </a:t>
            </a:r>
            <a:endParaRPr lang="zh-CN" altLang="zh-CN" sz="2000" dirty="0">
              <a:solidFill>
                <a:srgbClr val="FF0000"/>
              </a:solidFill>
            </a:endParaRPr>
          </a:p>
          <a:p>
            <a:pPr lvl="0"/>
            <a:r>
              <a:rPr lang="en-US" altLang="zh-CN" sz="2400" dirty="0" smtClean="0">
                <a:solidFill>
                  <a:srgbClr val="FF0000"/>
                </a:solidFill>
              </a:rPr>
              <a:t>FFS whether option 2 muting is already accounted in the requirements or additional clarification is needed</a:t>
            </a:r>
            <a:endParaRPr lang="zh-CN" altLang="zh-CN" dirty="0" smtClean="0">
              <a:solidFill>
                <a:srgbClr val="00B050"/>
              </a:solidFill>
            </a:endParaRPr>
          </a:p>
          <a:p>
            <a:endParaRPr lang="en-US" altLang="zh-CN" sz="2000" dirty="0" smtClean="0">
              <a:solidFill>
                <a:srgbClr val="00B050"/>
              </a:solidFill>
            </a:endParaRPr>
          </a:p>
        </p:txBody>
      </p:sp>
    </p:spTree>
    <p:extLst>
      <p:ext uri="{BB962C8B-B14F-4D97-AF65-F5344CB8AC3E}">
        <p14:creationId xmlns:p14="http://schemas.microsoft.com/office/powerpoint/2010/main" val="1645288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(2)</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600200"/>
                <a:ext cx="8229600" cy="4709120"/>
              </a:xfrm>
            </p:spPr>
            <p:txBody>
              <a:bodyPr>
                <a:normAutofit fontScale="92500" lnSpcReduction="10000"/>
              </a:bodyPr>
              <a:lstStyle/>
              <a:p>
                <a:r>
                  <a:rPr lang="en-US" altLang="zh-CN" sz="2000" dirty="0">
                    <a:solidFill>
                      <a:srgbClr val="00B050"/>
                    </a:solidFill>
                  </a:rPr>
                  <a:t>Observation window for </a:t>
                </a:r>
                <a:r>
                  <a:rPr lang="en-US" altLang="zh-CN" sz="2000" dirty="0" smtClean="0">
                    <a:solidFill>
                      <a:srgbClr val="00B050"/>
                    </a:solidFill>
                  </a:rPr>
                  <a:t>L</a:t>
                </a:r>
                <a:r>
                  <a:rPr lang="en-US" altLang="zh-CN" sz="2000" baseline="-25000" dirty="0" smtClean="0">
                    <a:solidFill>
                      <a:srgbClr val="00B050"/>
                    </a:solidFill>
                  </a:rPr>
                  <a:t>PRS </a:t>
                </a:r>
                <a:r>
                  <a:rPr lang="en-US" altLang="zh-CN" sz="2000" dirty="0" smtClean="0">
                    <a:solidFill>
                      <a:srgbClr val="00B050"/>
                    </a:solidFill>
                  </a:rPr>
                  <a:t>is </a:t>
                </a:r>
                <a:r>
                  <a:rPr lang="en-US" altLang="zh-CN" sz="2000" dirty="0" err="1" smtClean="0">
                    <a:solidFill>
                      <a:srgbClr val="00B050"/>
                    </a:solidFill>
                  </a:rPr>
                  <a:t>T</a:t>
                </a:r>
                <a:r>
                  <a:rPr lang="en-US" altLang="zh-CN" sz="2000" baseline="-25000" dirty="0" err="1" smtClean="0">
                    <a:solidFill>
                      <a:srgbClr val="00B050"/>
                    </a:solidFill>
                  </a:rPr>
                  <a:t>available_PRS,i</a:t>
                </a:r>
                <a:endParaRPr lang="en-US" altLang="zh-CN" sz="2000" dirty="0">
                  <a:solidFill>
                    <a:srgbClr val="00B050"/>
                  </a:solidFill>
                </a:endParaRPr>
              </a:p>
              <a:p>
                <a:pPr lvl="1"/>
                <a:r>
                  <a:rPr lang="en-US" altLang="zh-CN" sz="1800" dirty="0" smtClean="0">
                    <a:solidFill>
                      <a:srgbClr val="00B050"/>
                    </a:solidFill>
                  </a:rPr>
                  <a:t>This </a:t>
                </a:r>
                <a:r>
                  <a:rPr lang="en-US" altLang="zh-CN" sz="1800" dirty="0">
                    <a:solidFill>
                      <a:srgbClr val="00B050"/>
                    </a:solidFill>
                  </a:rPr>
                  <a:t>can be revisited if any technical issue is identified based on outcome of </a:t>
                </a:r>
                <a:r>
                  <a:rPr lang="en-US" altLang="zh-CN" sz="1800" dirty="0" smtClean="0">
                    <a:solidFill>
                      <a:srgbClr val="00B050"/>
                    </a:solidFill>
                  </a:rPr>
                  <a:t>relation </a:t>
                </a:r>
                <a:r>
                  <a:rPr lang="en-US" altLang="zh-CN" sz="1800" dirty="0">
                    <a:solidFill>
                      <a:srgbClr val="00B050"/>
                    </a:solidFill>
                  </a:rPr>
                  <a:t>between the observation windows of </a:t>
                </a:r>
                <a:r>
                  <a:rPr lang="en-US" altLang="zh-CN" sz="1800" dirty="0" err="1">
                    <a:solidFill>
                      <a:srgbClr val="00B050"/>
                    </a:solidFill>
                  </a:rPr>
                  <a:t>Lprs</a:t>
                </a:r>
                <a:r>
                  <a:rPr lang="en-US" altLang="zh-CN" sz="1800" dirty="0">
                    <a:solidFill>
                      <a:srgbClr val="00B050"/>
                    </a:solidFill>
                  </a:rPr>
                  <a:t> and UE processing capability ‘N</a:t>
                </a:r>
                <a:r>
                  <a:rPr lang="en-US" altLang="zh-CN" sz="1800" dirty="0" smtClean="0">
                    <a:solidFill>
                      <a:srgbClr val="00B050"/>
                    </a:solidFill>
                  </a:rPr>
                  <a:t>’</a:t>
                </a:r>
                <a:endParaRPr lang="en-US" altLang="zh-CN" sz="1800" dirty="0">
                  <a:solidFill>
                    <a:srgbClr val="00B050"/>
                  </a:solidFill>
                </a:endParaRPr>
              </a:p>
              <a:p>
                <a:r>
                  <a:rPr lang="en-US" altLang="zh-CN" sz="2000" dirty="0" smtClean="0">
                    <a:solidFill>
                      <a:srgbClr val="FF0000"/>
                    </a:solidFill>
                  </a:rPr>
                  <a:t>FFS Relation </a:t>
                </a:r>
                <a:r>
                  <a:rPr lang="en-US" altLang="zh-CN" sz="2000" dirty="0">
                    <a:solidFill>
                      <a:srgbClr val="FF0000"/>
                    </a:solidFill>
                  </a:rPr>
                  <a:t>between the </a:t>
                </a:r>
                <a:r>
                  <a:rPr lang="en-US" altLang="zh-CN" sz="2000" dirty="0" smtClean="0">
                    <a:solidFill>
                      <a:srgbClr val="FF0000"/>
                    </a:solidFill>
                  </a:rPr>
                  <a:t>observation windows </a:t>
                </a:r>
                <a:r>
                  <a:rPr lang="en-US" altLang="zh-CN" sz="2000" dirty="0">
                    <a:solidFill>
                      <a:srgbClr val="FF0000"/>
                    </a:solidFill>
                  </a:rPr>
                  <a:t>of </a:t>
                </a:r>
                <a:r>
                  <a:rPr lang="en-US" altLang="zh-CN" sz="2000" dirty="0" err="1">
                    <a:solidFill>
                      <a:srgbClr val="FF0000"/>
                    </a:solidFill>
                  </a:rPr>
                  <a:t>Lprs</a:t>
                </a:r>
                <a:r>
                  <a:rPr lang="en-US" altLang="zh-CN" sz="2000" dirty="0">
                    <a:solidFill>
                      <a:srgbClr val="FF0000"/>
                    </a:solidFill>
                  </a:rPr>
                  <a:t> and UE processing capability ‘N</a:t>
                </a:r>
                <a:r>
                  <a:rPr lang="en-US" altLang="zh-CN" sz="2000" dirty="0" smtClean="0">
                    <a:solidFill>
                      <a:srgbClr val="FF0000"/>
                    </a:solidFill>
                  </a:rPr>
                  <a:t>’</a:t>
                </a:r>
              </a:p>
              <a:p>
                <a:pPr lvl="1"/>
                <a:r>
                  <a:rPr lang="en-US" altLang="zh-CN" sz="1600" dirty="0" smtClean="0">
                    <a:solidFill>
                      <a:srgbClr val="FF0000"/>
                    </a:solidFill>
                  </a:rPr>
                  <a:t>Option </a:t>
                </a:r>
                <a:r>
                  <a:rPr lang="en-US" altLang="zh-CN" sz="1600" dirty="0">
                    <a:solidFill>
                      <a:srgbClr val="FF0000"/>
                    </a:solidFill>
                  </a:rPr>
                  <a:t>1 (Nokia)</a:t>
                </a:r>
              </a:p>
              <a:p>
                <a:pPr lvl="2"/>
                <a:r>
                  <a:rPr lang="en-US" altLang="zh-CN" sz="1400" dirty="0" smtClean="0">
                    <a:solidFill>
                      <a:srgbClr val="FF0000"/>
                    </a:solidFill>
                  </a:rPr>
                  <a:t>A </a:t>
                </a:r>
                <a:r>
                  <a:rPr lang="en-US" altLang="zh-CN" sz="1400" dirty="0">
                    <a:solidFill>
                      <a:srgbClr val="FF0000"/>
                    </a:solidFill>
                  </a:rPr>
                  <a:t>UE needs to use the observation window for N same as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observation window that was agreed as the aggregating duration of all the PRS resources that fall within MGs and are not muted. </a:t>
                </a:r>
              </a:p>
              <a:p>
                <a:pPr lvl="2"/>
                <a:r>
                  <a:rPr lang="en-US" altLang="zh-CN" sz="1400" dirty="0" smtClean="0">
                    <a:solidFill>
                      <a:srgbClr val="FF0000"/>
                    </a:solidFill>
                  </a:rPr>
                  <a:t>If </a:t>
                </a:r>
                <a:r>
                  <a:rPr lang="en-US" altLang="zh-CN" sz="1400" dirty="0">
                    <a:solidFill>
                      <a:srgbClr val="FF0000"/>
                    </a:solidFill>
                  </a:rPr>
                  <a:t>the window T </a:t>
                </a:r>
                <a:r>
                  <a:rPr lang="en-US" altLang="zh-CN" sz="1400" dirty="0" err="1">
                    <a:solidFill>
                      <a:srgbClr val="FF0000"/>
                    </a:solidFill>
                  </a:rPr>
                  <a:t>ms</a:t>
                </a:r>
                <a:r>
                  <a:rPr lang="en-US" altLang="zh-CN" sz="1400" dirty="0">
                    <a:solidFill>
                      <a:srgbClr val="FF0000"/>
                    </a:solidFill>
                  </a:rPr>
                  <a:t> is not set same as the window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the requirement applies another scaler as </a:t>
                </a:r>
                <a14:m>
                  <m:oMath xmlns:m="http://schemas.openxmlformats.org/officeDocument/2006/math">
                    <m:d>
                      <m:dPr>
                        <m:begChr m:val="⌈"/>
                        <m:endChr m:val="⌉"/>
                        <m:ctrlPr>
                          <a:rPr lang="zh-CN" altLang="zh-CN" sz="1400" i="1">
                            <a:solidFill>
                              <a:srgbClr val="FF0000"/>
                            </a:solidFill>
                            <a:latin typeface="Cambria Math" panose="02040503050406030204" pitchFamily="18" charset="0"/>
                          </a:rPr>
                        </m:ctrlPr>
                      </m:dPr>
                      <m:e>
                        <m:f>
                          <m:fPr>
                            <m:ctrlPr>
                              <a:rPr lang="zh-CN" altLang="zh-CN" sz="1400" i="1">
                                <a:solidFill>
                                  <a:srgbClr val="FF0000"/>
                                </a:solidFill>
                                <a:latin typeface="Cambria Math" panose="02040503050406030204" pitchFamily="18" charset="0"/>
                              </a:rPr>
                            </m:ctrlPr>
                          </m:fPr>
                          <m:num>
                            <m:sSub>
                              <m:sSubPr>
                                <m:ctrlPr>
                                  <a:rPr lang="zh-CN" altLang="zh-CN" sz="1400" i="1">
                                    <a:solidFill>
                                      <a:srgbClr val="FF0000"/>
                                    </a:solidFill>
                                    <a:latin typeface="Cambria Math" panose="02040503050406030204" pitchFamily="18" charset="0"/>
                                  </a:rPr>
                                </m:ctrlPr>
                              </m:sSubPr>
                              <m:e>
                                <m:r>
                                  <a:rPr lang="en-GB" altLang="zh-CN" sz="1400" i="1">
                                    <a:solidFill>
                                      <a:srgbClr val="FF0000"/>
                                    </a:solidFill>
                                    <a:latin typeface="Cambria Math" panose="02040503050406030204" pitchFamily="18" charset="0"/>
                                  </a:rPr>
                                  <m:t>𝐿</m:t>
                                </m:r>
                              </m:e>
                              <m:sub>
                                <m:r>
                                  <a:rPr lang="en-GB" altLang="zh-CN" sz="1400" i="1">
                                    <a:solidFill>
                                      <a:srgbClr val="FF0000"/>
                                    </a:solidFill>
                                    <a:latin typeface="Cambria Math" panose="02040503050406030204" pitchFamily="18" charset="0"/>
                                  </a:rPr>
                                  <m:t>𝑃𝑅𝑆</m:t>
                                </m:r>
                                <m:r>
                                  <m:rPr>
                                    <m:nor/>
                                  </m:rPr>
                                  <a:rPr lang="en-GB" altLang="zh-CN" sz="1400" i="1">
                                    <a:solidFill>
                                      <a:srgbClr val="FF0000"/>
                                    </a:solidFill>
                                  </a:rPr>
                                  <m:t>,</m:t>
                                </m:r>
                                <m:r>
                                  <m:rPr>
                                    <m:nor/>
                                  </m:rPr>
                                  <a:rPr lang="en-GB" altLang="zh-CN" sz="1400" i="1">
                                    <a:solidFill>
                                      <a:srgbClr val="FF0000"/>
                                    </a:solidFill>
                                  </a:rPr>
                                  <m:t>i</m:t>
                                </m:r>
                              </m:sub>
                            </m:sSub>
                          </m:num>
                          <m:den>
                            <m:r>
                              <a:rPr lang="en-GB" altLang="zh-CN" sz="1400" i="1">
                                <a:solidFill>
                                  <a:srgbClr val="FF0000"/>
                                </a:solidFill>
                                <a:latin typeface="Cambria Math" panose="02040503050406030204" pitchFamily="18" charset="0"/>
                              </a:rPr>
                              <m:t>𝑁</m:t>
                            </m:r>
                          </m:den>
                        </m:f>
                        <m:r>
                          <a:rPr lang="en-GB" altLang="zh-CN" sz="1400" i="1">
                            <a:solidFill>
                              <a:srgbClr val="FF0000"/>
                            </a:solidFill>
                            <a:latin typeface="Cambria Math" panose="02040503050406030204" pitchFamily="18" charset="0"/>
                          </a:rPr>
                          <m:t> ×</m:t>
                        </m:r>
                        <m:f>
                          <m:fPr>
                            <m:ctrlPr>
                              <a:rPr lang="zh-CN" altLang="zh-CN" sz="1400" i="1">
                                <a:solidFill>
                                  <a:srgbClr val="FF0000"/>
                                </a:solidFill>
                                <a:latin typeface="Cambria Math" panose="02040503050406030204" pitchFamily="18" charset="0"/>
                              </a:rPr>
                            </m:ctrlPr>
                          </m:fPr>
                          <m:num>
                            <m:r>
                              <a:rPr lang="en-GB" altLang="zh-CN" sz="1400" i="1">
                                <a:solidFill>
                                  <a:srgbClr val="FF0000"/>
                                </a:solidFill>
                                <a:latin typeface="Cambria Math" panose="02040503050406030204" pitchFamily="18" charset="0"/>
                              </a:rPr>
                              <m:t>𝑇</m:t>
                            </m:r>
                          </m:num>
                          <m:den>
                            <m:r>
                              <a:rPr lang="en-GB" altLang="zh-CN" sz="1400" i="1">
                                <a:solidFill>
                                  <a:srgbClr val="FF0000"/>
                                </a:solidFill>
                                <a:latin typeface="Cambria Math" panose="02040503050406030204" pitchFamily="18" charset="0"/>
                              </a:rPr>
                              <m:t>𝑃</m:t>
                            </m:r>
                          </m:den>
                        </m:f>
                      </m:e>
                    </m:d>
                  </m:oMath>
                </a14:m>
                <a:r>
                  <a:rPr lang="en-US" altLang="zh-CN" sz="1400" dirty="0">
                    <a:solidFill>
                      <a:srgbClr val="FF0000"/>
                    </a:solidFill>
                  </a:rPr>
                  <a:t>,  where P is the observation window of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period. </a:t>
                </a:r>
              </a:p>
              <a:p>
                <a:pPr lvl="1"/>
                <a:r>
                  <a:rPr lang="en-US" altLang="zh-CN" sz="1600" dirty="0">
                    <a:solidFill>
                      <a:srgbClr val="FF0000"/>
                    </a:solidFill>
                  </a:rPr>
                  <a:t>	Option 2 (CATT, HW)</a:t>
                </a:r>
              </a:p>
              <a:p>
                <a:pPr lvl="2"/>
                <a:r>
                  <a:rPr lang="en-US" altLang="zh-CN" sz="1400" dirty="0" smtClean="0">
                    <a:solidFill>
                      <a:srgbClr val="FF0000"/>
                    </a:solidFill>
                  </a:rPr>
                  <a:t>No </a:t>
                </a:r>
                <a:r>
                  <a:rPr lang="en-US" altLang="zh-CN" sz="1400" dirty="0">
                    <a:solidFill>
                      <a:srgbClr val="FF0000"/>
                    </a:solidFill>
                  </a:rPr>
                  <a:t>relation between the two observation </a:t>
                </a:r>
                <a:r>
                  <a:rPr lang="en-US" altLang="zh-CN" sz="1400" dirty="0" smtClean="0">
                    <a:solidFill>
                      <a:srgbClr val="FF0000"/>
                    </a:solidFill>
                  </a:rPr>
                  <a:t>windows</a:t>
                </a:r>
              </a:p>
              <a:p>
                <a:pPr lvl="0"/>
                <a:r>
                  <a:rPr lang="en-GB" altLang="zh-CN" sz="2000" dirty="0" err="1" smtClean="0">
                    <a:solidFill>
                      <a:srgbClr val="00B050"/>
                    </a:solidFill>
                  </a:rPr>
                  <a:t>L</a:t>
                </a:r>
                <a:r>
                  <a:rPr lang="en-GB" altLang="zh-CN" sz="2000" baseline="-25000" dirty="0" err="1" smtClean="0">
                    <a:solidFill>
                      <a:srgbClr val="00B050"/>
                    </a:solidFill>
                  </a:rPr>
                  <a:t>PRS,i</a:t>
                </a:r>
                <a:r>
                  <a:rPr lang="en-GB" altLang="zh-CN" sz="2000" dirty="0" smtClean="0">
                    <a:solidFill>
                      <a:srgbClr val="00B050"/>
                    </a:solidFill>
                  </a:rPr>
                  <a:t> </a:t>
                </a:r>
                <a:r>
                  <a:rPr lang="en-GB" altLang="zh-CN" sz="2000" dirty="0">
                    <a:solidFill>
                      <a:srgbClr val="00B050"/>
                    </a:solidFill>
                  </a:rPr>
                  <a:t>does not have to be same as K defined in 38.214 clause 5.1.6.5</a:t>
                </a:r>
                <a:endParaRPr lang="zh-CN" altLang="zh-CN" sz="2000" dirty="0">
                  <a:solidFill>
                    <a:srgbClr val="00B050"/>
                  </a:solidFill>
                </a:endParaRPr>
              </a:p>
              <a:p>
                <a:pPr lvl="0"/>
                <a:r>
                  <a:rPr lang="en-GB" altLang="zh-CN" sz="2000" dirty="0">
                    <a:solidFill>
                      <a:srgbClr val="00B050"/>
                    </a:solidFill>
                  </a:rPr>
                  <a:t>Replace </a:t>
                </a:r>
                <a:r>
                  <a:rPr lang="en-GB" altLang="zh-CN" sz="2000" dirty="0" err="1">
                    <a:solidFill>
                      <a:srgbClr val="00B050"/>
                    </a:solidFill>
                  </a:rPr>
                  <a:t>L</a:t>
                </a:r>
                <a:r>
                  <a:rPr lang="en-GB" altLang="zh-CN" sz="2000" baseline="-25000" dirty="0" err="1">
                    <a:solidFill>
                      <a:srgbClr val="00B050"/>
                    </a:solidFill>
                  </a:rPr>
                  <a:t>PRS,i</a:t>
                </a:r>
                <a:r>
                  <a:rPr lang="en-GB" altLang="zh-CN" sz="2000" dirty="0">
                    <a:solidFill>
                      <a:srgbClr val="00B050"/>
                    </a:solidFill>
                  </a:rPr>
                  <a:t> with </a:t>
                </a:r>
                <a14:m>
                  <m:oMath xmlns:m="http://schemas.openxmlformats.org/officeDocument/2006/math">
                    <m:sSubSup>
                      <m:sSubSupPr>
                        <m:ctrlPr>
                          <a:rPr lang="zh-CN" altLang="zh-CN" sz="2000" i="1">
                            <a:solidFill>
                              <a:srgbClr val="00B050"/>
                            </a:solidFill>
                            <a:latin typeface="Cambria Math" panose="02040503050406030204" pitchFamily="18" charset="0"/>
                          </a:rPr>
                        </m:ctrlPr>
                      </m:sSubSupPr>
                      <m:e>
                        <m:r>
                          <a:rPr lang="en-GB" altLang="zh-CN" sz="2000" i="1">
                            <a:solidFill>
                              <a:srgbClr val="00B050"/>
                            </a:solidFill>
                            <a:latin typeface="Cambria Math" panose="02040503050406030204" pitchFamily="18" charset="0"/>
                          </a:rPr>
                          <m:t>𝐿</m:t>
                        </m:r>
                      </m:e>
                      <m:sub>
                        <m:r>
                          <a:rPr lang="en-GB" altLang="zh-CN" sz="2000" i="1">
                            <a:solidFill>
                              <a:srgbClr val="00B050"/>
                            </a:solidFill>
                            <a:latin typeface="Cambria Math" panose="02040503050406030204" pitchFamily="18" charset="0"/>
                          </a:rPr>
                          <m:t>𝑃𝑅𝑆</m:t>
                        </m:r>
                        <m:r>
                          <a:rPr lang="en-GB" altLang="zh-CN" sz="2000">
                            <a:solidFill>
                              <a:srgbClr val="00B050"/>
                            </a:solidFill>
                            <a:latin typeface="Cambria Math" panose="02040503050406030204" pitchFamily="18" charset="0"/>
                          </a:rPr>
                          <m:t>,</m:t>
                        </m:r>
                        <m:r>
                          <a:rPr lang="en-GB" altLang="zh-CN" sz="2000" i="1">
                            <a:solidFill>
                              <a:srgbClr val="00B050"/>
                            </a:solidFill>
                            <a:latin typeface="Cambria Math" panose="02040503050406030204" pitchFamily="18" charset="0"/>
                          </a:rPr>
                          <m:t>𝑖</m:t>
                        </m:r>
                      </m:sub>
                      <m:sup>
                        <m:r>
                          <a:rPr lang="en-GB" altLang="zh-CN" sz="2000" i="1">
                            <a:solidFill>
                              <a:srgbClr val="00B050"/>
                            </a:solidFill>
                            <a:latin typeface="Cambria Math" panose="02040503050406030204" pitchFamily="18" charset="0"/>
                          </a:rPr>
                          <m:t>𝐾</m:t>
                        </m:r>
                      </m:sup>
                    </m:sSubSup>
                  </m:oMath>
                </a14:m>
                <a:r>
                  <a:rPr lang="en-GB" altLang="zh-CN" sz="2000" dirty="0">
                    <a:solidFill>
                      <a:srgbClr val="00B050"/>
                    </a:solidFill>
                  </a:rPr>
                  <a:t> </a:t>
                </a:r>
                <a:r>
                  <a:rPr lang="en-US" altLang="zh-CN" sz="2000" dirty="0">
                    <a:solidFill>
                      <a:srgbClr val="00B050"/>
                    </a:solidFill>
                  </a:rPr>
                  <a:t>or </a:t>
                </a:r>
                <a14:m>
                  <m:oMath xmlns:m="http://schemas.openxmlformats.org/officeDocument/2006/math">
                    <m:sSub>
                      <m:sSubPr>
                        <m:ctrlPr>
                          <a:rPr lang="zh-CN" altLang="zh-CN" sz="2000" i="1">
                            <a:solidFill>
                              <a:srgbClr val="00B050"/>
                            </a:solidFill>
                            <a:latin typeface="Cambria Math" panose="02040503050406030204" pitchFamily="18" charset="0"/>
                          </a:rPr>
                        </m:ctrlPr>
                      </m:sSubPr>
                      <m:e>
                        <m:r>
                          <a:rPr lang="en-GB" altLang="zh-CN" sz="2000" i="1">
                            <a:solidFill>
                              <a:srgbClr val="00B050"/>
                            </a:solidFill>
                            <a:latin typeface="Cambria Math" panose="02040503050406030204" pitchFamily="18" charset="0"/>
                          </a:rPr>
                          <m:t>𝐿</m:t>
                        </m:r>
                      </m:e>
                      <m:sub>
                        <m:r>
                          <a:rPr lang="en-GB" altLang="zh-CN" sz="2000" i="1">
                            <a:solidFill>
                              <a:srgbClr val="00B050"/>
                            </a:solidFill>
                            <a:latin typeface="Cambria Math" panose="02040503050406030204" pitchFamily="18" charset="0"/>
                          </a:rPr>
                          <m:t>𝑎𝑣𝑎𝑖𝑙𝑎𝑏𝑙𝑒</m:t>
                        </m:r>
                        <m:r>
                          <a:rPr lang="en-GB" altLang="zh-CN" sz="2000" i="1">
                            <a:solidFill>
                              <a:srgbClr val="00B050"/>
                            </a:solidFill>
                            <a:latin typeface="Cambria Math" panose="02040503050406030204" pitchFamily="18" charset="0"/>
                          </a:rPr>
                          <m:t>_</m:t>
                        </m:r>
                        <m:r>
                          <a:rPr lang="en-GB" altLang="zh-CN" sz="2000" i="1">
                            <a:solidFill>
                              <a:srgbClr val="00B050"/>
                            </a:solidFill>
                            <a:latin typeface="Cambria Math" panose="02040503050406030204" pitchFamily="18" charset="0"/>
                          </a:rPr>
                          <m:t>𝑃𝑅𝑆</m:t>
                        </m:r>
                        <m:r>
                          <m:rPr>
                            <m:nor/>
                          </m:rPr>
                          <a:rPr lang="en-US" altLang="zh-CN" sz="2000">
                            <a:solidFill>
                              <a:srgbClr val="00B050"/>
                            </a:solidFill>
                          </a:rPr>
                          <m:t>,</m:t>
                        </m:r>
                        <m:r>
                          <m:rPr>
                            <m:nor/>
                          </m:rPr>
                          <a:rPr lang="en-US" altLang="zh-CN" sz="2000">
                            <a:solidFill>
                              <a:srgbClr val="00B050"/>
                            </a:solidFill>
                          </a:rPr>
                          <m:t>i</m:t>
                        </m:r>
                      </m:sub>
                    </m:sSub>
                  </m:oMath>
                </a14:m>
                <a:endParaRPr lang="en-GB" altLang="zh-CN" sz="2000" dirty="0" smtClean="0">
                  <a:solidFill>
                    <a:srgbClr val="00B050"/>
                  </a:solidFill>
                </a:endParaRPr>
              </a:p>
              <a:p>
                <a:pPr lvl="0"/>
                <a:r>
                  <a:rPr lang="en-GB" altLang="zh-CN" sz="2000" dirty="0" err="1" smtClean="0">
                    <a:solidFill>
                      <a:srgbClr val="FF0000"/>
                    </a:solidFill>
                  </a:rPr>
                  <a:t>L</a:t>
                </a:r>
                <a:r>
                  <a:rPr lang="en-GB" altLang="zh-CN" sz="2000" baseline="-25000" dirty="0" err="1" smtClean="0">
                    <a:solidFill>
                      <a:srgbClr val="FF0000"/>
                    </a:solidFill>
                  </a:rPr>
                  <a:t>PRS,i</a:t>
                </a:r>
                <a:r>
                  <a:rPr lang="en-GB" altLang="zh-CN" sz="2000" dirty="0" smtClean="0">
                    <a:solidFill>
                      <a:srgbClr val="FF0000"/>
                    </a:solidFill>
                  </a:rPr>
                  <a:t> </a:t>
                </a:r>
                <a:r>
                  <a:rPr lang="en-GB" altLang="zh-CN" sz="2000" dirty="0">
                    <a:solidFill>
                      <a:srgbClr val="FF0000"/>
                    </a:solidFill>
                  </a:rPr>
                  <a:t>is calculated in the same way as PRS duration </a:t>
                </a:r>
                <a:r>
                  <a:rPr lang="en-GB" altLang="zh-CN" sz="2000" i="1" dirty="0">
                    <a:solidFill>
                      <a:srgbClr val="FF0000"/>
                    </a:solidFill>
                  </a:rPr>
                  <a:t>K</a:t>
                </a:r>
                <a:r>
                  <a:rPr lang="en-GB" altLang="zh-CN" sz="2000" dirty="0">
                    <a:solidFill>
                      <a:srgbClr val="FF0000"/>
                    </a:solidFill>
                  </a:rPr>
                  <a:t> defined in TS 38.214 </a:t>
                </a:r>
                <a:r>
                  <a:rPr lang="en-GB" altLang="zh-CN" sz="2000" dirty="0" smtClean="0">
                    <a:solidFill>
                      <a:srgbClr val="FF0000"/>
                    </a:solidFill>
                  </a:rPr>
                  <a:t>clause </a:t>
                </a:r>
                <a:r>
                  <a:rPr lang="en-GB" altLang="zh-CN" sz="2000" dirty="0" smtClean="0">
                    <a:solidFill>
                      <a:srgbClr val="FF0000"/>
                    </a:solidFill>
                  </a:rPr>
                  <a:t>5.1.6.5</a:t>
                </a:r>
                <a:r>
                  <a:rPr lang="en-GB" altLang="zh-CN" sz="2000" dirty="0" smtClean="0">
                    <a:solidFill>
                      <a:srgbClr val="FF0000"/>
                    </a:solidFill>
                  </a:rPr>
                  <a:t>, FFS how to capture it</a:t>
                </a:r>
                <a:endParaRPr lang="zh-CN" altLang="zh-CN" sz="2000" dirty="0">
                  <a:solidFill>
                    <a:srgbClr val="FF000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3"/>
                <a:stretch>
                  <a:fillRect l="-519" t="-1295" r="-22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713533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(3)</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900" dirty="0" smtClean="0">
                <a:solidFill>
                  <a:srgbClr val="00B050"/>
                </a:solidFill>
              </a:rPr>
              <a:t>Measurement </a:t>
            </a:r>
            <a:r>
              <a:rPr lang="en-US" altLang="zh-CN" sz="2900" dirty="0" smtClean="0">
                <a:solidFill>
                  <a:srgbClr val="00B050"/>
                </a:solidFill>
              </a:rPr>
              <a:t>period </a:t>
            </a:r>
            <a:r>
              <a:rPr lang="en-US" altLang="zh-CN" sz="2900" dirty="0">
                <a:solidFill>
                  <a:srgbClr val="00B050"/>
                </a:solidFill>
              </a:rPr>
              <a:t>when </a:t>
            </a:r>
            <a:r>
              <a:rPr lang="en-US" altLang="zh-CN" sz="2900" dirty="0" smtClean="0">
                <a:solidFill>
                  <a:srgbClr val="00B050"/>
                </a:solidFill>
              </a:rPr>
              <a:t>UE is configured with concurrent </a:t>
            </a:r>
            <a:r>
              <a:rPr lang="en-US" altLang="zh-CN" sz="2900" dirty="0">
                <a:solidFill>
                  <a:srgbClr val="00B050"/>
                </a:solidFill>
              </a:rPr>
              <a:t>NR positioning </a:t>
            </a:r>
            <a:r>
              <a:rPr lang="en-US" altLang="zh-CN" sz="2900" dirty="0" smtClean="0">
                <a:solidFill>
                  <a:srgbClr val="00B050"/>
                </a:solidFill>
              </a:rPr>
              <a:t>methods, e.g. RSTD for DL-TDOA and PRS-RSRP for </a:t>
            </a:r>
            <a:r>
              <a:rPr lang="en-US" altLang="zh-CN" sz="2900" dirty="0" smtClean="0">
                <a:solidFill>
                  <a:srgbClr val="00B050"/>
                </a:solidFill>
              </a:rPr>
              <a:t>DL-</a:t>
            </a:r>
            <a:r>
              <a:rPr lang="en-US" altLang="zh-CN" sz="2900" dirty="0" err="1" smtClean="0">
                <a:solidFill>
                  <a:srgbClr val="00B050"/>
                </a:solidFill>
              </a:rPr>
              <a:t>AoD</a:t>
            </a:r>
            <a:endParaRPr lang="en-US" altLang="zh-CN" sz="2900" dirty="0" smtClean="0">
              <a:solidFill>
                <a:srgbClr val="00B050"/>
              </a:solidFill>
            </a:endParaRPr>
          </a:p>
          <a:p>
            <a:pPr lvl="2"/>
            <a:r>
              <a:rPr lang="en-US" altLang="zh-CN" dirty="0" smtClean="0">
                <a:solidFill>
                  <a:srgbClr val="00B050"/>
                </a:solidFill>
              </a:rPr>
              <a:t>Rel-16 </a:t>
            </a:r>
            <a:r>
              <a:rPr lang="en-US" altLang="zh-CN" dirty="0">
                <a:solidFill>
                  <a:srgbClr val="00B050"/>
                </a:solidFill>
              </a:rPr>
              <a:t>RAN4 requirements are defined for the case of single configured NR positioning method. Rel-16 requirements do not cover scenarios involving concurrent NR positioning methods.</a:t>
            </a:r>
            <a:endParaRPr lang="zh-CN" altLang="zh-CN" dirty="0">
              <a:solidFill>
                <a:srgbClr val="00B050"/>
              </a:solidFill>
            </a:endParaRPr>
          </a:p>
          <a:p>
            <a:pPr lvl="3"/>
            <a:r>
              <a:rPr lang="en-US" altLang="zh-CN" dirty="0">
                <a:solidFill>
                  <a:srgbClr val="00B050"/>
                </a:solidFill>
              </a:rPr>
              <a:t>When UE is configured with measurement for more than one positioning requests, the measurement period for each request may be longer than measurement period when UE is configured with measurement for single positioning request</a:t>
            </a:r>
            <a:endParaRPr lang="zh-CN" altLang="zh-CN" dirty="0">
              <a:solidFill>
                <a:srgbClr val="00B050"/>
              </a:solidFill>
            </a:endParaRPr>
          </a:p>
          <a:p>
            <a:pPr lvl="2" fontAlgn="auto" hangingPunct="1"/>
            <a:endParaRPr lang="zh-CN" altLang="zh-CN" dirty="0">
              <a:solidFill>
                <a:srgbClr val="FF0000"/>
              </a:solidFill>
            </a:endParaRPr>
          </a:p>
        </p:txBody>
      </p:sp>
    </p:spTree>
    <p:extLst>
      <p:ext uri="{BB962C8B-B14F-4D97-AF65-F5344CB8AC3E}">
        <p14:creationId xmlns:p14="http://schemas.microsoft.com/office/powerpoint/2010/main" val="2485918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(4)</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00B050"/>
                </a:solidFill>
              </a:rPr>
              <a:t>MG reconfiguration per UE request</a:t>
            </a:r>
          </a:p>
          <a:p>
            <a:pPr lvl="1"/>
            <a:r>
              <a:rPr lang="en-US" altLang="zh-CN" sz="2100" dirty="0" smtClean="0">
                <a:solidFill>
                  <a:srgbClr val="00B050"/>
                </a:solidFill>
              </a:rPr>
              <a:t>RAN4 </a:t>
            </a:r>
            <a:r>
              <a:rPr lang="en-US" altLang="zh-CN" sz="2100" dirty="0">
                <a:solidFill>
                  <a:srgbClr val="00B050"/>
                </a:solidFill>
              </a:rPr>
              <a:t>does not specify the exact measurement period extension due to MG reconfiguration during the measurement period</a:t>
            </a:r>
            <a:endParaRPr lang="en-GB" altLang="zh-CN" sz="2100" dirty="0" smtClean="0">
              <a:solidFill>
                <a:srgbClr val="00B050"/>
              </a:solidFill>
            </a:endParaRPr>
          </a:p>
          <a:p>
            <a:pPr lvl="1"/>
            <a:r>
              <a:rPr lang="en-US" altLang="zh-CN" sz="2100" dirty="0" smtClean="0">
                <a:solidFill>
                  <a:srgbClr val="00B050"/>
                </a:solidFill>
              </a:rPr>
              <a:t>Add </a:t>
            </a:r>
            <a:r>
              <a:rPr lang="en-US" altLang="zh-CN" sz="2100" dirty="0">
                <a:solidFill>
                  <a:srgbClr val="00B050"/>
                </a:solidFill>
              </a:rPr>
              <a:t>the following text to TS 38.133 sections 9.9.2.5, 9.9.3.5 and </a:t>
            </a:r>
            <a:r>
              <a:rPr lang="en-US" altLang="zh-CN" sz="2100" dirty="0" smtClean="0">
                <a:solidFill>
                  <a:srgbClr val="00B050"/>
                </a:solidFill>
              </a:rPr>
              <a:t>9.9.4.5:</a:t>
            </a:r>
          </a:p>
          <a:p>
            <a:pPr marL="457200" lvl="1" indent="0">
              <a:buNone/>
            </a:pPr>
            <a:r>
              <a:rPr lang="en-US" altLang="zh-CN" sz="2100" dirty="0">
                <a:solidFill>
                  <a:srgbClr val="7030A0"/>
                </a:solidFill>
              </a:rPr>
              <a:t>If </a:t>
            </a:r>
            <a:r>
              <a:rPr lang="en-US" altLang="zh-CN" sz="2100" dirty="0">
                <a:solidFill>
                  <a:srgbClr val="7030A0"/>
                </a:solidFill>
              </a:rPr>
              <a:t>during the measurement period of one or more positioning frequency layers, the MG pattern is reconfigured, the measurement period can be longer.</a:t>
            </a:r>
          </a:p>
          <a:p>
            <a:pPr marL="342900" lvl="1" indent="-342900">
              <a:buFont typeface="Arial" panose="020B0604020202020204" pitchFamily="34" charset="0"/>
              <a:buChar char="•"/>
            </a:pPr>
            <a:r>
              <a:rPr lang="en-GB" altLang="zh-CN" sz="2400" dirty="0" smtClean="0">
                <a:solidFill>
                  <a:srgbClr val="00B050"/>
                </a:solidFill>
              </a:rPr>
              <a:t>For </a:t>
            </a:r>
            <a:r>
              <a:rPr lang="en-GB" altLang="zh-CN" sz="2400" dirty="0">
                <a:solidFill>
                  <a:srgbClr val="00B050"/>
                </a:solidFill>
              </a:rPr>
              <a:t>MG reconfiguration during measurement period not per UE request, apply same requirements as MG reconfiguration based on UE </a:t>
            </a:r>
            <a:r>
              <a:rPr lang="en-GB" altLang="zh-CN" sz="2400" dirty="0" smtClean="0">
                <a:solidFill>
                  <a:srgbClr val="00B050"/>
                </a:solidFill>
              </a:rPr>
              <a:t>request.</a:t>
            </a:r>
            <a:endParaRPr lang="en-GB" altLang="zh-CN" sz="2100" dirty="0" smtClean="0">
              <a:solidFill>
                <a:srgbClr val="FF0000"/>
              </a:solidFill>
            </a:endParaRPr>
          </a:p>
        </p:txBody>
      </p:sp>
    </p:spTree>
    <p:extLst>
      <p:ext uri="{BB962C8B-B14F-4D97-AF65-F5344CB8AC3E}">
        <p14:creationId xmlns:p14="http://schemas.microsoft.com/office/powerpoint/2010/main" val="428796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(1)</a:t>
            </a:r>
            <a:endParaRPr lang="zh-CN" altLang="en-US" sz="3200" dirty="0"/>
          </a:p>
        </p:txBody>
      </p:sp>
      <p:sp>
        <p:nvSpPr>
          <p:cNvPr id="3" name="内容占位符 2"/>
          <p:cNvSpPr>
            <a:spLocks noGrp="1"/>
          </p:cNvSpPr>
          <p:nvPr>
            <p:ph idx="1"/>
          </p:nvPr>
        </p:nvSpPr>
        <p:spPr>
          <a:xfrm>
            <a:off x="457200" y="1417638"/>
            <a:ext cx="8229600" cy="5179714"/>
          </a:xfrm>
        </p:spPr>
        <p:txBody>
          <a:bodyPr>
            <a:normAutofit/>
          </a:bodyPr>
          <a:lstStyle/>
          <a:p>
            <a:pPr lvl="0"/>
            <a:r>
              <a:rPr lang="en-GB" altLang="zh-CN" sz="2000" dirty="0" smtClean="0">
                <a:solidFill>
                  <a:srgbClr val="00B050"/>
                </a:solidFill>
              </a:rPr>
              <a:t>CSSF </a:t>
            </a:r>
            <a:r>
              <a:rPr lang="en-GB" altLang="zh-CN" sz="2000" dirty="0">
                <a:solidFill>
                  <a:srgbClr val="00B050"/>
                </a:solidFill>
              </a:rPr>
              <a:t>calculation is based on Rel-15 per MG occasion approach</a:t>
            </a:r>
            <a:endParaRPr lang="zh-CN" altLang="zh-CN" sz="2000" dirty="0">
              <a:solidFill>
                <a:srgbClr val="00B050"/>
              </a:solidFill>
            </a:endParaRPr>
          </a:p>
          <a:p>
            <a:pPr lvl="0"/>
            <a:r>
              <a:rPr lang="en-GB" altLang="zh-CN" sz="2000" dirty="0">
                <a:solidFill>
                  <a:srgbClr val="00B050"/>
                </a:solidFill>
              </a:rPr>
              <a:t>For CSSF calculation for a positioning frequency layer, in each MG occasion</a:t>
            </a:r>
            <a:endParaRPr lang="zh-CN" altLang="zh-CN" sz="2000" dirty="0">
              <a:solidFill>
                <a:srgbClr val="00B050"/>
              </a:solidFill>
            </a:endParaRPr>
          </a:p>
          <a:p>
            <a:pPr lvl="2"/>
            <a:r>
              <a:rPr lang="en-GB" altLang="zh-CN" sz="1600" dirty="0">
                <a:solidFill>
                  <a:srgbClr val="00B050"/>
                </a:solidFill>
              </a:rPr>
              <a:t>Only RRM frequency layers are considered, and no other PFL is considered</a:t>
            </a:r>
            <a:endParaRPr lang="zh-CN" altLang="zh-CN" sz="1600" dirty="0">
              <a:solidFill>
                <a:srgbClr val="00B050"/>
              </a:solidFill>
            </a:endParaRPr>
          </a:p>
          <a:p>
            <a:pPr lvl="2"/>
            <a:r>
              <a:rPr lang="en-GB" altLang="zh-CN" sz="1600" dirty="0">
                <a:solidFill>
                  <a:srgbClr val="00B050"/>
                </a:solidFill>
              </a:rPr>
              <a:t>For a PFL that satisfies the long periodicity condition, CSSF = 1</a:t>
            </a:r>
            <a:endParaRPr lang="zh-CN" altLang="zh-CN" sz="1600" dirty="0">
              <a:solidFill>
                <a:srgbClr val="00B050"/>
              </a:solidFill>
            </a:endParaRPr>
          </a:p>
          <a:p>
            <a:pPr lvl="0"/>
            <a:r>
              <a:rPr lang="en-GB" altLang="zh-CN" sz="2000" dirty="0">
                <a:solidFill>
                  <a:srgbClr val="00B050"/>
                </a:solidFill>
              </a:rPr>
              <a:t>For CSSF calculation for an RRM frequency layer, in each MG occasion</a:t>
            </a:r>
            <a:endParaRPr lang="zh-CN" altLang="zh-CN" sz="2000" dirty="0">
              <a:solidFill>
                <a:srgbClr val="00B050"/>
              </a:solidFill>
            </a:endParaRPr>
          </a:p>
          <a:p>
            <a:pPr lvl="2"/>
            <a:r>
              <a:rPr lang="en-GB" altLang="zh-CN" sz="1600" dirty="0">
                <a:solidFill>
                  <a:srgbClr val="00B050"/>
                </a:solidFill>
              </a:rPr>
              <a:t>Only one PFL is considered</a:t>
            </a:r>
            <a:endParaRPr lang="zh-CN" altLang="zh-CN" sz="1600" dirty="0">
              <a:solidFill>
                <a:srgbClr val="00B050"/>
              </a:solidFill>
            </a:endParaRPr>
          </a:p>
          <a:p>
            <a:pPr lvl="2"/>
            <a:r>
              <a:rPr lang="en-GB" altLang="zh-CN" sz="1600" dirty="0">
                <a:solidFill>
                  <a:srgbClr val="FF0000"/>
                </a:solidFill>
              </a:rPr>
              <a:t>When multiple PFLs are configured, FFS which PFL is assumed measured.</a:t>
            </a:r>
            <a:endParaRPr lang="zh-CN" altLang="zh-CN" sz="1600" dirty="0">
              <a:solidFill>
                <a:srgbClr val="FF0000"/>
              </a:solidFill>
            </a:endParaRPr>
          </a:p>
          <a:p>
            <a:pPr lvl="0"/>
            <a:r>
              <a:rPr lang="en-GB" altLang="zh-CN" sz="2000" dirty="0">
                <a:solidFill>
                  <a:srgbClr val="FF0000"/>
                </a:solidFill>
              </a:rPr>
              <a:t>FFS CSSF calculation for an RRM frequency layer when multiple PFLs are configured</a:t>
            </a:r>
            <a:r>
              <a:rPr lang="en-GB" altLang="zh-CN" sz="2000" dirty="0" smtClean="0">
                <a:solidFill>
                  <a:srgbClr val="FF0000"/>
                </a:solidFill>
              </a:rPr>
              <a:t>.</a:t>
            </a:r>
            <a:endParaRPr lang="zh-CN" altLang="zh-CN" sz="2000" dirty="0">
              <a:solidFill>
                <a:srgbClr val="FF0000"/>
              </a:solidFill>
            </a:endParaRPr>
          </a:p>
        </p:txBody>
      </p:sp>
    </p:spTree>
    <p:extLst>
      <p:ext uri="{BB962C8B-B14F-4D97-AF65-F5344CB8AC3E}">
        <p14:creationId xmlns:p14="http://schemas.microsoft.com/office/powerpoint/2010/main" val="1074299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(2)</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000" dirty="0" smtClean="0">
                <a:solidFill>
                  <a:srgbClr val="00B050"/>
                </a:solidFill>
              </a:rPr>
              <a:t>Define </a:t>
            </a:r>
            <a:r>
              <a:rPr lang="en-US" altLang="zh-CN" sz="2000" dirty="0">
                <a:solidFill>
                  <a:srgbClr val="00B050"/>
                </a:solidFill>
              </a:rPr>
              <a:t>the long periodicity condition as </a:t>
            </a:r>
            <a:r>
              <a:rPr lang="en-US" altLang="zh-CN" sz="2000" dirty="0" err="1">
                <a:solidFill>
                  <a:srgbClr val="00B050"/>
                </a:solidFill>
              </a:rPr>
              <a:t>T</a:t>
            </a:r>
            <a:r>
              <a:rPr lang="en-US" altLang="zh-CN" sz="2000" baseline="-25000" dirty="0" err="1">
                <a:solidFill>
                  <a:srgbClr val="00B050"/>
                </a:solidFill>
              </a:rPr>
              <a:t>available_PRS,i</a:t>
            </a:r>
            <a:r>
              <a:rPr lang="en-US" altLang="zh-CN" sz="2000" baseline="-25000" dirty="0">
                <a:solidFill>
                  <a:srgbClr val="00B050"/>
                </a:solidFill>
              </a:rPr>
              <a:t> </a:t>
            </a:r>
            <a:r>
              <a:rPr lang="en-US" altLang="zh-CN" sz="2000" dirty="0">
                <a:solidFill>
                  <a:srgbClr val="00B050"/>
                </a:solidFill>
              </a:rPr>
              <a:t>&gt; 160 </a:t>
            </a:r>
            <a:r>
              <a:rPr lang="en-US" altLang="zh-CN" sz="2000" dirty="0" err="1">
                <a:solidFill>
                  <a:srgbClr val="00B050"/>
                </a:solidFill>
              </a:rPr>
              <a:t>ms</a:t>
            </a:r>
            <a:r>
              <a:rPr lang="en-US" altLang="zh-CN" sz="2000" dirty="0">
                <a:solidFill>
                  <a:srgbClr val="00B050"/>
                </a:solidFill>
              </a:rPr>
              <a:t> (or &gt;=320ms</a:t>
            </a:r>
            <a:r>
              <a:rPr lang="en-US" altLang="zh-CN" sz="2000" dirty="0" smtClean="0">
                <a:solidFill>
                  <a:srgbClr val="00B050"/>
                </a:solidFill>
              </a:rPr>
              <a:t>)</a:t>
            </a:r>
          </a:p>
          <a:p>
            <a:pPr marL="342900" lvl="1" indent="-342900">
              <a:buFont typeface="Arial" panose="020B0604020202020204" pitchFamily="34" charset="0"/>
              <a:buChar char="•"/>
            </a:pPr>
            <a:r>
              <a:rPr lang="en-US" altLang="zh-CN" sz="2000" dirty="0" smtClean="0">
                <a:solidFill>
                  <a:srgbClr val="FF0000"/>
                </a:solidFill>
              </a:rPr>
              <a:t>Applicability condition for long periodicity measurement </a:t>
            </a:r>
          </a:p>
          <a:p>
            <a:pPr lvl="1"/>
            <a:r>
              <a:rPr lang="en-GB" altLang="zh-CN" sz="2100" dirty="0">
                <a:solidFill>
                  <a:srgbClr val="FF0000"/>
                </a:solidFill>
              </a:rPr>
              <a:t>Option 1 (QC, vivo)</a:t>
            </a:r>
            <a:endParaRPr lang="zh-CN" altLang="zh-CN" sz="2100" dirty="0">
              <a:solidFill>
                <a:srgbClr val="FF0000"/>
              </a:solidFill>
            </a:endParaRPr>
          </a:p>
          <a:p>
            <a:pPr lvl="2"/>
            <a:r>
              <a:rPr lang="en-US" altLang="zh-CN" sz="1700" dirty="0">
                <a:solidFill>
                  <a:srgbClr val="FF0000"/>
                </a:solidFill>
              </a:rPr>
              <a:t>Measurement requirements apply even if some of the PRS resources in the PFL can be measured with periodicity shorter or equal to 160 </a:t>
            </a:r>
            <a:r>
              <a:rPr lang="en-US" altLang="zh-CN" sz="1700" dirty="0" err="1">
                <a:solidFill>
                  <a:srgbClr val="FF0000"/>
                </a:solidFill>
              </a:rPr>
              <a:t>ms.</a:t>
            </a:r>
            <a:r>
              <a:rPr lang="en-US" altLang="zh-CN" sz="1700" dirty="0">
                <a:solidFill>
                  <a:srgbClr val="FF0000"/>
                </a:solidFill>
              </a:rPr>
              <a:t>  i.e. all of the PRS resources would be measured with high priority (CSSF = 1).</a:t>
            </a:r>
            <a:endParaRPr lang="zh-CN" altLang="zh-CN" sz="1700" dirty="0">
              <a:solidFill>
                <a:srgbClr val="FF0000"/>
              </a:solidFill>
            </a:endParaRPr>
          </a:p>
          <a:p>
            <a:pPr lvl="1"/>
            <a:r>
              <a:rPr lang="en-GB" altLang="zh-CN" sz="2100" dirty="0">
                <a:solidFill>
                  <a:srgbClr val="FF0000"/>
                </a:solidFill>
              </a:rPr>
              <a:t>Option 2 (OPPO, HW, Intel, CATT, Ericsson, Nokia)</a:t>
            </a:r>
            <a:endParaRPr lang="zh-CN" altLang="zh-CN" sz="2100" dirty="0">
              <a:solidFill>
                <a:srgbClr val="FF0000"/>
              </a:solidFill>
            </a:endParaRPr>
          </a:p>
          <a:p>
            <a:pPr lvl="2"/>
            <a:r>
              <a:rPr lang="en-US" altLang="zh-CN" sz="1700" dirty="0">
                <a:solidFill>
                  <a:srgbClr val="FF0000"/>
                </a:solidFill>
              </a:rPr>
              <a:t>Measurement requirements do not apply if some of the PRS resources in the PFL can be measured with periodicity shorter or equal to 160 </a:t>
            </a:r>
            <a:r>
              <a:rPr lang="en-US" altLang="zh-CN" sz="1700" dirty="0" err="1">
                <a:solidFill>
                  <a:srgbClr val="FF0000"/>
                </a:solidFill>
              </a:rPr>
              <a:t>ms.</a:t>
            </a:r>
            <a:r>
              <a:rPr lang="en-US" altLang="zh-CN" sz="1700" dirty="0">
                <a:solidFill>
                  <a:srgbClr val="FF0000"/>
                </a:solidFill>
              </a:rPr>
              <a:t> i.e. none of the PRS resources in the PFL would be measured</a:t>
            </a:r>
            <a:r>
              <a:rPr lang="en-US" altLang="zh-CN" sz="1700" dirty="0" smtClean="0">
                <a:solidFill>
                  <a:srgbClr val="FF0000"/>
                </a:solidFill>
              </a:rPr>
              <a:t>.</a:t>
            </a:r>
            <a:endParaRPr lang="en-GB" altLang="zh-CN" sz="1700" dirty="0">
              <a:solidFill>
                <a:srgbClr val="FF0000"/>
              </a:solidFill>
            </a:endParaRPr>
          </a:p>
        </p:txBody>
      </p:sp>
    </p:spTree>
    <p:extLst>
      <p:ext uri="{BB962C8B-B14F-4D97-AF65-F5344CB8AC3E}">
        <p14:creationId xmlns:p14="http://schemas.microsoft.com/office/powerpoint/2010/main" val="4172107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(3)</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lvl="0"/>
            <a:r>
              <a:rPr lang="en-US" altLang="zh-CN" dirty="0">
                <a:solidFill>
                  <a:srgbClr val="00B050"/>
                </a:solidFill>
              </a:rPr>
              <a:t>Calculation of parameter</a:t>
            </a:r>
            <a:r>
              <a:rPr lang="en-GB" altLang="zh-CN" dirty="0">
                <a:solidFill>
                  <a:srgbClr val="00B050"/>
                </a:solidFill>
              </a:rPr>
              <a:t> </a:t>
            </a:r>
            <a:r>
              <a:rPr lang="en-GB" altLang="zh-CN" dirty="0" err="1">
                <a:solidFill>
                  <a:srgbClr val="00B050"/>
                </a:solidFill>
              </a:rPr>
              <a:t>Ri</a:t>
            </a:r>
            <a:r>
              <a:rPr lang="en-GB" altLang="zh-CN" dirty="0">
                <a:solidFill>
                  <a:srgbClr val="00B050"/>
                </a:solidFill>
              </a:rPr>
              <a:t> is defined same as in Rel-15</a:t>
            </a:r>
            <a:endParaRPr lang="zh-CN" altLang="zh-CN" dirty="0">
              <a:solidFill>
                <a:srgbClr val="00B050"/>
              </a:solidFill>
            </a:endParaRPr>
          </a:p>
          <a:p>
            <a:pPr lvl="1"/>
            <a:r>
              <a:rPr lang="en-GB" altLang="zh-CN" dirty="0">
                <a:solidFill>
                  <a:srgbClr val="00B050"/>
                </a:solidFill>
              </a:rPr>
              <a:t>This can be revisited if any technical issue is identified based on outcome of </a:t>
            </a:r>
            <a:r>
              <a:rPr lang="en-US" altLang="zh-CN" dirty="0" smtClean="0">
                <a:solidFill>
                  <a:srgbClr val="00B050"/>
                </a:solidFill>
              </a:rPr>
              <a:t>selection </a:t>
            </a:r>
            <a:r>
              <a:rPr lang="en-US" altLang="zh-CN" dirty="0">
                <a:solidFill>
                  <a:srgbClr val="00B050"/>
                </a:solidFill>
              </a:rPr>
              <a:t>of one PFL in CSSF calculation</a:t>
            </a:r>
            <a:r>
              <a:rPr lang="en-GB" altLang="zh-CN" dirty="0" smtClean="0">
                <a:solidFill>
                  <a:srgbClr val="00B050"/>
                </a:solidFill>
              </a:rPr>
              <a:t>.</a:t>
            </a:r>
            <a:endParaRPr lang="en-US" altLang="zh-CN" sz="6800" dirty="0" smtClean="0">
              <a:solidFill>
                <a:srgbClr val="00B05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3893313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(1)</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GB" altLang="zh-CN" sz="2400" dirty="0">
                <a:solidFill>
                  <a:srgbClr val="00B050"/>
                </a:solidFill>
              </a:rPr>
              <a:t>The measurement requirements do not apply for a PRS resource, if time span of the PRS resource instance (including at least the minimum number of repetitions specified in the accuracy requirements) is greater than UE reported capability N</a:t>
            </a:r>
            <a:r>
              <a:rPr lang="en-GB" altLang="zh-CN" sz="2400" dirty="0" smtClean="0">
                <a:solidFill>
                  <a:srgbClr val="00B050"/>
                </a:solidFill>
              </a:rPr>
              <a:t>.</a:t>
            </a:r>
            <a:endParaRPr lang="zh-CN" altLang="zh-CN" sz="2400" dirty="0">
              <a:solidFill>
                <a:srgbClr val="00B050"/>
              </a:solidFill>
            </a:endParaRPr>
          </a:p>
        </p:txBody>
      </p:sp>
    </p:spTree>
    <p:extLst>
      <p:ext uri="{BB962C8B-B14F-4D97-AF65-F5344CB8AC3E}">
        <p14:creationId xmlns:p14="http://schemas.microsoft.com/office/powerpoint/2010/main" val="1013891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7524</TotalTime>
  <Words>1613</Words>
  <Application>Microsoft Office PowerPoint</Application>
  <PresentationFormat>全屏显示(4:3)</PresentationFormat>
  <Paragraphs>139</Paragraphs>
  <Slides>16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Arial Unicode MS</vt:lpstr>
      <vt:lpstr>宋体</vt:lpstr>
      <vt:lpstr>Arial</vt:lpstr>
      <vt:lpstr>Calibri</vt:lpstr>
      <vt:lpstr>Cambria Math</vt:lpstr>
      <vt:lpstr>Office 主题</vt:lpstr>
      <vt:lpstr>3GPP TSG-RAN WG4 Meeting #99-e Electronic Meeting, 19 – 27 May, 2021</vt:lpstr>
      <vt:lpstr>Measurement period for RSTD (1)</vt:lpstr>
      <vt:lpstr>Measurement period for RSTD (2)</vt:lpstr>
      <vt:lpstr>Measurement period for RSTD (3)</vt:lpstr>
      <vt:lpstr>Measurement period for RSTD (4)</vt:lpstr>
      <vt:lpstr>CSSF (1)</vt:lpstr>
      <vt:lpstr>CSSF (2)</vt:lpstr>
      <vt:lpstr>CSSF (3)</vt:lpstr>
      <vt:lpstr>Requirements applicability considering UE capability (1)</vt:lpstr>
      <vt:lpstr>Requirements applicability considering UE capability (2)</vt:lpstr>
      <vt:lpstr>Requirements applicability considering UE capability (3)</vt:lpstr>
      <vt:lpstr>Measurement period for PRS-RSRP</vt:lpstr>
      <vt:lpstr>Measurement period for UE Rx-Tx (1)</vt:lpstr>
      <vt:lpstr>Measurement period for UE Rx-Tx (2)</vt:lpstr>
      <vt:lpstr>Measurement period for UE Rx-Tx (3)</vt:lpstr>
      <vt:lpstr>Measurement period for UE Rx-Tx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510</cp:revision>
  <dcterms:created xsi:type="dcterms:W3CDTF">2016-01-12T08:39:50Z</dcterms:created>
  <dcterms:modified xsi:type="dcterms:W3CDTF">2021-05-26T12:12:21Z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(3)40PlQSy3KkAf2iywuQE8EjjmbmpMa9fGRq8M2+rVH35GDbPyBSh0pssi+dyp61mVOtvL+7WB
vzS2BRGSUn5ZbulWdDE84wXasIebXaHMnDQWoMFEvxsCJcGDsbBNIKRMslED8EqePtsFNnfs
z5BHUI2SOflnWDNqsXKfDrZ08Ri6cmre+l8OLpoHdeOSLHt8ZH8cCl4nkxwFWQitLx0JCIvm
00otDmCHqCV6LxsENQ</vt:lpwstr>
  </property>
  <property fmtid="{D5CDD505-2E9C-101B-9397-08002B2CF9AE}" pid="3" name="_2015_ms_pID_7253431">
    <vt:lpwstr>BGo2IAlHF3ynglPLRGs417wDduXtKG9zYZ+1bd7iODOBnV7Jzq1CHR
cLopm21PYnkLfMp4DWJMc2hsEpyuHVeysG57thOQSK/Z8XPeIWL/6WrM5H9lLOI9gd+jLpc/
408B1MLSIVWLWQh6L1nVaM07Yr2269hUFDJWBOigbVhC8Q/Qyg22qExUZwx/B6G/gmbMMLla
WXhIo1MjvMQ/a/x52hDsqwaqE5pqc1cmNUPq</vt:lpwstr>
  </property>
  <property fmtid="{D5CDD505-2E9C-101B-9397-08002B2CF9AE}" pid="4" name="_2015_ms_pID_7253432">
    <vt:lpwstr>HzWBXlLrNaVCaiGFtjQiz2aECOmiAvdRDrL1
DeDcs+4maIXKVFcjjj0GYVOdd+UU/lCpMs0V9AggOUW1pJNlqvw=</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1617381372</vt:lpwstr>
  </property>
</Properties>
</file>