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81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va Subramani" initials="SS" lastIdx="1" clrIdx="0">
    <p:extLst>
      <p:ext uri="{19B8F6BF-5375-455C-9EA6-DF929625EA0E}">
        <p15:presenceInfo xmlns:p15="http://schemas.microsoft.com/office/powerpoint/2012/main" userId="S::ssubrama@futurewei.com::bd4bda8f-b65a-4fd2-a08f-37dcebd403d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06" autoAdjust="0"/>
    <p:restoredTop sz="94280" autoAdjust="0"/>
  </p:normalViewPr>
  <p:slideViewPr>
    <p:cSldViewPr snapToGrid="0">
      <p:cViewPr varScale="1">
        <p:scale>
          <a:sx n="114" d="100"/>
          <a:sy n="114" d="100"/>
        </p:scale>
        <p:origin x="8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60252-6908-4DD9-87D2-501A27CEB095}" type="datetimeFigureOut">
              <a:rPr lang="zh-CN" altLang="en-US" smtClean="0"/>
              <a:t>2021/5/26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4724-7F04-4CDB-93C8-442B05B3BF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137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71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6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34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94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9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541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83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72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62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9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B8DB8-1775-4072-8A34-DCFB216D5579}" type="datetimeFigureOut">
              <a:rPr lang="en-US" smtClean="0"/>
              <a:pPr/>
              <a:t>5/26/2021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1FD-F8E2-4E66-831E-B238338A6D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05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178" y="2272825"/>
            <a:ext cx="9358604" cy="2387600"/>
          </a:xfrm>
        </p:spPr>
        <p:txBody>
          <a:bodyPr anchor="ctr">
            <a:normAutofit/>
          </a:bodyPr>
          <a:lstStyle/>
          <a:p>
            <a:r>
              <a:rPr lang="en-US" altLang="zh-CN" sz="4800" dirty="0"/>
              <a:t>WF </a:t>
            </a:r>
            <a:r>
              <a:rPr lang="en-US" sz="4800" dirty="0"/>
              <a:t>on</a:t>
            </a:r>
            <a:r>
              <a:rPr lang="en-GB" altLang="zh-CN" sz="4800" dirty="0"/>
              <a:t> </a:t>
            </a:r>
            <a:r>
              <a:rPr lang="en-US" altLang="zh-CN" sz="4800" dirty="0"/>
              <a:t>feasibility of DL frequency range in FDD band used for SL transmission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2485" y="4660425"/>
            <a:ext cx="9144000" cy="1280160"/>
          </a:xfrm>
        </p:spPr>
        <p:txBody>
          <a:bodyPr anchor="ctr">
            <a:normAutofit/>
          </a:bodyPr>
          <a:lstStyle/>
          <a:p>
            <a:r>
              <a:rPr lang="en-US" altLang="zh-CN" sz="2800" dirty="0"/>
              <a:t>vivo,...</a:t>
            </a:r>
            <a:endParaRPr lang="en-US" sz="2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55320" y="342900"/>
            <a:ext cx="10942320" cy="9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>
              <a:buNone/>
            </a:pPr>
            <a:r>
              <a:rPr lang="en-US" altLang="sv-SE" sz="2400" b="1" dirty="0">
                <a:cs typeface="Arial" panose="020B0604020202020204" pitchFamily="34" charset="0"/>
              </a:rPr>
              <a:t>3GPP TSG-RAN WG4</a:t>
            </a:r>
            <a:r>
              <a:rPr lang="en-GB" altLang="zh-CN" sz="2400" b="1" dirty="0"/>
              <a:t>#9</a:t>
            </a:r>
            <a:r>
              <a:rPr lang="en-US" altLang="zh-CN" sz="2400" b="1" dirty="0"/>
              <a:t>9-e</a:t>
            </a:r>
            <a:r>
              <a:rPr lang="en-US" altLang="sv-SE" sz="2400" b="1" dirty="0">
                <a:cs typeface="Arial" panose="020B0604020202020204" pitchFamily="34" charset="0"/>
              </a:rPr>
              <a:t> Meeting                                                                     R4-210</a:t>
            </a:r>
            <a:r>
              <a:rPr lang="en-US" altLang="zh-CN" sz="2400" b="1" dirty="0">
                <a:cs typeface="Arial" panose="020B0604020202020204" pitchFamily="34" charset="0"/>
              </a:rPr>
              <a:t>XXXX</a:t>
            </a:r>
            <a:endParaRPr lang="sv-SE" altLang="sv-SE" sz="2400" b="1" dirty="0"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zh-CN" sz="2400" b="1" dirty="0"/>
              <a:t>Electronic Meeting, 19th - 27th May, 2021</a:t>
            </a:r>
            <a:endParaRPr lang="sv-SE" altLang="sv-SE" sz="24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Backgroun</a:t>
            </a:r>
            <a:r>
              <a:rPr lang="en-US" altLang="zh-CN" dirty="0"/>
              <a:t>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45211" y="1690688"/>
            <a:ext cx="10608589" cy="4894669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n-GB" altLang="zh-CN" sz="3800" dirty="0"/>
              <a:t>In Rel-17 SL enhancement, NR FDD band n14 was proposed for SL transmission. The issue whether DL part of FDD band can be used for SL transmission was discussed in the first round. </a:t>
            </a:r>
            <a:r>
              <a:rPr lang="en-US" altLang="zh-CN" sz="3800" dirty="0"/>
              <a:t>The interested company’s preference is diverse </a:t>
            </a:r>
            <a:r>
              <a:rPr lang="en-GB" altLang="zh-CN" sz="3800" dirty="0"/>
              <a:t>and the moderator suggested to further discussion in the second round.</a:t>
            </a:r>
          </a:p>
          <a:p>
            <a:pPr marL="0" indent="0" algn="just">
              <a:buNone/>
            </a:pPr>
            <a:endParaRPr lang="en-GB" altLang="zh-CN" sz="3800" dirty="0"/>
          </a:p>
          <a:p>
            <a:pPr marL="0" indent="0" algn="just">
              <a:spcAft>
                <a:spcPts val="900"/>
              </a:spcAft>
              <a:buNone/>
            </a:pPr>
            <a:r>
              <a:rPr lang="en-GB" altLang="zh-CN" sz="3800" b="1" u="sng" dirty="0">
                <a:effectLst/>
                <a:ea typeface="宋体" panose="02010600030101010101" pitchFamily="2" charset="-122"/>
              </a:rPr>
              <a:t>Issue 1-1-4: </a:t>
            </a:r>
            <a:r>
              <a:rPr lang="en-GB" altLang="zh-CN" sz="3800" b="1" dirty="0">
                <a:effectLst/>
                <a:ea typeface="Malgun Gothic" panose="020B0503020000020004" pitchFamily="34" charset="-127"/>
              </a:rPr>
              <a:t>Feasibility of</a:t>
            </a:r>
            <a:r>
              <a:rPr lang="en-GB" altLang="zh-CN" sz="3800" b="1" dirty="0">
                <a:effectLst/>
                <a:ea typeface="宋体" panose="02010600030101010101" pitchFamily="2" charset="-122"/>
              </a:rPr>
              <a:t> </a:t>
            </a:r>
            <a:r>
              <a:rPr lang="en-GB" altLang="zh-CN" sz="3800" b="1" dirty="0">
                <a:effectLst/>
                <a:ea typeface="Malgun Gothic" panose="020B0503020000020004" pitchFamily="34" charset="-127"/>
              </a:rPr>
              <a:t>DL frequency range in FDD band used for SL transmission.</a:t>
            </a:r>
            <a:endParaRPr lang="zh-CN" altLang="zh-CN" sz="3800" dirty="0">
              <a:effectLst/>
              <a:ea typeface="宋体" panose="02010600030101010101" pitchFamily="2" charset="-122"/>
            </a:endParaRPr>
          </a:p>
          <a:p>
            <a:pPr marL="342900" lvl="0" indent="-342900" algn="just" fontAlgn="auto" hangingPunct="1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3800" dirty="0">
                <a:effectLst/>
                <a:ea typeface="宋体" panose="02010600030101010101" pitchFamily="2" charset="-122"/>
              </a:rPr>
              <a:t>Proposals</a:t>
            </a:r>
            <a:endParaRPr lang="zh-CN" altLang="zh-CN" sz="3800" dirty="0">
              <a:effectLst/>
              <a:ea typeface="MS Mincho" panose="02020609040205080304" pitchFamily="49" charset="-128"/>
            </a:endParaRPr>
          </a:p>
          <a:p>
            <a:pPr marL="742950" lvl="1" indent="-285750" algn="just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3800" dirty="0">
                <a:effectLst/>
                <a:ea typeface="宋体" panose="02010600030101010101" pitchFamily="2" charset="-122"/>
              </a:rPr>
              <a:t>Option 1: This operation is out of scope for NR SL </a:t>
            </a:r>
            <a:r>
              <a:rPr lang="en-GB" altLang="zh-CN" sz="3800" dirty="0" err="1">
                <a:effectLst/>
                <a:ea typeface="宋体" panose="02010600030101010101" pitchFamily="2" charset="-122"/>
              </a:rPr>
              <a:t>enh</a:t>
            </a:r>
            <a:r>
              <a:rPr lang="en-GB" altLang="zh-CN" sz="3800" dirty="0">
                <a:effectLst/>
                <a:ea typeface="宋体" panose="02010600030101010101" pitchFamily="2" charset="-122"/>
              </a:rPr>
              <a:t>. WI in Rel-17. Also it is related regulatory issues in each country.</a:t>
            </a:r>
            <a:endParaRPr lang="zh-CN" altLang="zh-CN" sz="3800" dirty="0">
              <a:effectLst/>
              <a:ea typeface="MS Mincho" panose="02020609040205080304" pitchFamily="49" charset="-128"/>
            </a:endParaRPr>
          </a:p>
          <a:p>
            <a:pPr marL="742950" lvl="1" indent="-285750" algn="just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3800" dirty="0">
                <a:effectLst/>
                <a:ea typeface="宋体" panose="02010600030101010101" pitchFamily="2" charset="-122"/>
              </a:rPr>
              <a:t>Option 2: Based on vivo proposal, RAN4 can add the scope in SL enhancement WI in Rel-17.</a:t>
            </a:r>
            <a:endParaRPr lang="zh-CN" altLang="zh-CN" sz="3800" dirty="0">
              <a:effectLst/>
              <a:ea typeface="MS Mincho" panose="02020609040205080304" pitchFamily="49" charset="-128"/>
            </a:endParaRPr>
          </a:p>
          <a:p>
            <a:pPr marL="742950" lvl="1" indent="-285750" algn="just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altLang="zh-CN" sz="3800" dirty="0">
                <a:effectLst/>
                <a:ea typeface="宋体" panose="02010600030101010101" pitchFamily="2" charset="-122"/>
              </a:rPr>
              <a:t>Option 3: RAN4 can allow the DL frequency range in FDD band used for SL transmission when the UE is operated in </a:t>
            </a:r>
            <a:r>
              <a:rPr lang="en-GB" altLang="zh-CN" sz="3800" dirty="0" err="1">
                <a:effectLst/>
                <a:ea typeface="宋体" panose="02010600030101010101" pitchFamily="2" charset="-122"/>
              </a:rPr>
              <a:t>out-of</a:t>
            </a:r>
            <a:r>
              <a:rPr lang="en-GB" altLang="zh-CN" sz="3800" dirty="0">
                <a:effectLst/>
                <a:ea typeface="宋体" panose="02010600030101010101" pitchFamily="2" charset="-122"/>
              </a:rPr>
              <a:t> coverage of LTE/NR </a:t>
            </a:r>
            <a:r>
              <a:rPr lang="en-GB" altLang="zh-CN" sz="3800" dirty="0" err="1">
                <a:effectLst/>
                <a:ea typeface="宋体" panose="02010600030101010101" pitchFamily="2" charset="-122"/>
              </a:rPr>
              <a:t>Uu</a:t>
            </a:r>
            <a:r>
              <a:rPr lang="en-GB" altLang="zh-CN" sz="3800" dirty="0">
                <a:effectLst/>
                <a:ea typeface="宋体" panose="02010600030101010101" pitchFamily="2" charset="-122"/>
              </a:rPr>
              <a:t>.</a:t>
            </a:r>
            <a:endParaRPr lang="zh-CN" altLang="zh-CN" sz="3800" dirty="0">
              <a:effectLst/>
              <a:ea typeface="MS Mincho" panose="02020609040205080304" pitchFamily="49" charset="-128"/>
            </a:endParaRPr>
          </a:p>
          <a:p>
            <a:pPr marL="342900" lvl="0" indent="-342900" algn="just" fontAlgn="auto" hangingPunct="1"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altLang="zh-CN" sz="3800" dirty="0">
                <a:effectLst/>
                <a:ea typeface="宋体" panose="02010600030101010101" pitchFamily="2" charset="-122"/>
              </a:rPr>
              <a:t>Recommended WF</a:t>
            </a:r>
            <a:endParaRPr lang="zh-CN" altLang="zh-CN" sz="3800" dirty="0">
              <a:effectLst/>
              <a:ea typeface="MS Mincho" panose="02020609040205080304" pitchFamily="49" charset="-128"/>
            </a:endParaRPr>
          </a:p>
          <a:p>
            <a:pPr marL="742950" lvl="1" indent="-285750" algn="just" fontAlgn="auto" hangingPunct="1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sz="3800" dirty="0">
                <a:effectLst/>
                <a:ea typeface="宋体" panose="02010600030101010101" pitchFamily="2" charset="-122"/>
              </a:rPr>
              <a:t>Need Further discussion in the second round.</a:t>
            </a:r>
          </a:p>
          <a:p>
            <a:pPr marL="457200" lvl="1" indent="0" algn="just" fontAlgn="auto" hangingPunct="1">
              <a:spcAft>
                <a:spcPts val="600"/>
              </a:spcAft>
              <a:buNone/>
            </a:pPr>
            <a:endParaRPr lang="en-GB" altLang="zh-CN" sz="3800" dirty="0"/>
          </a:p>
          <a:p>
            <a:pPr algn="just"/>
            <a:r>
              <a:rPr lang="en-US" altLang="zh-CN" sz="3800" dirty="0"/>
              <a:t>The moderator pointed out that SL for SSB transmission is restricted in UL carrier in FDD band as defined in section 16.1 in TS38.213 as follow:</a:t>
            </a:r>
          </a:p>
          <a:p>
            <a:pPr lvl="1" algn="just"/>
            <a:r>
              <a:rPr lang="en-US" altLang="zh-CN" sz="3800" i="1" dirty="0"/>
              <a:t>For paired spectrum, an S-SS/PSBCH block can be transmitted/received </a:t>
            </a:r>
            <a:r>
              <a:rPr lang="en-US" altLang="zh-CN" sz="3800" b="1" i="1" dirty="0">
                <a:solidFill>
                  <a:srgbClr val="FF0000"/>
                </a:solidFill>
              </a:rPr>
              <a:t>only in a slot of an UL carrier</a:t>
            </a:r>
            <a:r>
              <a:rPr lang="en-US" altLang="zh-CN" sz="3800" i="1" dirty="0"/>
              <a:t>. For unpaired spectrum, an S-SS/PSBCH block can be transmitted/received only in a slot of which </a:t>
            </a:r>
            <a:r>
              <a:rPr lang="en-US" altLang="zh-CN" sz="3800" b="1" i="1" dirty="0">
                <a:solidFill>
                  <a:srgbClr val="FF0000"/>
                </a:solidFill>
              </a:rPr>
              <a:t>all OFDM symbols are semi-statically configured as UL</a:t>
            </a:r>
            <a:r>
              <a:rPr lang="en-US" altLang="zh-CN" sz="3800" i="1" dirty="0"/>
              <a:t> as per the higher layer parameter </a:t>
            </a:r>
            <a:r>
              <a:rPr lang="en-US" altLang="zh-CN" sz="3800" i="1" dirty="0" err="1"/>
              <a:t>tdd</a:t>
            </a:r>
            <a:r>
              <a:rPr lang="en-US" altLang="zh-CN" sz="3800" i="1" dirty="0"/>
              <a:t>-UL-DL-</a:t>
            </a:r>
            <a:r>
              <a:rPr lang="en-US" altLang="zh-CN" sz="3800" i="1" dirty="0" err="1"/>
              <a:t>ConfigurationCommon</a:t>
            </a:r>
            <a:r>
              <a:rPr lang="en-US" altLang="zh-CN" sz="3800" i="1" dirty="0"/>
              <a:t> of the serving cell…</a:t>
            </a:r>
            <a:endParaRPr lang="en-GB" altLang="zh-CN" sz="3800" i="1" dirty="0"/>
          </a:p>
          <a:p>
            <a:pPr marL="457200" lvl="1" indent="0">
              <a:buNone/>
            </a:pPr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3214404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713064"/>
            <a:ext cx="10515600" cy="5463899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900"/>
              </a:spcAft>
              <a:buNone/>
            </a:pPr>
            <a:r>
              <a:rPr lang="en-US" altLang="zh-CN" dirty="0"/>
              <a:t>Issue 1-1-4: Feasibility of DL frequency range in FDD band used for SL transmission.</a:t>
            </a:r>
          </a:p>
          <a:p>
            <a:pPr lvl="0">
              <a:spcAft>
                <a:spcPts val="600"/>
              </a:spcAft>
            </a:pPr>
            <a:r>
              <a:rPr lang="en-GB" altLang="zh-CN" dirty="0"/>
              <a:t>Proposals</a:t>
            </a:r>
            <a:endParaRPr lang="zh-CN" altLang="zh-CN" dirty="0">
              <a:ea typeface="MS Mincho" panose="02020609040205080304" pitchFamily="49" charset="-128"/>
            </a:endParaRP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dirty="0"/>
              <a:t>Option 1: The DL part of FDD band is not allowed for SL transmission in out of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altLang="zh-CN" dirty="0"/>
              <a:t>overage in LTE/NR licensed band.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dirty="0"/>
              <a:t>Option 2: The DL part of FDD band can be used for SL transmission when UE is out of coverage of LTE/NR </a:t>
            </a:r>
            <a:r>
              <a:rPr lang="en-US" altLang="zh-CN" dirty="0" err="1"/>
              <a:t>Uu</a:t>
            </a:r>
            <a:r>
              <a:rPr lang="en-US" altLang="zh-CN" dirty="0"/>
              <a:t>.</a:t>
            </a:r>
          </a:p>
          <a:p>
            <a:pPr marL="742950" lvl="1" indent="-28575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altLang="zh-CN" dirty="0"/>
              <a:t>Option 3: Further study the implications of using the DL part of FDD band for SL transmission.</a:t>
            </a:r>
          </a:p>
          <a:p>
            <a:pPr>
              <a:spcAft>
                <a:spcPts val="600"/>
              </a:spcAft>
            </a:pPr>
            <a:r>
              <a:rPr lang="en-GB" altLang="zh-CN" dirty="0"/>
              <a:t>Recommended WF</a:t>
            </a:r>
            <a:endParaRPr lang="zh-CN" altLang="zh-CN" dirty="0">
              <a:ea typeface="MS Mincho" panose="02020609040205080304" pitchFamily="49" charset="-128"/>
            </a:endParaRPr>
          </a:p>
          <a:p>
            <a:pPr marL="822960" lvl="1" indent="-365760"/>
            <a:r>
              <a:rPr lang="en-US" altLang="zh-CN" strike="sngStrike" dirty="0"/>
              <a:t>TBD </a:t>
            </a:r>
            <a:r>
              <a:rPr lang="en-US" altLang="zh-CN" strike="sngStrike" dirty="0">
                <a:solidFill>
                  <a:srgbClr val="FF0000"/>
                </a:solidFill>
              </a:rPr>
              <a:t>Based on RAN1 specification, RAN4 can agreed with </a:t>
            </a:r>
            <a:r>
              <a:rPr lang="en-US" altLang="zh-CN" dirty="0">
                <a:solidFill>
                  <a:srgbClr val="FF0000"/>
                </a:solidFill>
              </a:rPr>
              <a:t>Option 1. However, the operating scenario will be further discussed in RAN Plenary to allow the specific operation in out-of coverage.</a:t>
            </a:r>
          </a:p>
        </p:txBody>
      </p:sp>
    </p:spTree>
    <p:extLst>
      <p:ext uri="{BB962C8B-B14F-4D97-AF65-F5344CB8AC3E}">
        <p14:creationId xmlns:p14="http://schemas.microsoft.com/office/powerpoint/2010/main" val="384141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4643" y="1825625"/>
            <a:ext cx="11667281" cy="4351338"/>
          </a:xfrm>
        </p:spPr>
        <p:txBody>
          <a:bodyPr>
            <a:normAutofit/>
          </a:bodyPr>
          <a:lstStyle/>
          <a:p>
            <a:pPr marL="365760" indent="-365760"/>
            <a:r>
              <a:rPr lang="en-US" altLang="zh-CN" dirty="0"/>
              <a:t>[1] R4-2109692, Discussion on system parameters for SL enhancement, vivo, RAN4#99-e.</a:t>
            </a:r>
          </a:p>
          <a:p>
            <a:pPr marL="365760" indent="-365760"/>
            <a:r>
              <a:rPr lang="en-US" altLang="zh-CN" dirty="0"/>
              <a:t>[2] R4-2107668, Email discussion summary for [99-e][142] NRSL_enh_Part_1, Moderator (LGE), RAN4#99-e.</a:t>
            </a:r>
          </a:p>
        </p:txBody>
      </p:sp>
    </p:spTree>
    <p:extLst>
      <p:ext uri="{BB962C8B-B14F-4D97-AF65-F5344CB8AC3E}">
        <p14:creationId xmlns:p14="http://schemas.microsoft.com/office/powerpoint/2010/main" val="182378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9671</TotalTime>
  <Words>454</Words>
  <Application>Microsoft Office PowerPoint</Application>
  <PresentationFormat>宽屏</PresentationFormat>
  <Paragraphs>27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Symbol</vt:lpstr>
      <vt:lpstr>Office Theme</vt:lpstr>
      <vt:lpstr>WF on feasibility of DL frequency range in FDD band used for SL transmission</vt:lpstr>
      <vt:lpstr>Background</vt:lpstr>
      <vt:lpstr>PowerPoint 演示文稿</vt:lpstr>
      <vt:lpstr>References</vt:lpstr>
    </vt:vector>
  </TitlesOfParts>
  <Company>Mediatek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flexible carrier BW for NR</dc:title>
  <dc:creator>vivo/zhoushuai</dc:creator>
  <cp:lastModifiedBy>vivo/zhoushuai</cp:lastModifiedBy>
  <cp:revision>310</cp:revision>
  <dcterms:created xsi:type="dcterms:W3CDTF">2017-01-18T06:26:21Z</dcterms:created>
  <dcterms:modified xsi:type="dcterms:W3CDTF">2021-05-26T01:07:48Z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