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6" r:id="rId3"/>
    <p:sldId id="270" r:id="rId4"/>
    <p:sldId id="272" r:id="rId5"/>
    <p:sldId id="258"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EC6725"/>
    <a:srgbClr val="006600"/>
    <a:srgbClr val="00CC00"/>
    <a:srgbClr val="009900"/>
    <a:srgbClr val="339933"/>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4660"/>
  </p:normalViewPr>
  <p:slideViewPr>
    <p:cSldViewPr>
      <p:cViewPr varScale="1">
        <p:scale>
          <a:sx n="102" d="100"/>
          <a:sy n="102"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06E83-A4F0-4036-B6AA-0B83DE1EF351}" type="datetimeFigureOut">
              <a:rPr lang="zh-CN" altLang="en-US" smtClean="0"/>
              <a:pPr/>
              <a:t>2021/5/24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711F3-6A42-4C0C-99C4-F13856A258EC}" type="slidenum">
              <a:rPr lang="zh-CN" altLang="en-US" smtClean="0"/>
              <a:pPr/>
              <a:t>‹#›</a:t>
            </a:fld>
            <a:endParaRPr lang="zh-CN" altLang="en-US"/>
          </a:p>
        </p:txBody>
      </p:sp>
    </p:spTree>
    <p:extLst>
      <p:ext uri="{BB962C8B-B14F-4D97-AF65-F5344CB8AC3E}">
        <p14:creationId xmlns:p14="http://schemas.microsoft.com/office/powerpoint/2010/main" val="9720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1</a:t>
            </a:fld>
            <a:endParaRPr lang="zh-CN" altLang="en-US"/>
          </a:p>
        </p:txBody>
      </p:sp>
    </p:spTree>
    <p:extLst>
      <p:ext uri="{BB962C8B-B14F-4D97-AF65-F5344CB8AC3E}">
        <p14:creationId xmlns:p14="http://schemas.microsoft.com/office/powerpoint/2010/main" val="21367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2</a:t>
            </a:fld>
            <a:endParaRPr lang="zh-CN" altLang="en-US"/>
          </a:p>
        </p:txBody>
      </p:sp>
    </p:spTree>
    <p:extLst>
      <p:ext uri="{BB962C8B-B14F-4D97-AF65-F5344CB8AC3E}">
        <p14:creationId xmlns:p14="http://schemas.microsoft.com/office/powerpoint/2010/main" val="41356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3</a:t>
            </a:fld>
            <a:endParaRPr lang="zh-CN" altLang="en-US"/>
          </a:p>
        </p:txBody>
      </p:sp>
    </p:spTree>
    <p:extLst>
      <p:ext uri="{BB962C8B-B14F-4D97-AF65-F5344CB8AC3E}">
        <p14:creationId xmlns:p14="http://schemas.microsoft.com/office/powerpoint/2010/main" val="341717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4</a:t>
            </a:fld>
            <a:endParaRPr lang="zh-CN" altLang="en-US"/>
          </a:p>
        </p:txBody>
      </p:sp>
    </p:spTree>
    <p:extLst>
      <p:ext uri="{BB962C8B-B14F-4D97-AF65-F5344CB8AC3E}">
        <p14:creationId xmlns:p14="http://schemas.microsoft.com/office/powerpoint/2010/main" val="4086633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5</a:t>
            </a:fld>
            <a:endParaRPr lang="zh-CN" altLang="en-US"/>
          </a:p>
        </p:txBody>
      </p:sp>
    </p:spTree>
    <p:extLst>
      <p:ext uri="{BB962C8B-B14F-4D97-AF65-F5344CB8AC3E}">
        <p14:creationId xmlns:p14="http://schemas.microsoft.com/office/powerpoint/2010/main" val="199720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1560" y="2391023"/>
            <a:ext cx="8062664" cy="1470025"/>
          </a:xfrm>
        </p:spPr>
        <p:txBody>
          <a:bodyPr>
            <a:normAutofit/>
          </a:bodyPr>
          <a:lstStyle/>
          <a:p>
            <a:r>
              <a:rPr lang="en-US" altLang="zh-CN" dirty="0"/>
              <a:t>WF on </a:t>
            </a:r>
            <a:r>
              <a:rPr lang="en-US" altLang="zh-CN" dirty="0" smtClean="0"/>
              <a:t>coexistence evaluation necessity in n14</a:t>
            </a:r>
            <a:endParaRPr lang="zh-CN" altLang="en-US" dirty="0"/>
          </a:p>
        </p:txBody>
      </p:sp>
      <p:sp>
        <p:nvSpPr>
          <p:cNvPr id="3" name="副标题 2"/>
          <p:cNvSpPr>
            <a:spLocks noGrp="1"/>
          </p:cNvSpPr>
          <p:nvPr>
            <p:ph type="subTitle" idx="1"/>
          </p:nvPr>
        </p:nvSpPr>
        <p:spPr>
          <a:xfrm>
            <a:off x="1371600" y="4581128"/>
            <a:ext cx="6400800" cy="1057672"/>
          </a:xfrm>
        </p:spPr>
        <p:txBody>
          <a:bodyPr>
            <a:normAutofit/>
          </a:bodyPr>
          <a:lstStyle/>
          <a:p>
            <a:r>
              <a:rPr lang="en-US" altLang="zh-CN" sz="2800" dirty="0">
                <a:solidFill>
                  <a:schemeClr val="tx1"/>
                </a:solidFill>
              </a:rPr>
              <a:t>Agenda item: </a:t>
            </a:r>
            <a:r>
              <a:rPr lang="en-US" altLang="zh-CN" sz="2800" dirty="0" smtClean="0">
                <a:solidFill>
                  <a:schemeClr val="tx1"/>
                </a:solidFill>
              </a:rPr>
              <a:t>9.14.7</a:t>
            </a:r>
            <a:endParaRPr lang="en-US" altLang="zh-CN" sz="2800" dirty="0">
              <a:solidFill>
                <a:schemeClr val="tx1"/>
              </a:solidFill>
            </a:endParaRPr>
          </a:p>
          <a:p>
            <a:r>
              <a:rPr lang="en-US" altLang="zh-CN" sz="2800" dirty="0">
                <a:solidFill>
                  <a:schemeClr val="tx1"/>
                </a:solidFill>
              </a:rPr>
              <a:t>Source: LG Electronics</a:t>
            </a:r>
            <a:endParaRPr lang="zh-CN" altLang="en-US" sz="2800" dirty="0">
              <a:solidFill>
                <a:schemeClr val="tx1"/>
              </a:solidFill>
            </a:endParaRPr>
          </a:p>
        </p:txBody>
      </p:sp>
      <p:sp>
        <p:nvSpPr>
          <p:cNvPr id="4" name="正方形/長方形 4"/>
          <p:cNvSpPr/>
          <p:nvPr/>
        </p:nvSpPr>
        <p:spPr>
          <a:xfrm>
            <a:off x="164942" y="116632"/>
            <a:ext cx="8824423" cy="830997"/>
          </a:xfrm>
          <a:prstGeom prst="rect">
            <a:avLst/>
          </a:prstGeom>
        </p:spPr>
        <p:txBody>
          <a:bodyPr wrap="square">
            <a:spAutoFit/>
          </a:bodyPr>
          <a:lstStyle/>
          <a:p>
            <a:r>
              <a:rPr lang="en-GB" altLang="zh-CN" sz="2400" b="1" dirty="0"/>
              <a:t>3GPP TSG-RAN WG4 Meeting #</a:t>
            </a:r>
            <a:r>
              <a:rPr lang="en-GB" altLang="zh-CN" sz="2400" b="1" dirty="0" smtClean="0"/>
              <a:t>99-e</a:t>
            </a:r>
            <a:r>
              <a:rPr lang="en-GB" altLang="zh-CN" sz="2400" b="1" dirty="0"/>
              <a:t>	                        </a:t>
            </a:r>
            <a:r>
              <a:rPr lang="en-GB" altLang="zh-CN" sz="2400" b="1" dirty="0" smtClean="0"/>
              <a:t>	          </a:t>
            </a:r>
            <a:r>
              <a:rPr lang="en-GB" altLang="zh-CN" sz="2400" b="1" dirty="0" smtClean="0"/>
              <a:t>R4-2107863</a:t>
            </a:r>
            <a:endParaRPr lang="zh-CN" altLang="zh-CN" sz="2400" dirty="0"/>
          </a:p>
          <a:p>
            <a:r>
              <a:rPr lang="en-GB" altLang="zh-CN" sz="2400" b="1" dirty="0"/>
              <a:t>Electronic Meeting, </a:t>
            </a:r>
            <a:r>
              <a:rPr lang="en-GB" altLang="zh-CN" sz="2400" b="1" dirty="0" smtClean="0"/>
              <a:t>19</a:t>
            </a:r>
            <a:r>
              <a:rPr lang="en-GB" altLang="zh-CN" sz="2400" b="1" baseline="30000" dirty="0" smtClean="0"/>
              <a:t>th</a:t>
            </a:r>
            <a:r>
              <a:rPr lang="en-GB" altLang="zh-CN" sz="2400" b="1" dirty="0" smtClean="0"/>
              <a:t> </a:t>
            </a:r>
            <a:r>
              <a:rPr lang="en-GB" altLang="zh-CN" sz="2400" b="1" dirty="0"/>
              <a:t>– </a:t>
            </a:r>
            <a:r>
              <a:rPr lang="en-GB" altLang="zh-CN" sz="2400" b="1" dirty="0" smtClean="0"/>
              <a:t>27</a:t>
            </a:r>
            <a:r>
              <a:rPr lang="en-GB" altLang="zh-CN" sz="2400" b="1" baseline="30000" dirty="0" smtClean="0"/>
              <a:t>th</a:t>
            </a:r>
            <a:r>
              <a:rPr lang="en-GB" altLang="zh-CN" sz="2400" b="1" dirty="0" smtClean="0"/>
              <a:t> May, </a:t>
            </a:r>
            <a:r>
              <a:rPr lang="en-GB" altLang="zh-CN" sz="2400" b="1" dirty="0"/>
              <a:t>2021</a:t>
            </a:r>
            <a:endParaRPr lang="zh-CN"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fontScale="90000"/>
          </a:bodyPr>
          <a:lstStyle/>
          <a:p>
            <a:r>
              <a:rPr lang="en-US" altLang="zh-CN" dirty="0"/>
              <a:t>Background</a:t>
            </a:r>
            <a:endParaRPr lang="zh-CN" altLang="en-US" dirty="0"/>
          </a:p>
        </p:txBody>
      </p:sp>
      <p:sp>
        <p:nvSpPr>
          <p:cNvPr id="3" name="内容占位符 2"/>
          <p:cNvSpPr>
            <a:spLocks noGrp="1"/>
          </p:cNvSpPr>
          <p:nvPr>
            <p:ph idx="1"/>
          </p:nvPr>
        </p:nvSpPr>
        <p:spPr>
          <a:xfrm>
            <a:off x="457200" y="1080120"/>
            <a:ext cx="8229600" cy="5589240"/>
          </a:xfrm>
        </p:spPr>
        <p:txBody>
          <a:bodyPr>
            <a:normAutofit fontScale="92500" lnSpcReduction="10000"/>
          </a:bodyPr>
          <a:lstStyle/>
          <a:p>
            <a:r>
              <a:rPr lang="en-US" altLang="ko-KR" sz="2400" dirty="0" smtClean="0"/>
              <a:t>In </a:t>
            </a:r>
            <a:r>
              <a:rPr lang="en-US" altLang="ko-KR" sz="2400" dirty="0"/>
              <a:t>RAN4 #</a:t>
            </a:r>
            <a:r>
              <a:rPr lang="en-US" altLang="ko-KR" sz="2400" dirty="0" smtClean="0"/>
              <a:t>99-e meeting, AT&amp;T provide additional NR PS operating scenarios in revision of R4-2111535</a:t>
            </a:r>
            <a:endParaRPr lang="en-US" altLang="ko-KR" sz="2400" dirty="0"/>
          </a:p>
          <a:p>
            <a:pPr lvl="1"/>
            <a:r>
              <a:rPr lang="en-US" altLang="ko-KR" sz="2400" dirty="0"/>
              <a:t>there will be a need to address operation of NR sidelink in NR Band n14 to support the additional public safety (PS) use cases required for the services noted above while other NR Band n14 and LTE Band 14 UEs are operating over </a:t>
            </a:r>
            <a:r>
              <a:rPr lang="en-US" altLang="ko-KR" sz="2400" dirty="0" err="1"/>
              <a:t>Uu</a:t>
            </a:r>
            <a:r>
              <a:rPr lang="en-US" altLang="ko-KR" sz="2400" dirty="0"/>
              <a:t> interface in NR Band n14 and LTE Band 14</a:t>
            </a:r>
            <a:r>
              <a:rPr lang="en-US" altLang="ko-KR" sz="2400" dirty="0" smtClean="0"/>
              <a:t>.</a:t>
            </a:r>
          </a:p>
          <a:p>
            <a:pPr lvl="1"/>
            <a:endParaRPr lang="en-US" altLang="ko-KR" sz="2300" dirty="0">
              <a:solidFill>
                <a:srgbClr val="FF0000"/>
              </a:solidFill>
            </a:endParaRPr>
          </a:p>
          <a:p>
            <a:pPr algn="just"/>
            <a:r>
              <a:rPr lang="en-US" altLang="zh-CN" sz="2400" dirty="0" smtClean="0"/>
              <a:t>In 1</a:t>
            </a:r>
            <a:r>
              <a:rPr lang="en-US" altLang="zh-CN" sz="2400" baseline="30000" dirty="0" smtClean="0"/>
              <a:t>st</a:t>
            </a:r>
            <a:r>
              <a:rPr lang="en-US" altLang="zh-CN" sz="2400" dirty="0" smtClean="0"/>
              <a:t> round discussion, </a:t>
            </a:r>
            <a:r>
              <a:rPr lang="en-US" altLang="zh-CN" sz="2400" dirty="0"/>
              <a:t>RAN4 </a:t>
            </a:r>
            <a:r>
              <a:rPr lang="en-US" altLang="zh-CN" sz="2400" dirty="0" smtClean="0"/>
              <a:t>treated the coexistence necessity for NR PS operation in in-coverage NW as following aspect.</a:t>
            </a:r>
            <a:endParaRPr lang="en-US" altLang="zh-CN" sz="2400" dirty="0"/>
          </a:p>
          <a:p>
            <a:pPr lvl="1"/>
            <a:r>
              <a:rPr lang="en-GB" altLang="ko-KR" sz="1900" u="sng" dirty="0" smtClean="0"/>
              <a:t>In 1</a:t>
            </a:r>
            <a:r>
              <a:rPr lang="en-GB" altLang="ko-KR" sz="1900" u="sng" baseline="30000" dirty="0" smtClean="0"/>
              <a:t>st</a:t>
            </a:r>
            <a:r>
              <a:rPr lang="en-GB" altLang="ko-KR" sz="1900" u="sng" dirty="0" smtClean="0"/>
              <a:t> Round, interested companies view are diverse according to two issues</a:t>
            </a:r>
          </a:p>
          <a:p>
            <a:pPr lvl="2"/>
            <a:r>
              <a:rPr lang="en-GB" altLang="ko-KR" sz="1700" b="1" u="sng" dirty="0"/>
              <a:t>Issue 2-1-1: </a:t>
            </a:r>
            <a:r>
              <a:rPr lang="en-GB" altLang="ko-KR" sz="1700" b="1" dirty="0"/>
              <a:t>Review the protection of Band 13 UE for LTE prose UE (both PC1and PC3) in Band 14 </a:t>
            </a:r>
            <a:endParaRPr lang="ko-KR" altLang="ko-KR" sz="1700" b="1"/>
          </a:p>
          <a:p>
            <a:pPr lvl="2"/>
            <a:r>
              <a:rPr lang="en-GB" altLang="ko-KR" sz="1700" b="1" u="sng" dirty="0"/>
              <a:t>Issue 2-2-2: </a:t>
            </a:r>
            <a:r>
              <a:rPr lang="en-GB" altLang="ko-KR" sz="1700" b="1" dirty="0"/>
              <a:t>Coexistence evaluation for NR SL UE in in-coverage NW with legacy LTE/ NR </a:t>
            </a:r>
            <a:r>
              <a:rPr lang="en-GB" altLang="ko-KR" sz="1700" b="1" dirty="0" err="1"/>
              <a:t>Uu</a:t>
            </a:r>
            <a:r>
              <a:rPr lang="en-GB" altLang="ko-KR" sz="1700" b="1" dirty="0"/>
              <a:t> operation</a:t>
            </a:r>
            <a:endParaRPr lang="ko-KR" altLang="ko-KR" sz="1700" b="1"/>
          </a:p>
          <a:p>
            <a:pPr lvl="1"/>
            <a:endParaRPr lang="en-GB" altLang="ko-KR" sz="1900" u="sng" dirty="0" smtClean="0"/>
          </a:p>
          <a:p>
            <a:r>
              <a:rPr lang="en-US" altLang="ko-KR" sz="2400" dirty="0" smtClean="0"/>
              <a:t>Hence, RAN4 still discuss above two issues for the coexistence evaluation necessity in n14.</a:t>
            </a:r>
          </a:p>
        </p:txBody>
      </p:sp>
    </p:spTree>
    <p:extLst>
      <p:ext uri="{BB962C8B-B14F-4D97-AF65-F5344CB8AC3E}">
        <p14:creationId xmlns:p14="http://schemas.microsoft.com/office/powerpoint/2010/main" val="9078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pPr lvl="1" algn="ctr" rtl="0">
              <a:spcBef>
                <a:spcPct val="0"/>
              </a:spcBef>
            </a:pPr>
            <a:r>
              <a:rPr lang="en-US" altLang="zh-CN" sz="2800" dirty="0"/>
              <a:t>WF: </a:t>
            </a:r>
            <a:r>
              <a:rPr lang="en-GB" altLang="zh-CN" sz="2800" dirty="0" smtClean="0"/>
              <a:t>Coexistence evaluation necessity in n14</a:t>
            </a:r>
            <a:endParaRPr lang="zh-CN" altLang="en-US" sz="2800" dirty="0"/>
          </a:p>
        </p:txBody>
      </p:sp>
      <p:sp>
        <p:nvSpPr>
          <p:cNvPr id="3" name="内容占位符 2"/>
          <p:cNvSpPr>
            <a:spLocks noGrp="1"/>
          </p:cNvSpPr>
          <p:nvPr>
            <p:ph idx="1"/>
          </p:nvPr>
        </p:nvSpPr>
        <p:spPr>
          <a:xfrm>
            <a:off x="395536" y="1196752"/>
            <a:ext cx="8352928" cy="5380310"/>
          </a:xfrm>
        </p:spPr>
        <p:txBody>
          <a:bodyPr>
            <a:normAutofit lnSpcReduction="10000"/>
          </a:bodyPr>
          <a:lstStyle/>
          <a:p>
            <a:pPr hangingPunct="0"/>
            <a:r>
              <a:rPr lang="en-GB" altLang="ko-KR" sz="2400" b="1" u="sng" dirty="0"/>
              <a:t>Issue 2-1-1: </a:t>
            </a:r>
            <a:r>
              <a:rPr lang="en-GB" altLang="ko-KR" sz="2400" b="1" dirty="0"/>
              <a:t>Review the protection of Band 13 UE for LTE prose UE (both PC1and PC3) in Band 14 </a:t>
            </a:r>
            <a:endParaRPr lang="en-US" altLang="zh-CN" sz="2400" dirty="0" smtClean="0"/>
          </a:p>
          <a:p>
            <a:pPr lvl="1" hangingPunct="0"/>
            <a:r>
              <a:rPr lang="en-US" altLang="zh-CN" sz="2000" dirty="0" smtClean="0"/>
              <a:t>In 2</a:t>
            </a:r>
            <a:r>
              <a:rPr lang="en-US" altLang="zh-CN" sz="2000" baseline="30000" dirty="0" smtClean="0"/>
              <a:t>nd</a:t>
            </a:r>
            <a:r>
              <a:rPr lang="en-US" altLang="zh-CN" sz="2000" dirty="0" smtClean="0"/>
              <a:t> round e-mail </a:t>
            </a:r>
            <a:r>
              <a:rPr lang="en-US" altLang="zh-CN" sz="2000" dirty="0"/>
              <a:t>discussion, moderator proposed two options as follow</a:t>
            </a:r>
          </a:p>
          <a:p>
            <a:pPr lvl="1"/>
            <a:endParaRPr lang="en-US" altLang="ko-KR" sz="1900" dirty="0" smtClean="0"/>
          </a:p>
          <a:p>
            <a:pPr lvl="1"/>
            <a:r>
              <a:rPr lang="en-GB" altLang="ko-KR" sz="2000" dirty="0"/>
              <a:t>Option 1: The LTE prose UE (both PC1 and PC3) in Band 14 can coexisted with Band 13 UE in real field. So, RAN4 do not need the additional coexistence evaluation to protect band 13 UE.</a:t>
            </a:r>
            <a:endParaRPr lang="ko-KR" altLang="ko-KR" sz="2000"/>
          </a:p>
          <a:p>
            <a:pPr lvl="1"/>
            <a:r>
              <a:rPr lang="en-GB" altLang="ko-KR" sz="2000" dirty="0"/>
              <a:t>Option 2: Need coexistence evaluation to protect B13 </a:t>
            </a:r>
            <a:r>
              <a:rPr lang="en-GB" altLang="ko-KR" sz="2000" dirty="0" smtClean="0"/>
              <a:t>UE. (e.g. power control, </a:t>
            </a:r>
            <a:r>
              <a:rPr lang="en-US" altLang="ko-KR" sz="2000" dirty="0" smtClean="0"/>
              <a:t>coexisting </a:t>
            </a:r>
            <a:r>
              <a:rPr lang="en-US" altLang="ko-KR" sz="2000" dirty="0"/>
              <a:t>simulation </a:t>
            </a:r>
            <a:r>
              <a:rPr lang="en-US" altLang="ko-KR" sz="2000" dirty="0" smtClean="0"/>
              <a:t>parameter in general)</a:t>
            </a:r>
            <a:endParaRPr lang="ko-KR" altLang="ko-KR" sz="2000"/>
          </a:p>
          <a:p>
            <a:pPr marL="0" lvl="0" indent="0" hangingPunct="0">
              <a:buNone/>
            </a:pPr>
            <a:endParaRPr lang="en-US" altLang="zh-CN" sz="2400" dirty="0"/>
          </a:p>
          <a:p>
            <a:pPr lvl="0" hangingPunct="0"/>
            <a:r>
              <a:rPr lang="en-US" altLang="zh-CN" sz="2400" dirty="0" smtClean="0"/>
              <a:t>WF: Firstly, RAN4 need to study the different points between LTE Prose and NR PS to protect Band 13. Based on interested companies discussion paper, RAN4 conclude this issue in next RAN4 meeting. </a:t>
            </a:r>
            <a:endParaRPr lang="zh-CN" altLang="zh-CN" sz="2400" dirty="0"/>
          </a:p>
          <a:p>
            <a:endParaRPr lang="zh-CN" altLang="en-US" sz="1800" dirty="0"/>
          </a:p>
        </p:txBody>
      </p:sp>
    </p:spTree>
    <p:extLst>
      <p:ext uri="{BB962C8B-B14F-4D97-AF65-F5344CB8AC3E}">
        <p14:creationId xmlns:p14="http://schemas.microsoft.com/office/powerpoint/2010/main" val="391244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pPr lvl="1" algn="ctr" rtl="0">
              <a:spcBef>
                <a:spcPct val="0"/>
              </a:spcBef>
            </a:pPr>
            <a:r>
              <a:rPr lang="en-US" altLang="zh-CN" sz="2800" dirty="0"/>
              <a:t>WF: </a:t>
            </a:r>
            <a:r>
              <a:rPr lang="en-GB" altLang="zh-CN" sz="2800" dirty="0" smtClean="0"/>
              <a:t>Coexistence evaluation necessity in n14</a:t>
            </a:r>
            <a:endParaRPr lang="zh-CN" altLang="en-US" sz="2800" dirty="0"/>
          </a:p>
        </p:txBody>
      </p:sp>
      <p:sp>
        <p:nvSpPr>
          <p:cNvPr id="3" name="内容占位符 2"/>
          <p:cNvSpPr>
            <a:spLocks noGrp="1"/>
          </p:cNvSpPr>
          <p:nvPr>
            <p:ph idx="1"/>
          </p:nvPr>
        </p:nvSpPr>
        <p:spPr>
          <a:xfrm>
            <a:off x="395536" y="1196752"/>
            <a:ext cx="8352928" cy="5380310"/>
          </a:xfrm>
        </p:spPr>
        <p:txBody>
          <a:bodyPr>
            <a:normAutofit lnSpcReduction="10000"/>
          </a:bodyPr>
          <a:lstStyle/>
          <a:p>
            <a:pPr marL="342900" lvl="2" indent="-342900" hangingPunct="0"/>
            <a:r>
              <a:rPr lang="en-GB" altLang="ko-KR" b="1" u="sng" dirty="0"/>
              <a:t>Issue 2-2-2: </a:t>
            </a:r>
            <a:r>
              <a:rPr lang="en-GB" altLang="ko-KR" b="1" dirty="0"/>
              <a:t>Coexistence evaluation for NR SL UE in in-coverage NW with legacy LTE/ NR </a:t>
            </a:r>
            <a:r>
              <a:rPr lang="en-GB" altLang="ko-KR" b="1" dirty="0" err="1"/>
              <a:t>Uu</a:t>
            </a:r>
            <a:r>
              <a:rPr lang="en-GB" altLang="ko-KR" b="1" dirty="0"/>
              <a:t> operation</a:t>
            </a:r>
            <a:endParaRPr lang="ko-KR" altLang="ko-KR" b="1"/>
          </a:p>
          <a:p>
            <a:pPr lvl="1" hangingPunct="0"/>
            <a:r>
              <a:rPr lang="en-US" altLang="zh-CN" sz="2000" dirty="0" smtClean="0"/>
              <a:t>In 2</a:t>
            </a:r>
            <a:r>
              <a:rPr lang="en-US" altLang="zh-CN" sz="2000" baseline="30000" dirty="0" smtClean="0"/>
              <a:t>nd</a:t>
            </a:r>
            <a:r>
              <a:rPr lang="en-US" altLang="zh-CN" sz="2000" dirty="0" smtClean="0"/>
              <a:t> round e-mail </a:t>
            </a:r>
            <a:r>
              <a:rPr lang="en-US" altLang="zh-CN" sz="2000" dirty="0"/>
              <a:t>discussion, moderator proposed two options as follow</a:t>
            </a:r>
          </a:p>
          <a:p>
            <a:pPr lvl="1"/>
            <a:endParaRPr lang="en-US" altLang="ko-KR" sz="1900" dirty="0" smtClean="0"/>
          </a:p>
          <a:p>
            <a:pPr lvl="1"/>
            <a:r>
              <a:rPr lang="en-GB" altLang="ko-KR" sz="2000" dirty="0"/>
              <a:t>Option 1: </a:t>
            </a:r>
            <a:r>
              <a:rPr lang="en-GB" altLang="ko-KR" sz="2000" dirty="0" smtClean="0"/>
              <a:t>RAN4 </a:t>
            </a:r>
            <a:r>
              <a:rPr lang="en-GB" altLang="ko-KR" sz="2000" dirty="0"/>
              <a:t>can allow NR PS operation in in-coverage NW with legacy LTE/NR </a:t>
            </a:r>
            <a:r>
              <a:rPr lang="en-GB" altLang="ko-KR" sz="2000" dirty="0" err="1"/>
              <a:t>Uu</a:t>
            </a:r>
            <a:r>
              <a:rPr lang="en-GB" altLang="ko-KR" sz="2000" dirty="0"/>
              <a:t> operation. Since LTE PS already studied the coexistence evaluation to protect legacy LTE system.</a:t>
            </a:r>
            <a:endParaRPr lang="ko-KR" altLang="ko-KR" sz="2000"/>
          </a:p>
          <a:p>
            <a:pPr lvl="1"/>
            <a:r>
              <a:rPr lang="en-GB" altLang="ko-KR" sz="2000" dirty="0"/>
              <a:t>Option 2: RAN4 need further coexistence evaluation to protect legacy LTE/NR system in n14</a:t>
            </a:r>
            <a:endParaRPr lang="ko-KR" altLang="ko-KR" sz="2000"/>
          </a:p>
          <a:p>
            <a:pPr marL="0" lvl="0" indent="0" hangingPunct="0">
              <a:buNone/>
            </a:pPr>
            <a:endParaRPr lang="en-US" altLang="zh-CN" sz="2400" dirty="0"/>
          </a:p>
          <a:p>
            <a:pPr lvl="0" hangingPunct="0"/>
            <a:r>
              <a:rPr lang="en-US" altLang="zh-CN" sz="2400" dirty="0" smtClean="0"/>
              <a:t>WF: RAN4 need to study the different points between LTE Prose and NR PS to protect legacy LTE/NR system in n14. Based on interested companies discussion paper, RAN4 conclude this issue in next RAN4 meeting. </a:t>
            </a:r>
            <a:endParaRPr lang="zh-CN" altLang="zh-CN" sz="2400" dirty="0"/>
          </a:p>
          <a:p>
            <a:endParaRPr lang="zh-CN" altLang="en-US" sz="1800" dirty="0"/>
          </a:p>
        </p:txBody>
      </p:sp>
    </p:spTree>
    <p:extLst>
      <p:ext uri="{BB962C8B-B14F-4D97-AF65-F5344CB8AC3E}">
        <p14:creationId xmlns:p14="http://schemas.microsoft.com/office/powerpoint/2010/main" val="2110626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Reference</a:t>
            </a:r>
            <a:endParaRPr lang="zh-CN" altLang="en-US" dirty="0"/>
          </a:p>
        </p:txBody>
      </p:sp>
      <p:sp>
        <p:nvSpPr>
          <p:cNvPr id="3" name="내용 개체 틀 2"/>
          <p:cNvSpPr>
            <a:spLocks noGrp="1"/>
          </p:cNvSpPr>
          <p:nvPr>
            <p:ph idx="1"/>
          </p:nvPr>
        </p:nvSpPr>
        <p:spPr>
          <a:xfrm>
            <a:off x="457200" y="1484784"/>
            <a:ext cx="8435280" cy="4525963"/>
          </a:xfrm>
        </p:spPr>
        <p:txBody>
          <a:bodyPr>
            <a:normAutofit/>
          </a:bodyPr>
          <a:lstStyle/>
          <a:p>
            <a:r>
              <a:rPr lang="en-US" altLang="ko-KR" sz="2000" dirty="0" smtClean="0"/>
              <a:t>[1] R4-2107668, </a:t>
            </a:r>
            <a:r>
              <a:rPr lang="en-US" altLang="ko-KR" sz="2000" dirty="0"/>
              <a:t>“</a:t>
            </a:r>
            <a:r>
              <a:rPr lang="en-US" altLang="ko-KR" sz="2000" dirty="0" smtClean="0"/>
              <a:t>RAN4#99-e_summary_142_NRSL_enh_Part1,” </a:t>
            </a:r>
            <a:r>
              <a:rPr lang="en-US" altLang="ko-KR" sz="2000" dirty="0"/>
              <a:t>Moderator (LG Electronics)</a:t>
            </a:r>
          </a:p>
          <a:p>
            <a:r>
              <a:rPr lang="en-US" altLang="ko-KR" sz="2000" dirty="0" smtClean="0"/>
              <a:t>[2] R4-2111535, “</a:t>
            </a:r>
            <a:r>
              <a:rPr lang="en-US" altLang="ko-KR" sz="2000" dirty="0"/>
              <a:t>NR Sidelink in NR Band n14 and Coexistence Studies</a:t>
            </a:r>
            <a:r>
              <a:rPr lang="en-US" altLang="ko-KR" sz="2000" dirty="0" smtClean="0"/>
              <a:t>,” AT&amp;T</a:t>
            </a:r>
          </a:p>
          <a:p>
            <a:r>
              <a:rPr lang="en-US" altLang="ko-KR" sz="2000" dirty="0" smtClean="0"/>
              <a:t>[3] Revision of </a:t>
            </a:r>
            <a:r>
              <a:rPr lang="en-US" altLang="ko-KR" sz="2000" dirty="0"/>
              <a:t>R4-2111535, “NR Sidelink in NR Band n14 and Coexistence Studies,” </a:t>
            </a:r>
            <a:r>
              <a:rPr lang="en-US" altLang="ko-KR" sz="2000" dirty="0" smtClean="0"/>
              <a:t>AT&amp;T, </a:t>
            </a:r>
            <a:r>
              <a:rPr lang="en-US" altLang="ko-KR" sz="2000" dirty="0" err="1" smtClean="0"/>
              <a:t>FirstNet</a:t>
            </a:r>
            <a:endParaRPr lang="en-US" altLang="ko-KR" sz="2000" dirty="0"/>
          </a:p>
          <a:p>
            <a:r>
              <a:rPr lang="en-US" altLang="ko-KR" sz="2000" dirty="0" smtClean="0"/>
              <a:t>[4] R4-2103241</a:t>
            </a:r>
            <a:r>
              <a:rPr lang="en-US" altLang="ko-KR" sz="2000" dirty="0"/>
              <a:t>, “WF on coexistence evaluation for NR SL </a:t>
            </a:r>
            <a:r>
              <a:rPr lang="en-US" altLang="ko-KR" sz="2000" dirty="0" err="1"/>
              <a:t>enh</a:t>
            </a:r>
            <a:r>
              <a:rPr lang="en-US" altLang="ko-KR" sz="2000" dirty="0"/>
              <a:t>. in Rel-17,” </a:t>
            </a:r>
            <a:r>
              <a:rPr lang="en-US" altLang="ko-KR" sz="2000" dirty="0" smtClean="0"/>
              <a:t>LGE</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12268</TotalTime>
  <Words>530</Words>
  <Application>Microsoft Office PowerPoint</Application>
  <PresentationFormat>화면 슬라이드 쇼(4:3)</PresentationFormat>
  <Paragraphs>41</Paragraphs>
  <Slides>5</Slides>
  <Notes>5</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5</vt:i4>
      </vt:variant>
    </vt:vector>
  </HeadingPairs>
  <TitlesOfParts>
    <vt:vector size="10" baseType="lpstr">
      <vt:lpstr>SimSun</vt:lpstr>
      <vt:lpstr>맑은 고딕</vt:lpstr>
      <vt:lpstr>Arial</vt:lpstr>
      <vt:lpstr>Calibri</vt:lpstr>
      <vt:lpstr>Office 主题</vt:lpstr>
      <vt:lpstr>WF on coexistence evaluation necessity in n14</vt:lpstr>
      <vt:lpstr>Background</vt:lpstr>
      <vt:lpstr>WF: Coexistence evaluation necessity in n14</vt:lpstr>
      <vt:lpstr>WF: Coexistence evaluation necessity in n14</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performance metric for PC-5 based V2V system</dc:title>
  <dc:creator>임수환/책임연구원/미래기술센터 C&amp;M표준(연)5G무선통신표준Task(suhwan.lim@lge.com)</dc:creator>
  <cp:lastModifiedBy>임수환/책임연구원/미래기술센터 C&amp;M표준(연)5G무선통신표준Task(suhwan.lim@lge.com)</cp:lastModifiedBy>
  <cp:revision>150</cp:revision>
  <dcterms:modified xsi:type="dcterms:W3CDTF">2021-05-25T08:08:08Z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(3)tjsyV03Vw82e8N0z2DAOqO8Xlep3FcgseZXlUzLQOdWwUQpj/hmbXP63uW3YNKC6K9S6up4P
ecYz2e/rfLwu2rgCVZe6zeK5IkNwL8PpYApPpRLW/aeRgQFICpu0eWll/f9UeeUyJiPUQXS5
o7CRMWa9v8eGPUNDACXAsExxvwjKNn7L6/pjQlsgZ/5OIz2SbLOMq2isIDHZGRAqopXmoAxI
2lmwiCq2u/fzZT7Bgp</vt:lpwstr>
  </property>
  <property fmtid="{D5CDD505-2E9C-101B-9397-08002B2CF9AE}" pid="3" name="_2015_ms_pID_7253431">
    <vt:lpwstr>GCDvmMTJBYrQSbEO0au1wmWLzJwLyTyTlmnYf0yV7NmZZSnyw93iGS
LRlWzkkXO8xSKsPpTdPaDwXgll02b/9i//yRKkeHcDRrjtHOk7jBvf/Z8Uq8Q0KWJPRqbNi3
KuFe9X1ag5s++4H7grkIou+AfRHLtTFQMfl4wCoALXc9Al1KO6NagHA74Joa7/OjXGQjoF1X
meaSYsbEI7TP0J7h0gcx4uXMNxm8uFs0E9qi</vt:lpwstr>
  </property>
  <property fmtid="{D5CDD505-2E9C-101B-9397-08002B2CF9AE}" pid="4" name="_2015_ms_pID_7253432">
    <vt:lpwstr>Tg==</vt:lpwstr>
  </property>
</Properties>
</file>