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8"/>
  </p:notesMasterIdLst>
  <p:sldIdLst>
    <p:sldId id="256" r:id="rId2"/>
    <p:sldId id="289" r:id="rId3"/>
    <p:sldId id="292" r:id="rId4"/>
    <p:sldId id="293" r:id="rId5"/>
    <p:sldId id="290" r:id="rId6"/>
    <p:sldId id="291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19" autoAdjust="0"/>
    <p:restoredTop sz="96424" autoAdjust="0"/>
  </p:normalViewPr>
  <p:slideViewPr>
    <p:cSldViewPr snapToGrid="0">
      <p:cViewPr varScale="1">
        <p:scale>
          <a:sx n="120" d="100"/>
          <a:sy n="120" d="100"/>
        </p:scale>
        <p:origin x="174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577CB8-84A1-45D8-829E-D1E8976B938D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B131C0-A4DB-454F-9D59-F72C689481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3364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7350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716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4380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0171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241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456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2250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890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177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2462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0902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36158-C93E-4C60-BD2E-E0FD4C159F8B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7586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2841FB5-6394-4B61-AD7A-9926A8D960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5741" y="1929467"/>
            <a:ext cx="11447217" cy="692432"/>
          </a:xfrm>
        </p:spPr>
        <p:txBody>
          <a:bodyPr>
            <a:noAutofit/>
          </a:bodyPr>
          <a:lstStyle/>
          <a:p>
            <a:r>
              <a:rPr lang="en-US" altLang="zh-CN" sz="4400" dirty="0"/>
              <a:t>WF on intra-band UL contiguous CA for UL MIMO</a:t>
            </a:r>
            <a:endParaRPr lang="en-US" sz="4400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8677E230-623E-4B23-8128-061E597F1A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r>
              <a:rPr lang="en-US" dirty="0" smtClean="0"/>
              <a:t>Huawei</a:t>
            </a:r>
            <a:r>
              <a:rPr lang="en-US" dirty="0"/>
              <a:t>, </a:t>
            </a:r>
            <a:r>
              <a:rPr lang="en-US" dirty="0" smtClean="0"/>
              <a:t>HiSilicon, []</a:t>
            </a:r>
            <a:endParaRPr lang="en-US" dirty="0"/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5BB3C6A5-B872-4979-A917-7B860739811B}"/>
              </a:ext>
            </a:extLst>
          </p:cNvPr>
          <p:cNvSpPr txBox="1"/>
          <p:nvPr/>
        </p:nvSpPr>
        <p:spPr>
          <a:xfrm>
            <a:off x="9425569" y="151162"/>
            <a:ext cx="2483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altLang="zh-CN" b="1" dirty="0" smtClean="0"/>
              <a:t>R4-210XXXX</a:t>
            </a:r>
            <a:endParaRPr lang="en-US" b="1" dirty="0"/>
          </a:p>
        </p:txBody>
      </p:sp>
      <p:sp>
        <p:nvSpPr>
          <p:cNvPr id="7" name="TextBox 4">
            <a:extLst>
              <a:ext uri="{FF2B5EF4-FFF2-40B4-BE49-F238E27FC236}">
                <a16:creationId xmlns:a16="http://schemas.microsoft.com/office/drawing/2014/main" id="{961EBA95-7131-4683-B8EE-049359931A13}"/>
              </a:ext>
            </a:extLst>
          </p:cNvPr>
          <p:cNvSpPr txBox="1"/>
          <p:nvPr/>
        </p:nvSpPr>
        <p:spPr>
          <a:xfrm>
            <a:off x="98439" y="-28284"/>
            <a:ext cx="41358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3GPP TSG-RAN WG4 #</a:t>
            </a:r>
            <a:r>
              <a:rPr lang="en-US" b="1" dirty="0" smtClean="0"/>
              <a:t>99-e</a:t>
            </a:r>
            <a:endParaRPr lang="en-US" b="1" dirty="0"/>
          </a:p>
          <a:p>
            <a:r>
              <a:rPr lang="en-US" b="1" dirty="0" smtClean="0"/>
              <a:t>May 19 </a:t>
            </a:r>
            <a:r>
              <a:rPr lang="en-US" b="1" dirty="0"/>
              <a:t>– </a:t>
            </a:r>
            <a:r>
              <a:rPr lang="en-US" b="1" dirty="0" smtClean="0"/>
              <a:t>27, 2021</a:t>
            </a:r>
            <a:endParaRPr lang="en-US" b="1" dirty="0"/>
          </a:p>
          <a:p>
            <a:r>
              <a:rPr lang="en-US" b="1" dirty="0"/>
              <a:t>Electronic meeting</a:t>
            </a:r>
          </a:p>
        </p:txBody>
      </p:sp>
    </p:spTree>
    <p:extLst>
      <p:ext uri="{BB962C8B-B14F-4D97-AF65-F5344CB8AC3E}">
        <p14:creationId xmlns:p14="http://schemas.microsoft.com/office/powerpoint/2010/main" val="144433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65903" y="60326"/>
            <a:ext cx="10445577" cy="606940"/>
          </a:xfrm>
        </p:spPr>
        <p:txBody>
          <a:bodyPr>
            <a:normAutofit/>
          </a:bodyPr>
          <a:lstStyle/>
          <a:p>
            <a:r>
              <a:rPr lang="en-US" altLang="zh-CN" sz="3200" b="1" dirty="0" smtClean="0"/>
              <a:t>GTW agreement</a:t>
            </a:r>
            <a:endParaRPr lang="zh-CN" altLang="en-US" sz="3200" b="1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22A37D9-A92F-2349-B636-2EAFFC9D3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608" y="738344"/>
            <a:ext cx="11377402" cy="2573267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CN" sz="2400" b="1" dirty="0">
                <a:solidFill>
                  <a:srgbClr val="00B050"/>
                </a:solidFill>
              </a:rPr>
              <a:t>Agreement:</a:t>
            </a:r>
          </a:p>
          <a:p>
            <a:pPr marL="800100" lvl="1" indent="-342900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altLang="zh-CN" dirty="0">
                <a:solidFill>
                  <a:srgbClr val="00B050"/>
                </a:solidFill>
                <a:latin typeface="Times New Roman" panose="02020603050405020304" pitchFamily="18" charset="0"/>
                <a:ea typeface="MS Mincho"/>
              </a:rPr>
              <a:t>Option </a:t>
            </a:r>
            <a:r>
              <a:rPr lang="en-GB" altLang="zh-CN" dirty="0" smtClean="0">
                <a:solidFill>
                  <a:srgbClr val="00B050"/>
                </a:solidFill>
                <a:latin typeface="Times New Roman" panose="02020603050405020304" pitchFamily="18" charset="0"/>
                <a:ea typeface="MS Mincho"/>
              </a:rPr>
              <a:t>3 f</a:t>
            </a:r>
            <a:r>
              <a:rPr lang="en-US" altLang="zh-CN" dirty="0" smtClean="0">
                <a:solidFill>
                  <a:srgbClr val="00B050"/>
                </a:solidFill>
                <a:latin typeface="Times New Roman" panose="02020603050405020304" pitchFamily="18" charset="0"/>
                <a:ea typeface="MS Mincho"/>
              </a:rPr>
              <a:t>or MIMO configurations for CA+UL MIMO requirements:</a:t>
            </a:r>
          </a:p>
          <a:p>
            <a:pPr marL="457200" lvl="1" indent="0">
              <a:spcAft>
                <a:spcPts val="600"/>
              </a:spcAft>
              <a:buNone/>
            </a:pPr>
            <a:r>
              <a:rPr lang="en-US" altLang="zh-CN" dirty="0">
                <a:solidFill>
                  <a:srgbClr val="00B050"/>
                </a:solidFill>
                <a:latin typeface="Times New Roman" panose="02020603050405020304" pitchFamily="18" charset="0"/>
                <a:ea typeface="MS Mincho"/>
              </a:rPr>
              <a:t>2 layer configuration , 1 layer 2 port configuration and transparent </a:t>
            </a:r>
            <a:r>
              <a:rPr lang="en-US" altLang="zh-CN" dirty="0" err="1">
                <a:solidFill>
                  <a:srgbClr val="00B050"/>
                </a:solidFill>
                <a:latin typeface="Times New Roman" panose="02020603050405020304" pitchFamily="18" charset="0"/>
                <a:ea typeface="MS Mincho"/>
              </a:rPr>
              <a:t>TxD</a:t>
            </a:r>
            <a:r>
              <a:rPr lang="en-US" altLang="zh-CN" dirty="0">
                <a:solidFill>
                  <a:srgbClr val="00B050"/>
                </a:solidFill>
                <a:latin typeface="Times New Roman" panose="02020603050405020304" pitchFamily="18" charset="0"/>
                <a:ea typeface="MS Mincho"/>
              </a:rPr>
              <a:t> configuration are all considered</a:t>
            </a:r>
            <a:endParaRPr lang="en-GB" altLang="zh-CN" dirty="0">
              <a:solidFill>
                <a:srgbClr val="00B050"/>
              </a:solidFill>
              <a:latin typeface="Times New Roman" panose="02020603050405020304" pitchFamily="18" charset="0"/>
              <a:ea typeface="MS Mincho"/>
            </a:endParaRPr>
          </a:p>
          <a:p>
            <a:pPr marL="1257300" lvl="2" indent="-342900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altLang="zh-CN" dirty="0">
                <a:solidFill>
                  <a:srgbClr val="00B050"/>
                </a:solidFill>
                <a:latin typeface="Times New Roman" panose="02020603050405020304" pitchFamily="18" charset="0"/>
                <a:ea typeface="MS Mincho"/>
              </a:rPr>
              <a:t>If we find the problematic case, we could revisit the agreement</a:t>
            </a:r>
            <a:r>
              <a:rPr lang="en-GB" altLang="zh-CN" dirty="0" smtClean="0">
                <a:solidFill>
                  <a:srgbClr val="00B050"/>
                </a:solidFill>
                <a:latin typeface="Times New Roman" panose="02020603050405020304" pitchFamily="18" charset="0"/>
                <a:ea typeface="MS Mincho"/>
              </a:rPr>
              <a:t>.</a:t>
            </a:r>
          </a:p>
          <a:p>
            <a:pPr marL="800100" lvl="1" indent="-342900">
              <a:spcAft>
                <a:spcPts val="600"/>
              </a:spcAft>
              <a:buFont typeface="Symbol" panose="05050102010706020507" pitchFamily="18" charset="2"/>
              <a:buChar char=""/>
            </a:pPr>
            <a:endParaRPr lang="zh-CN" altLang="zh-CN" dirty="0" smtClean="0">
              <a:solidFill>
                <a:srgbClr val="00B050"/>
              </a:solidFill>
              <a:latin typeface="Times New Roman" panose="02020603050405020304" pitchFamily="18" charset="0"/>
              <a:ea typeface="MS Mincho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4400" dirty="0"/>
          </a:p>
        </p:txBody>
      </p:sp>
      <p:sp>
        <p:nvSpPr>
          <p:cNvPr id="3" name="矩形 2"/>
          <p:cNvSpPr/>
          <p:nvPr/>
        </p:nvSpPr>
        <p:spPr>
          <a:xfrm>
            <a:off x="626075" y="2930431"/>
            <a:ext cx="11005752" cy="1865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SzPct val="60000"/>
              <a:buFont typeface="Wingdings" panose="05000000000000000000" pitchFamily="2" charset="2"/>
              <a:buChar char="l"/>
            </a:pPr>
            <a:r>
              <a:rPr lang="en-US" altLang="zh-CN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Follow the single CC requirements as baseline</a:t>
            </a:r>
          </a:p>
          <a:p>
            <a:pPr marL="742950" lvl="1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Identify the UL-MIMO+CA specific requirements</a:t>
            </a:r>
          </a:p>
          <a:p>
            <a:pPr marL="742950" lvl="1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 to the CA requirement, e.g., configured output power, power control tolerance, if needed </a:t>
            </a:r>
            <a:endParaRPr lang="zh-CN" altLang="en-US" sz="2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87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32951" y="10898"/>
            <a:ext cx="10445577" cy="6069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RF requirements Structure for CA+MIMO</a:t>
            </a:r>
            <a:endParaRPr lang="zh-CN" alt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07091" y="694236"/>
            <a:ext cx="11648304" cy="32131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120000"/>
              </a:lnSpc>
              <a:spcAft>
                <a:spcPts val="600"/>
              </a:spcAft>
              <a:buSzPct val="60000"/>
              <a:buFont typeface="Wingdings" panose="05000000000000000000" pitchFamily="2" charset="2"/>
              <a:buChar char="l"/>
            </a:pPr>
            <a:r>
              <a:rPr lang="en-US" altLang="zh-CN" dirty="0" smtClean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CA+MIMO RF requirements are defined in new sub </a:t>
            </a:r>
            <a:r>
              <a:rPr lang="en-US" altLang="zh-CN" dirty="0" err="1" smtClean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clausea</a:t>
            </a:r>
            <a:r>
              <a:rPr lang="en-US" altLang="zh-CN" dirty="0" smtClean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that with dedicated suffix</a:t>
            </a: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dirty="0" smtClean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To avoid replication wording, structure the CR as deviation from existing CA and MIMO requirements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SzPct val="60000"/>
              <a:buFont typeface="Wingdings" panose="05000000000000000000" pitchFamily="2" charset="2"/>
              <a:buChar char="l"/>
            </a:pPr>
            <a:r>
              <a:rPr lang="en-US" altLang="zh-CN" dirty="0" smtClean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For EVM requirement</a:t>
            </a:r>
            <a:r>
              <a:rPr lang="en-US" altLang="zh-CN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, </a:t>
            </a:r>
            <a:r>
              <a:rPr lang="en-US" altLang="zh-CN" dirty="0" smtClean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follow </a:t>
            </a:r>
            <a:r>
              <a:rPr lang="en-US" altLang="zh-CN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the single CC </a:t>
            </a:r>
            <a:r>
              <a:rPr lang="en-US" altLang="zh-CN" dirty="0" smtClean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requirements defined in 6.4D.2</a:t>
            </a: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SzPct val="60000"/>
              <a:buFont typeface="Wingdings" panose="05000000000000000000" pitchFamily="2" charset="2"/>
              <a:buChar char="l"/>
            </a:pPr>
            <a:r>
              <a:rPr lang="en-US" altLang="zh-CN" dirty="0" smtClean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If anything update in TS 38.101 for single CC UL MIMO, further revise corresponding part for CA+MIMO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SzPct val="60000"/>
              <a:buFont typeface="Wingdings" panose="05000000000000000000" pitchFamily="2" charset="2"/>
              <a:buChar char="l"/>
            </a:pPr>
            <a:r>
              <a:rPr lang="en-US" altLang="zh-CN" dirty="0" smtClean="0">
                <a:effectLst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For transmit on/off time mask, follow single carrier agreement made in thread [159</a:t>
            </a:r>
            <a:r>
              <a:rPr lang="en-US" altLang="zh-CN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]: </a:t>
            </a:r>
            <a:r>
              <a:rPr lang="en-US" altLang="zh-CN" strike="sngStrike" dirty="0" smtClean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Transmit </a:t>
            </a:r>
            <a:r>
              <a:rPr lang="en-US" altLang="zh-CN" strike="sngStrike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ON/OFF time mask requirements for UL MIMO are defined at each antenna </a:t>
            </a:r>
            <a:r>
              <a:rPr lang="en-US" altLang="zh-CN" strike="sngStrike" dirty="0" smtClean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connector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SzPct val="60000"/>
              <a:buFont typeface="Wingdings" panose="05000000000000000000" pitchFamily="2" charset="2"/>
              <a:buChar char="l"/>
            </a:pPr>
            <a:r>
              <a:rPr lang="en-US" altLang="zh-CN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RAN4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to further discuss on UL timing alignment error and 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coherent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UL 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MIMO requirements for CA+MIMO</a:t>
            </a:r>
            <a:endParaRPr lang="en-US" altLang="zh-CN" dirty="0">
              <a:solidFill>
                <a:srgbClr val="FF0000"/>
              </a:solidFill>
              <a:latin typeface="Times New Roman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SzPct val="60000"/>
              <a:buFont typeface="Wingdings" panose="05000000000000000000" pitchFamily="2" charset="2"/>
              <a:buChar char="l"/>
            </a:pPr>
            <a:endParaRPr lang="zh-CN" altLang="zh-CN" dirty="0">
              <a:effectLst/>
              <a:latin typeface="Times New Roman" panose="02020603050405020304" pitchFamily="18" charset="0"/>
              <a:ea typeface="MS Mincho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836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 txBox="1">
            <a:spLocks/>
          </p:cNvSpPr>
          <p:nvPr/>
        </p:nvSpPr>
        <p:spPr>
          <a:xfrm>
            <a:off x="32951" y="10898"/>
            <a:ext cx="10445577" cy="6069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MPR requirement for CA+MIMO</a:t>
            </a:r>
            <a:endParaRPr lang="zh-CN" alt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64757" y="724930"/>
            <a:ext cx="1117874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SzPct val="60000"/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Candidate Reference RF architectures for CA+MIMO MPR requirements:</a:t>
            </a:r>
          </a:p>
          <a:p>
            <a:pPr marL="742950" lvl="1" indent="-285750">
              <a:lnSpc>
                <a:spcPct val="120000"/>
              </a:lnSpc>
              <a:buSzPct val="60000"/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For Power class 3: 2*23dBm PA +1LO</a:t>
            </a:r>
          </a:p>
          <a:p>
            <a:pPr marL="742950" lvl="1" indent="-285750">
              <a:lnSpc>
                <a:spcPct val="120000"/>
              </a:lnSpc>
              <a:buSzPct val="60000"/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For Power class 2: </a:t>
            </a:r>
          </a:p>
          <a:p>
            <a:pPr marL="1200150" lvl="2" indent="-285750">
              <a:lnSpc>
                <a:spcPct val="120000"/>
              </a:lnSpc>
              <a:buSzPct val="60000"/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Arch1</a:t>
            </a:r>
            <a:r>
              <a:rPr lang="zh-CN" altLang="en-US" sz="2000" dirty="0" smtClean="0"/>
              <a:t>： </a:t>
            </a:r>
            <a:r>
              <a:rPr lang="en-US" altLang="zh-CN" sz="2000" dirty="0" smtClean="0"/>
              <a:t>2*23dBm PA +1LO</a:t>
            </a:r>
          </a:p>
          <a:p>
            <a:pPr marL="1200150" lvl="2" indent="-285750">
              <a:lnSpc>
                <a:spcPct val="120000"/>
              </a:lnSpc>
              <a:buSzPct val="60000"/>
              <a:buFont typeface="Wingdings" panose="05000000000000000000" pitchFamily="2" charset="2"/>
              <a:buChar char="l"/>
            </a:pPr>
            <a:r>
              <a:rPr lang="en-US" altLang="zh-CN" sz="2000" dirty="0" smtClean="0">
                <a:solidFill>
                  <a:srgbClr val="FF0000"/>
                </a:solidFill>
              </a:rPr>
              <a:t>Arch2</a:t>
            </a:r>
            <a:r>
              <a:rPr lang="zh-CN" altLang="en-US" sz="2000" dirty="0" smtClean="0">
                <a:solidFill>
                  <a:srgbClr val="FF0000"/>
                </a:solidFill>
              </a:rPr>
              <a:t>： </a:t>
            </a:r>
            <a:r>
              <a:rPr lang="en-US" altLang="zh-CN" sz="2000" dirty="0" smtClean="0">
                <a:solidFill>
                  <a:srgbClr val="FF0000"/>
                </a:solidFill>
              </a:rPr>
              <a:t>2*26dBm </a:t>
            </a:r>
            <a:r>
              <a:rPr lang="en-US" altLang="zh-CN" sz="2000" dirty="0">
                <a:solidFill>
                  <a:srgbClr val="FF0000"/>
                </a:solidFill>
              </a:rPr>
              <a:t>PA +1LO</a:t>
            </a:r>
          </a:p>
          <a:p>
            <a:pPr lvl="1">
              <a:lnSpc>
                <a:spcPct val="120000"/>
              </a:lnSpc>
              <a:buSzPct val="60000"/>
            </a:pPr>
            <a:endParaRPr lang="en-US" altLang="zh-CN" sz="2000" dirty="0" smtClean="0"/>
          </a:p>
          <a:p>
            <a:pPr marL="285750" indent="-285750">
              <a:lnSpc>
                <a:spcPct val="120000"/>
              </a:lnSpc>
              <a:buSzPct val="60000"/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RAN4 to further study on MPR requirements focused on following aspects:</a:t>
            </a:r>
          </a:p>
          <a:p>
            <a:pPr marL="742950" lvl="1" indent="-285750">
              <a:lnSpc>
                <a:spcPct val="120000"/>
              </a:lnSpc>
              <a:buSzPct val="60000"/>
              <a:buFont typeface="Wingdings" panose="05000000000000000000" pitchFamily="2" charset="2"/>
              <a:buChar char="l"/>
            </a:pPr>
            <a:r>
              <a:rPr lang="en-US" altLang="zh-CN" sz="2000" dirty="0"/>
              <a:t>For power class 3, How </a:t>
            </a:r>
            <a:r>
              <a:rPr lang="en-US" altLang="zh-CN" sz="2000" dirty="0" smtClean="0"/>
              <a:t>much delta MPR induced by RIMD and emissions sum up on both connectors, compared </a:t>
            </a:r>
            <a:r>
              <a:rPr lang="en-US" altLang="zh-CN" sz="2000" dirty="0"/>
              <a:t>with PC3 contiguous CA MPR in TS </a:t>
            </a:r>
            <a:r>
              <a:rPr lang="en-US" altLang="zh-CN" sz="2000" dirty="0" smtClean="0"/>
              <a:t>38.101</a:t>
            </a:r>
          </a:p>
          <a:p>
            <a:pPr marL="742950" lvl="1" indent="-285750">
              <a:lnSpc>
                <a:spcPct val="120000"/>
              </a:lnSpc>
              <a:buSzPct val="60000"/>
              <a:buFont typeface="Wingdings" panose="05000000000000000000" pitchFamily="2" charset="2"/>
              <a:buChar char="l"/>
            </a:pPr>
            <a:r>
              <a:rPr lang="en-US" altLang="zh-CN" sz="2000" dirty="0" smtClean="0">
                <a:solidFill>
                  <a:srgbClr val="FF0000"/>
                </a:solidFill>
              </a:rPr>
              <a:t>For </a:t>
            </a:r>
            <a:r>
              <a:rPr lang="en-US" altLang="zh-CN" sz="2000" dirty="0">
                <a:solidFill>
                  <a:srgbClr val="FF0000"/>
                </a:solidFill>
              </a:rPr>
              <a:t>power class 2 Arch2, How much delta MPR induced by RIMD </a:t>
            </a:r>
            <a:r>
              <a:rPr lang="en-US" altLang="zh-CN" sz="2000" dirty="0" smtClean="0">
                <a:solidFill>
                  <a:srgbClr val="FF0000"/>
                </a:solidFill>
              </a:rPr>
              <a:t>and emissions </a:t>
            </a:r>
            <a:r>
              <a:rPr lang="en-US" altLang="zh-CN" sz="2000" dirty="0">
                <a:solidFill>
                  <a:srgbClr val="FF0000"/>
                </a:solidFill>
              </a:rPr>
              <a:t>sum up on both </a:t>
            </a:r>
            <a:r>
              <a:rPr lang="en-US" altLang="zh-CN" sz="2000" dirty="0" smtClean="0">
                <a:solidFill>
                  <a:srgbClr val="FF0000"/>
                </a:solidFill>
              </a:rPr>
              <a:t>connectors, </a:t>
            </a:r>
            <a:r>
              <a:rPr lang="en-US" altLang="zh-CN" sz="2000" dirty="0">
                <a:solidFill>
                  <a:srgbClr val="FF0000"/>
                </a:solidFill>
              </a:rPr>
              <a:t>compared with </a:t>
            </a:r>
            <a:r>
              <a:rPr lang="en-US" altLang="zh-CN" sz="2000" dirty="0" smtClean="0">
                <a:solidFill>
                  <a:srgbClr val="FF0000"/>
                </a:solidFill>
              </a:rPr>
              <a:t>PC2 </a:t>
            </a:r>
            <a:r>
              <a:rPr lang="en-US" altLang="zh-CN" sz="2000" dirty="0">
                <a:solidFill>
                  <a:srgbClr val="FF0000"/>
                </a:solidFill>
              </a:rPr>
              <a:t>contiguous CA </a:t>
            </a:r>
            <a:r>
              <a:rPr lang="en-US" altLang="zh-CN" sz="2000" dirty="0" smtClean="0">
                <a:solidFill>
                  <a:srgbClr val="FF0000"/>
                </a:solidFill>
              </a:rPr>
              <a:t>MPR </a:t>
            </a:r>
            <a:r>
              <a:rPr lang="en-US" altLang="zh-CN" sz="2000" dirty="0" smtClean="0">
                <a:solidFill>
                  <a:srgbClr val="0070C0"/>
                </a:solidFill>
              </a:rPr>
              <a:t>based on 1PA architecture</a:t>
            </a:r>
            <a:endParaRPr lang="en-US" altLang="zh-CN" sz="2000" dirty="0" smtClean="0">
              <a:solidFill>
                <a:srgbClr val="0070C0"/>
              </a:solidFill>
            </a:endParaRPr>
          </a:p>
          <a:p>
            <a:pPr marL="742950" lvl="1" indent="-285750">
              <a:lnSpc>
                <a:spcPct val="120000"/>
              </a:lnSpc>
              <a:buSzPct val="60000"/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Other evaluations on MPR based on the reference architectures are not precluded</a:t>
            </a:r>
          </a:p>
        </p:txBody>
      </p:sp>
    </p:spTree>
    <p:extLst>
      <p:ext uri="{BB962C8B-B14F-4D97-AF65-F5344CB8AC3E}">
        <p14:creationId xmlns:p14="http://schemas.microsoft.com/office/powerpoint/2010/main" val="131280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65903" y="60326"/>
            <a:ext cx="10445577" cy="606940"/>
          </a:xfrm>
        </p:spPr>
        <p:txBody>
          <a:bodyPr>
            <a:normAutofit/>
          </a:bodyPr>
          <a:lstStyle/>
          <a:p>
            <a:r>
              <a:rPr lang="en-US" altLang="zh-CN" sz="3200" b="1" dirty="0" err="1" smtClean="0"/>
              <a:t>Signalling</a:t>
            </a:r>
            <a:endParaRPr lang="zh-CN" altLang="en-US" sz="3200" b="1" dirty="0"/>
          </a:p>
        </p:txBody>
      </p:sp>
      <p:sp>
        <p:nvSpPr>
          <p:cNvPr id="7" name="矩形 6"/>
          <p:cNvSpPr/>
          <p:nvPr/>
        </p:nvSpPr>
        <p:spPr>
          <a:xfrm>
            <a:off x="65899" y="683742"/>
            <a:ext cx="11755397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25000"/>
              </a:lnSpc>
              <a:buFont typeface="Wingdings" panose="05000000000000000000" pitchFamily="2" charset="2"/>
              <a:buChar char="l"/>
            </a:pPr>
            <a:r>
              <a:rPr lang="en-US" altLang="zh-CN" dirty="0" smtClean="0"/>
              <a:t>In RAN4 #99-e meeting, it </a:t>
            </a:r>
            <a:r>
              <a:rPr lang="en-US" altLang="zh-CN" dirty="0"/>
              <a:t>is proposed to Report the UE supported aggregated CBW for UL CA+UL MIMO feature to </a:t>
            </a:r>
            <a:r>
              <a:rPr lang="en-US" altLang="zh-CN" dirty="0" smtClean="0"/>
              <a:t>NW.</a:t>
            </a:r>
            <a:endParaRPr lang="en-US" altLang="zh-CN" dirty="0"/>
          </a:p>
          <a:p>
            <a:pPr marL="285750" indent="-285750">
              <a:lnSpc>
                <a:spcPct val="125000"/>
              </a:lnSpc>
              <a:buFont typeface="Wingdings" panose="05000000000000000000" pitchFamily="2" charset="2"/>
              <a:buChar char="l"/>
            </a:pPr>
            <a:r>
              <a:rPr lang="en-US" altLang="zh-CN" dirty="0" smtClean="0"/>
              <a:t>RAN4 further check whether new capability </a:t>
            </a:r>
            <a:r>
              <a:rPr lang="en-US" altLang="zh-CN" dirty="0" err="1" smtClean="0"/>
              <a:t>signalling</a:t>
            </a:r>
            <a:r>
              <a:rPr lang="en-US" altLang="zh-CN" dirty="0" smtClean="0"/>
              <a:t> is needed for CA+MIMO and decide in next RAN4 meeting.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8333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40046" y="0"/>
            <a:ext cx="37729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Reference</a:t>
            </a:r>
            <a:endParaRPr lang="zh-CN" altLang="en-US" sz="3200" dirty="0"/>
          </a:p>
        </p:txBody>
      </p:sp>
      <p:sp>
        <p:nvSpPr>
          <p:cNvPr id="5" name="文本框 4"/>
          <p:cNvSpPr txBox="1"/>
          <p:nvPr/>
        </p:nvSpPr>
        <p:spPr>
          <a:xfrm>
            <a:off x="140046" y="650789"/>
            <a:ext cx="113517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1600" dirty="0" smtClean="0"/>
              <a:t>[1</a:t>
            </a:r>
            <a:r>
              <a:rPr lang="en-US" altLang="zh-CN" sz="1600" dirty="0"/>
              <a:t>] </a:t>
            </a:r>
            <a:endParaRPr lang="en-US" altLang="zh-CN" sz="1600" dirty="0" smtClean="0"/>
          </a:p>
          <a:p>
            <a:pPr>
              <a:lnSpc>
                <a:spcPct val="125000"/>
              </a:lnSpc>
            </a:pPr>
            <a:r>
              <a:rPr lang="en-US" altLang="zh-CN" sz="1600" dirty="0" smtClean="0"/>
              <a:t>[2]</a:t>
            </a:r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420689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6054</TotalTime>
  <Words>385</Words>
  <Application>Microsoft Office PowerPoint</Application>
  <PresentationFormat>宽屏</PresentationFormat>
  <Paragraphs>38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5" baseType="lpstr">
      <vt:lpstr>MS Mincho</vt:lpstr>
      <vt:lpstr>宋体</vt:lpstr>
      <vt:lpstr>Arial</vt:lpstr>
      <vt:lpstr>Calibri</vt:lpstr>
      <vt:lpstr>Calibri Light</vt:lpstr>
      <vt:lpstr>Symbol</vt:lpstr>
      <vt:lpstr>Times New Roman</vt:lpstr>
      <vt:lpstr>Wingdings</vt:lpstr>
      <vt:lpstr>Office 主题</vt:lpstr>
      <vt:lpstr>WF on intra-band UL contiguous CA for UL MIMO</vt:lpstr>
      <vt:lpstr>GTW agreement</vt:lpstr>
      <vt:lpstr>PowerPoint 演示文稿</vt:lpstr>
      <vt:lpstr>PowerPoint 演示文稿</vt:lpstr>
      <vt:lpstr>Signalling</vt:lpstr>
      <vt:lpstr>PowerPoint 演示文稿</vt:lpstr>
    </vt:vector>
  </TitlesOfParts>
  <Company>Huawei Technologies Co.,Ltd.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scope of FR1 UE RF</dc:title>
  <dc:creator>Zhangqian (Zq)</dc:creator>
  <cp:lastModifiedBy>OPPO</cp:lastModifiedBy>
  <cp:revision>326</cp:revision>
  <dcterms:created xsi:type="dcterms:W3CDTF">2019-10-15T22:26:30Z</dcterms:created>
  <dcterms:modified xsi:type="dcterms:W3CDTF">2021-05-26T01:25:15Z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(3)Rw7nQ+xMCCoLWsJV4IDg6T3R9KXcHVpUll+h70HlUMh+5Q7AodL+5rqGEBA/RkT8cry8ZOqA
JEHJutDUPQtl+bwF3JrWRjVVhfXooA8obK5D8rVv1G8yxaEtGSwqMslLi3sFUK2fswRGXhg/
RgzD1q6JVp9Qu2OsFVEXJ+dRB20mSOfgSztTuc3jTjLGPqevU3JW34Bft/SuejmHJeXGtgLp
9CRRAu3ftWk39q6Xoo</vt:lpwstr>
  </property>
  <property fmtid="{D5CDD505-2E9C-101B-9397-08002B2CF9AE}" pid="3" name="_2015_ms_pID_7253431">
    <vt:lpwstr>JsB/01Fk1QGg5AbwQ2xodXuRj3IQw1F7N4+9aF6U7C7fdFcMmy08Oz
T6/8BkkjTp4rCXGFJf8wDLjDFGVoWlH93FVQbuuvtc4MlSTnVVO57l818CR3aj3Uog7xZqK3
GqFk+Y3gkH8kjFYDhz9fcO7v83AnTvvgcISFHwfO1QjQ2Oiht6vyLYwiWwVfae1iD5rLFySf
Jejj0QoMXbBnNNr0KXllFBOthUEM+qhkUEuy</vt:lpwstr>
  </property>
  <property fmtid="{D5CDD505-2E9C-101B-9397-08002B2CF9AE}" pid="4" name="_2015_ms_pID_7253432">
    <vt:lpwstr>bCqECYmUPaSO6C8js76D6rA=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1620730641</vt:lpwstr>
  </property>
</Properties>
</file>