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2" r:id="rId6"/>
    <p:sldId id="286" r:id="rId7"/>
    <p:sldId id="287" r:id="rId8"/>
    <p:sldId id="289" r:id="rId9"/>
    <p:sldId id="288" r:id="rId10"/>
    <p:sldId id="269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02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5" y="2373087"/>
            <a:ext cx="11037057" cy="2049826"/>
          </a:xfrm>
        </p:spPr>
        <p:txBody>
          <a:bodyPr>
            <a:noAutofit/>
          </a:bodyPr>
          <a:lstStyle/>
          <a:p>
            <a:r>
              <a:rPr lang="en-CA" sz="4400" b="1" dirty="0"/>
              <a:t>WF on PC2 intra-band UL NC CA architecture options and MPR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 smtClean="0"/>
              <a:t>Skyworks Solutions Inc., 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R4-210xxxx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</a:t>
            </a: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99-e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</a:t>
            </a: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 – 27 Apr.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GTW agreements</a:t>
            </a:r>
            <a:endParaRPr lang="x-none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159942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400" b="1" dirty="0">
                <a:solidFill>
                  <a:srgbClr val="00B050"/>
                </a:solidFill>
              </a:rPr>
              <a:t>Agreement: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b="1" dirty="0">
                <a:solidFill>
                  <a:srgbClr val="00B050"/>
                </a:solidFill>
                <a:ea typeface="MS Mincho"/>
              </a:rPr>
              <a:t>Further evaluate all the optional architectures to ensure the performance is not worse than PC3, considering 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MPR values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In-gap relaxation requirements and applicable conditions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Regulations, considering 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b="1" dirty="0">
                <a:solidFill>
                  <a:srgbClr val="00B050"/>
                </a:solidFill>
                <a:ea typeface="MS Mincho"/>
              </a:rPr>
              <a:t>n77 PC2 with n48 in-gap, (to check if it is valid use case or not)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Swapping time for Arch#4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In-gap exception requirements (only for ACLR) for Rel-16 legacy power class 3 UE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770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Background: architecture cases and attributes</a:t>
            </a:r>
            <a:endParaRPr lang="x-none" sz="3600" b="1" dirty="0"/>
          </a:p>
        </p:txBody>
      </p:sp>
      <p:graphicFrame>
        <p:nvGraphicFramePr>
          <p:cNvPr id="4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322382"/>
              </p:ext>
            </p:extLst>
          </p:nvPr>
        </p:nvGraphicFramePr>
        <p:xfrm>
          <a:off x="570912" y="1066466"/>
          <a:ext cx="11133408" cy="51587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92833"/>
                <a:gridCol w="1328935"/>
                <a:gridCol w="1859280"/>
                <a:gridCol w="3794760"/>
                <a:gridCol w="3657600"/>
              </a:tblGrid>
              <a:tr h="21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Arch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description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Additional RF requirement need to be</a:t>
                      </a:r>
                      <a:r>
                        <a:rPr lang="en-US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considered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Architecture attributes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MPR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363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#1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2x26dBm PA + 2LO </a:t>
                      </a:r>
                      <a:br>
                        <a:rPr lang="en-CA" sz="1600" dirty="0">
                          <a:effectLst/>
                        </a:rPr>
                      </a:br>
                      <a:r>
                        <a:rPr lang="en-CA" sz="1600" dirty="0">
                          <a:effectLst/>
                        </a:rPr>
                        <a:t>with 100MHz BW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cover all BW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separation cases without scheduling restriction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Needs &gt;2PA to support simultaneous ULCA+ULMIMO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363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#2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1x26dBm PA + 1LO </a:t>
                      </a:r>
                      <a:br>
                        <a:rPr lang="en-CA" sz="1600">
                          <a:effectLst/>
                        </a:rPr>
                      </a:br>
                      <a:r>
                        <a:rPr lang="en-CA" sz="1600">
                          <a:effectLst/>
                        </a:rPr>
                        <a:t>with 200MHz BW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In-gap</a:t>
                      </a:r>
                      <a:r>
                        <a:rPr lang="en-US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requirement when LO or image fall inside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Only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applicable to BW separation up to 200MHz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Not support </a:t>
                      </a:r>
                      <a:r>
                        <a:rPr lang="en-CA" altLang="zh-CN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UL </a:t>
                      </a:r>
                      <a:r>
                        <a:rPr lang="en-CA" altLang="zh-CN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MIMO, but can support UL-MIMO if </a:t>
                      </a:r>
                      <a:r>
                        <a:rPr lang="en-CA" altLang="zh-CN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second PC2 PA.</a:t>
                      </a:r>
                      <a:endParaRPr lang="zh-CN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 (bust slightly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less than #3 thanks to 31dB ACLR linearity and no RIMD) </a:t>
                      </a: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and depending on in-gap requirement may need additional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MPR cases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#3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2x23dBm PA + 1LO </a:t>
                      </a:r>
                      <a:br>
                        <a:rPr lang="en-CA" sz="1600">
                          <a:effectLst/>
                        </a:rPr>
                      </a:br>
                      <a:r>
                        <a:rPr lang="en-CA" sz="1600">
                          <a:effectLst/>
                        </a:rPr>
                        <a:t>with 200MHz BW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In-gap</a:t>
                      </a:r>
                      <a:r>
                        <a:rPr lang="en-US" altLang="zh-CN" sz="16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 requirement when LO or image fall inside</a:t>
                      </a:r>
                      <a:endParaRPr lang="zh-CN" altLang="zh-CN" sz="16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Only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applicable to BW separation up to 200MHz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support UL MIMO 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 (both FW and Reverse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IMD, lower linearity than PC2 PA)</a:t>
                      </a: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and depending on in-gap requirement may need additional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MPR cases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42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#4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1x23dBm + 1x26dBm  </a:t>
                      </a:r>
                      <a:r>
                        <a:rPr lang="en-CA" sz="1600" dirty="0">
                          <a:effectLst/>
                        </a:rPr>
                        <a:t>+ </a:t>
                      </a:r>
                      <a:r>
                        <a:rPr lang="en-CA" sz="1600" dirty="0" smtClean="0">
                          <a:effectLst/>
                        </a:rPr>
                        <a:t>2LO with </a:t>
                      </a:r>
                      <a:r>
                        <a:rPr lang="en-CA" sz="1600" dirty="0">
                          <a:effectLst/>
                        </a:rPr>
                        <a:t>100MHz BW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 swap time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cover all BW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separation cases with scheduling restriction or power limitation in secondary cell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Support UL-MIMO.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Needs 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&gt;2PA to support simultaneous ULCA+ULMIMO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1.5dB worse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vs best but further losses if swap time is &gt;15us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92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WF on architectures and MPR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1599429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dirty="0" smtClean="0">
                <a:ea typeface="MS Mincho"/>
              </a:rPr>
              <a:t>All architectures have their limitations and those providing the best MPR do not readily support UL MIMO concurrently with UL CA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PC2 MPR shall provide benefits over PC3 in actually reaching higher power without additional restriction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 smtClean="0">
                <a:ea typeface="MS Mincho"/>
              </a:rPr>
              <a:t>WF: all 4 architectures are pursued for evaluation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 smtClean="0">
                <a:ea typeface="MS Mincho"/>
              </a:rPr>
              <a:t>One LO architectures (#2 and #3) are further checked for exceptions and have a dedicated MPR table to enable simultaneous UL CA + UL MIMO with 2 transmit paths.</a:t>
            </a:r>
            <a:endParaRPr lang="en-CA" altLang="zh-CN" sz="2400" b="1" dirty="0">
              <a:ea typeface="MS Mincho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>
                <a:ea typeface="MS Mincho"/>
              </a:rPr>
              <a:t>Two LO architectures </a:t>
            </a:r>
            <a:r>
              <a:rPr lang="en-CA" altLang="zh-CN" sz="2400" b="1" dirty="0" smtClean="0">
                <a:ea typeface="MS Mincho"/>
              </a:rPr>
              <a:t>(#1 </a:t>
            </a:r>
            <a:r>
              <a:rPr lang="en-CA" altLang="zh-CN" sz="2400" b="1" dirty="0">
                <a:ea typeface="MS Mincho"/>
              </a:rPr>
              <a:t>and </a:t>
            </a:r>
            <a:r>
              <a:rPr lang="en-CA" altLang="zh-CN" sz="2400" b="1" dirty="0" smtClean="0">
                <a:ea typeface="MS Mincho"/>
              </a:rPr>
              <a:t>#4) </a:t>
            </a:r>
            <a:r>
              <a:rPr lang="en-CA" altLang="zh-CN" sz="2400" b="1" dirty="0">
                <a:ea typeface="MS Mincho"/>
              </a:rPr>
              <a:t>use one MPR table based on architecture #</a:t>
            </a:r>
            <a:r>
              <a:rPr lang="en-CA" altLang="zh-CN" sz="2400" b="1" dirty="0" smtClean="0">
                <a:ea typeface="MS Mincho"/>
              </a:rPr>
              <a:t>1 </a:t>
            </a:r>
            <a:r>
              <a:rPr lang="en-CA" altLang="zh-CN" sz="2400" b="1" dirty="0" smtClean="0">
                <a:solidFill>
                  <a:srgbClr val="FF0000"/>
                </a:solidFill>
                <a:ea typeface="MS Mincho"/>
              </a:rPr>
              <a:t>and #4</a:t>
            </a:r>
            <a:endParaRPr lang="en-CA" altLang="zh-CN" sz="2400" b="1" dirty="0">
              <a:solidFill>
                <a:srgbClr val="FF0000"/>
              </a:solidFill>
              <a:ea typeface="MS Mincho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PC2 MPR provide significant improvement vs PC3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strike="sngStrike" dirty="0" smtClean="0">
                <a:ea typeface="MS Mincho"/>
              </a:rPr>
              <a:t>delta MPR is added for #4 </a:t>
            </a:r>
            <a:r>
              <a:rPr lang="en-CA" altLang="zh-CN" b="1" strike="sngStrike" dirty="0">
                <a:ea typeface="MS Mincho"/>
              </a:rPr>
              <a:t>assuming that</a:t>
            </a:r>
            <a:r>
              <a:rPr lang="en-CA" altLang="zh-CN" b="1" strike="sngStrike" dirty="0" smtClean="0">
                <a:ea typeface="MS Mincho"/>
              </a:rPr>
              <a:t>: </a:t>
            </a:r>
            <a:r>
              <a:rPr lang="en-CA" altLang="zh-CN" b="1" dirty="0" smtClean="0">
                <a:solidFill>
                  <a:srgbClr val="FF0000"/>
                </a:solidFill>
                <a:ea typeface="MS Mincho"/>
              </a:rPr>
              <a:t>Further discuss how to consider the PA swapping time</a:t>
            </a:r>
            <a:endParaRPr lang="en-CA" altLang="zh-CN" b="1" dirty="0">
              <a:solidFill>
                <a:srgbClr val="FF0000"/>
              </a:solidFill>
              <a:ea typeface="MS Mincho"/>
            </a:endParaRP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Either impact of swap time is negligible (&lt;15us)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Or </a:t>
            </a:r>
            <a:r>
              <a:rPr lang="en-CA" altLang="zh-CN" b="1" dirty="0" err="1">
                <a:ea typeface="MS Mincho"/>
              </a:rPr>
              <a:t>Scell</a:t>
            </a:r>
            <a:r>
              <a:rPr lang="en-CA" altLang="zh-CN" b="1" dirty="0">
                <a:ea typeface="MS Mincho"/>
              </a:rPr>
              <a:t> is allowed to reach only PC3 </a:t>
            </a:r>
            <a:r>
              <a:rPr lang="en-CA" altLang="zh-CN" b="1" dirty="0" smtClean="0">
                <a:ea typeface="MS Mincho"/>
              </a:rPr>
              <a:t>(no swap) but MPR including delta MPR provides at least 1.5dB higher total power vs PC3 </a:t>
            </a:r>
            <a:endParaRPr lang="en-US" altLang="zh-CN" b="1" dirty="0"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9039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 fontScale="90000"/>
          </a:bodyPr>
          <a:lstStyle/>
          <a:p>
            <a:r>
              <a:rPr lang="en-CA" sz="3600" b="1" dirty="0" smtClean="0"/>
              <a:t>WF on regulation aspects for exceptions needed for architecture #2 and #3 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54" y="1206253"/>
            <a:ext cx="11377402" cy="1599429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 smtClean="0">
                <a:ea typeface="MS Mincho"/>
              </a:rPr>
              <a:t>Operators are encouraged to provide input whether 3dB ACLR or carrier and image leakage SEM relaxation complies with regulation: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Per country/region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Depending on deployment (co-located, synchronous…)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Depending on the relaxation level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For n77(2A) PC2 in the US whether the use-case where 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First CC is in 3.45-3.55GHz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And Second CC is in 3.7-3.98GHz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And image leakage falls in 3.55-3.7GHz range (n48 frequency range)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Is compliant with regulation with in-gap exception allowed and is a valid use case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Note that given that the gap is 150MHz and architecture #2 and #3 only support 200MHz total the aggregated BW is limited to 50MHz max.</a:t>
            </a:r>
            <a:endParaRPr lang="en-US" altLang="zh-CN" b="1" dirty="0"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716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WF on in-gap relaxation for architectures #2 and #3 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5148827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Aside from the regulation check that is needed: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Unless lower Image leakage is assumed (better than 28dB) the ACLR relaxation of 3dB is not sufficient for PC2 as it leaves no room for non-linearity contribution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>
                <a:ea typeface="MS Mincho"/>
              </a:rPr>
              <a:t>WF: relaxation of 4dB or better image assumptions are decided at next meeting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Image leakage can result in significant interference to in-gap carriers and is probably not acceptable in all deployment scenarios: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 smtClean="0">
                <a:ea typeface="MS Mincho"/>
              </a:rPr>
              <a:t>WF: for next meeting mitigation  or deployment restrictions are further studied: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 smtClean="0">
                <a:ea typeface="MS Mincho"/>
              </a:rPr>
              <a:t>Restricting to gap &lt; aggregated BW (in gap SEM limited to -13dBm/MHz)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 smtClean="0">
                <a:ea typeface="MS Mincho"/>
              </a:rPr>
              <a:t>Allow exception to SEM but at a defined </a:t>
            </a:r>
            <a:r>
              <a:rPr lang="en-CA" altLang="zh-CN" sz="2000" b="1" dirty="0" err="1" smtClean="0">
                <a:ea typeface="MS Mincho"/>
              </a:rPr>
              <a:t>dBm</a:t>
            </a:r>
            <a:r>
              <a:rPr lang="en-CA" altLang="zh-CN" sz="2000" b="1" dirty="0" smtClean="0">
                <a:ea typeface="MS Mincho"/>
              </a:rPr>
              <a:t>/MHz level and based on improved image leakage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 smtClean="0">
                <a:ea typeface="MS Mincho"/>
              </a:rPr>
              <a:t>Only allow in co-located scenario and/or if the affected spectrum belongs to the same operator (may imply signaling)</a:t>
            </a:r>
            <a:endParaRPr lang="en-CA" altLang="zh-CN" sz="2400" b="1" dirty="0">
              <a:ea typeface="MS Mincho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Carrier leakage being less harmful: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 smtClean="0">
                <a:ea typeface="MS Mincho"/>
              </a:rPr>
              <a:t>WF: allow exception to a level similar to PC3 based on improved carrier leakage level</a:t>
            </a:r>
            <a:endParaRPr lang="en-CA" altLang="zh-CN" sz="2400" dirty="0" smtClean="0">
              <a:ea typeface="MS Mincho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CA" altLang="zh-CN" sz="2400" b="1" dirty="0" smtClean="0">
              <a:ea typeface="MS Mincho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altLang="zh-CN" b="1" dirty="0"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2903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 smtClean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[1] R4-2108799</a:t>
            </a:r>
            <a:r>
              <a:rPr lang="en-US" sz="2400" dirty="0" smtClean="0"/>
              <a:t> </a:t>
            </a:r>
            <a:r>
              <a:rPr lang="en-GB" sz="2400" dirty="0" smtClean="0"/>
              <a:t>26+23 </a:t>
            </a:r>
            <a:r>
              <a:rPr lang="en-GB" sz="2400" dirty="0" err="1"/>
              <a:t>dBm</a:t>
            </a:r>
            <a:r>
              <a:rPr lang="en-GB" sz="2400" dirty="0"/>
              <a:t> w 2LOs and 1LO architecture </a:t>
            </a:r>
            <a:r>
              <a:rPr lang="en-GB" sz="2400" dirty="0" smtClean="0"/>
              <a:t>considerations,</a:t>
            </a:r>
            <a:r>
              <a:rPr lang="en-US" sz="2400" dirty="0" smtClean="0"/>
              <a:t> </a:t>
            </a:r>
            <a:r>
              <a:rPr lang="en-GB" sz="2400" dirty="0" smtClean="0"/>
              <a:t>Qualcomm Incorporated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[2] R4-2109260 PC2 </a:t>
            </a:r>
            <a:r>
              <a:rPr lang="en-GB" sz="2400" dirty="0"/>
              <a:t>1PA Intra-band UL NC CA MPR </a:t>
            </a:r>
            <a:r>
              <a:rPr lang="en-GB" sz="2400" dirty="0" smtClean="0"/>
              <a:t>Simulations</a:t>
            </a:r>
            <a:r>
              <a:rPr lang="en-US" sz="2400" dirty="0" smtClean="0"/>
              <a:t>, </a:t>
            </a:r>
            <a:r>
              <a:rPr lang="en-GB" sz="2400" dirty="0" smtClean="0"/>
              <a:t>Nokia</a:t>
            </a:r>
            <a:r>
              <a:rPr lang="en-GB" sz="2400" dirty="0"/>
              <a:t>, Nokia Shanghai </a:t>
            </a:r>
            <a:r>
              <a:rPr lang="en-GB" sz="2400" dirty="0" smtClean="0"/>
              <a:t>Bell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[3] R4-2109261</a:t>
            </a:r>
            <a:r>
              <a:rPr lang="en-CA" sz="2400" dirty="0" smtClean="0"/>
              <a:t> </a:t>
            </a:r>
            <a:r>
              <a:rPr lang="en-GB" sz="2400" dirty="0"/>
              <a:t>PC2 1PA Intra-band UL NC CA </a:t>
            </a:r>
            <a:r>
              <a:rPr lang="en-GB" sz="2400" dirty="0" smtClean="0"/>
              <a:t>MPR, Nokia</a:t>
            </a:r>
            <a:r>
              <a:rPr lang="en-GB" sz="2400" dirty="0"/>
              <a:t>, Nokia Shanghai </a:t>
            </a:r>
            <a:r>
              <a:rPr lang="en-GB" sz="2400" dirty="0" smtClean="0"/>
              <a:t>Bell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[4] R4-2109965</a:t>
            </a:r>
            <a:r>
              <a:rPr lang="en-CA" sz="2400" dirty="0" smtClean="0"/>
              <a:t> </a:t>
            </a:r>
            <a:r>
              <a:rPr lang="en-US" sz="2400" dirty="0"/>
              <a:t>MPR results for NR PC2 intra-band non-contiguous CA UE according to RF </a:t>
            </a:r>
            <a:r>
              <a:rPr lang="en-US" sz="2400" dirty="0" smtClean="0"/>
              <a:t>architecture, LG Electronics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[5] R4-2110820</a:t>
            </a:r>
            <a:r>
              <a:rPr lang="en-CA" sz="2400" dirty="0" smtClean="0"/>
              <a:t> </a:t>
            </a:r>
            <a:r>
              <a:rPr lang="en-US" sz="2400" dirty="0" smtClean="0"/>
              <a:t>R17 </a:t>
            </a:r>
            <a:r>
              <a:rPr lang="en-US" sz="2400" dirty="0"/>
              <a:t>FR1 UL NC </a:t>
            </a:r>
            <a:r>
              <a:rPr lang="en-US" sz="2400" dirty="0" smtClean="0"/>
              <a:t>CA, OPPO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[6] R4-2111384</a:t>
            </a:r>
            <a:r>
              <a:rPr lang="en-CA" sz="2400" dirty="0" smtClean="0"/>
              <a:t> </a:t>
            </a:r>
            <a:r>
              <a:rPr lang="en-GB" sz="2400" dirty="0"/>
              <a:t>intra-band UL NC CA architecture and </a:t>
            </a:r>
            <a:r>
              <a:rPr lang="en-GB" sz="2400" dirty="0" smtClean="0"/>
              <a:t>MPR, Huawei</a:t>
            </a:r>
            <a:r>
              <a:rPr lang="en-GB" sz="2400" dirty="0"/>
              <a:t>, </a:t>
            </a:r>
            <a:r>
              <a:rPr lang="en-GB" sz="2400" dirty="0" err="1" smtClean="0"/>
              <a:t>HiSilicon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[7] R4-2111480</a:t>
            </a:r>
            <a:r>
              <a:rPr lang="en-CA" sz="2400" dirty="0" smtClean="0"/>
              <a:t> </a:t>
            </a:r>
            <a:r>
              <a:rPr lang="en-US" sz="2400" dirty="0"/>
              <a:t>Input on exceptions for non-baseline PC2 NC UL CA </a:t>
            </a:r>
            <a:r>
              <a:rPr lang="en-US" sz="2400" dirty="0" smtClean="0"/>
              <a:t>architectures, Skyworks </a:t>
            </a:r>
            <a:r>
              <a:rPr lang="en-US" sz="2400" dirty="0"/>
              <a:t>Solutions, Inc</a:t>
            </a:r>
            <a:r>
              <a:rPr lang="en-US" sz="2400" dirty="0" smtClean="0"/>
              <a:t>.</a:t>
            </a:r>
            <a:r>
              <a:rPr lang="en-US" sz="2400" dirty="0"/>
              <a:t> , R4#99-e</a:t>
            </a:r>
            <a:endParaRPr lang="en-CA" sz="2400" dirty="0"/>
          </a:p>
          <a:p>
            <a:pPr marL="0" indent="0">
              <a:buNone/>
            </a:pPr>
            <a:endParaRPr lang="en-US" sz="2400" dirty="0"/>
          </a:p>
          <a:p>
            <a:pPr marL="0" indent="0" hangingPunct="0">
              <a:buNone/>
            </a:pPr>
            <a:r>
              <a:rPr lang="en-GB" sz="2400" dirty="0"/>
              <a:t>				</a:t>
            </a:r>
            <a:endParaRPr lang="en-US" sz="2400" dirty="0"/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D86B90-44A4-4D14-B93E-0D265AB056AF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f846979-0e6f-42ff-8b87-e1893efeda9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4581</TotalTime>
  <Words>901</Words>
  <Application>Microsoft Office PowerPoint</Application>
  <PresentationFormat>와이드스크린</PresentationFormat>
  <Paragraphs>87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MS Mincho</vt:lpstr>
      <vt:lpstr>SimSun</vt:lpstr>
      <vt:lpstr>等线</vt:lpstr>
      <vt:lpstr>Arial</vt:lpstr>
      <vt:lpstr>Calibri</vt:lpstr>
      <vt:lpstr>Calibri Light</vt:lpstr>
      <vt:lpstr>Symbol</vt:lpstr>
      <vt:lpstr>Times New Roman</vt:lpstr>
      <vt:lpstr>Office Theme</vt:lpstr>
      <vt:lpstr>WF on PC2 intra-band UL NC CA architecture options and MPR requirements</vt:lpstr>
      <vt:lpstr>GTW agreements</vt:lpstr>
      <vt:lpstr>Background: architecture cases and attributes</vt:lpstr>
      <vt:lpstr>WF on architectures and MPR</vt:lpstr>
      <vt:lpstr>WF on regulation aspects for exceptions needed for architecture #2 and #3 </vt:lpstr>
      <vt:lpstr>WF on in-gap relaxation for architectures #2 and #3 </vt:lpstr>
      <vt:lpstr>References: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임수환/책임연구원/미래기술센터 C&amp;M표준(연)5G무선통신표준Task(suhwan.lim@lge.com)</cp:lastModifiedBy>
  <cp:revision>242</cp:revision>
  <dcterms:created xsi:type="dcterms:W3CDTF">2020-03-02T22:32:10Z</dcterms:created>
  <dcterms:modified xsi:type="dcterms:W3CDTF">2021-05-25T03:56:10Z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