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6">
  <p:sldMasterIdLst>
    <p:sldMasterId id="2147483648" r:id="rId1"/>
  </p:sldMasterIdLst>
  <p:sldIdLst>
    <p:sldId id="256" r:id="rId2"/>
    <p:sldId id="263" r:id="rId3"/>
    <p:sldId id="265" r:id="rId4"/>
    <p:sldId id="264" r:id="rId5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77" autoAdjust="0"/>
    <p:restoredTop sz="94660"/>
  </p:normalViewPr>
  <p:slideViewPr>
    <p:cSldViewPr snapToGrid="0">
      <p:cViewPr varScale="1">
        <p:scale>
          <a:sx n="53" d="100"/>
          <a:sy n="53" d="100"/>
        </p:scale>
        <p:origin x="-200" y="-2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D9197520-E942-409D-82B8-2A11AF90A69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xmlns="" id="{C1A94A16-34E3-4905-AE72-0DA787E070A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xmlns="" id="{30CDF29D-21C6-4F96-92A7-D264BE0970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D1DE4-1554-428A-9732-43F3EA25A624}" type="datetimeFigureOut">
              <a:rPr kumimoji="1" lang="ja-JP" altLang="en-US" smtClean="0"/>
              <a:pPr/>
              <a:t>2021/5/21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xmlns="" id="{8F47475C-AC37-480B-B628-889EF0494A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xmlns="" id="{73E27CAF-88DC-4851-925C-5C2AFE9CC4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18518-0B74-4F85-971B-B6D5E1E25AA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7363698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FE4D2B6B-AF8B-4E32-861E-EEE8B100B1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xmlns="" id="{E4597966-7B9B-4A2F-BCB2-CEFF1A86D8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xmlns="" id="{0CC5B7B4-6B73-4E74-B05D-554C58E397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D1DE4-1554-428A-9732-43F3EA25A624}" type="datetimeFigureOut">
              <a:rPr kumimoji="1" lang="ja-JP" altLang="en-US" smtClean="0"/>
              <a:pPr/>
              <a:t>2021/5/21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xmlns="" id="{D20FFBA4-ED16-4301-A160-4E910A4ABB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xmlns="" id="{29DD7BBD-3169-4265-AF45-6757BEDA5C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18518-0B74-4F85-971B-B6D5E1E25AA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29758252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xmlns="" id="{3E06FF6C-B070-4222-8E38-44B865148FA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xmlns="" id="{EF1F5774-BE63-41B5-8E3E-29B3BD29B9F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xmlns="" id="{B30D0B0D-50F7-4C1C-B94B-5E04820394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D1DE4-1554-428A-9732-43F3EA25A624}" type="datetimeFigureOut">
              <a:rPr kumimoji="1" lang="ja-JP" altLang="en-US" smtClean="0"/>
              <a:pPr/>
              <a:t>2021/5/21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xmlns="" id="{723F6FF7-C413-43B8-93AE-866230E610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xmlns="" id="{7C55F147-BF9B-42E7-B4E1-0C9B190309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18518-0B74-4F85-971B-B6D5E1E25AA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18970087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2F983590-9A6D-4A77-9AC8-D9B8EFFBFF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xmlns="" id="{E8858C25-6AB8-4AAE-B747-B18EDFAB1D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xmlns="" id="{1E841A1A-C017-4661-8790-196D0CF74C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D1DE4-1554-428A-9732-43F3EA25A624}" type="datetimeFigureOut">
              <a:rPr kumimoji="1" lang="ja-JP" altLang="en-US" smtClean="0"/>
              <a:pPr/>
              <a:t>2021/5/21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xmlns="" id="{B713A952-76DD-48F3-9B17-34079960E5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xmlns="" id="{82A34B90-9C77-47CE-90E1-2D380D9439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18518-0B74-4F85-971B-B6D5E1E25AA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15380649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8B07A8F0-FF9D-4E4C-AAED-FB9302EEA4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xmlns="" id="{14BCCAC6-96D7-4443-AE4F-95DF37AA6C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xmlns="" id="{19AA429F-70F7-4E95-8565-DBC8B4397C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D1DE4-1554-428A-9732-43F3EA25A624}" type="datetimeFigureOut">
              <a:rPr kumimoji="1" lang="ja-JP" altLang="en-US" smtClean="0"/>
              <a:pPr/>
              <a:t>2021/5/21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xmlns="" id="{7C644DD9-6DF2-4CE3-9AE8-06BC57616C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xmlns="" id="{D6C97E49-3F4F-407B-9666-C0DC0EA4E4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18518-0B74-4F85-971B-B6D5E1E25AA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38215639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31E92407-2A44-4ECC-9A09-CFB6861C97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xmlns="" id="{ADAEAD94-0F3C-40A7-84CC-37EA696576C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xmlns="" id="{10280E61-A7E7-41D3-95AC-0629175BDA6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xmlns="" id="{50FBA2C9-FF0D-4E89-9C74-70DDC599A0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D1DE4-1554-428A-9732-43F3EA25A624}" type="datetimeFigureOut">
              <a:rPr kumimoji="1" lang="ja-JP" altLang="en-US" smtClean="0"/>
              <a:pPr/>
              <a:t>2021/5/21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xmlns="" id="{2BB12BE8-54EA-424F-81E0-22E487CDB6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xmlns="" id="{6A9A6CAE-796F-48C6-82D9-32E7593120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18518-0B74-4F85-971B-B6D5E1E25AA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25478450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439D8FCA-BAD2-4E41-84D1-ED6F2E4131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xmlns="" id="{F1C911AE-8A98-483D-933F-FF385C7A19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xmlns="" id="{FAC34C01-21EA-4BE9-83A0-AB76E5638A6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xmlns="" id="{BC612AF8-701C-4371-8293-CF0F8E0B845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xmlns="" id="{8378A6D4-AD45-4479-954D-281D289FA5C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xmlns="" id="{77BF8FF6-0018-4990-B939-9A3497A7F3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D1DE4-1554-428A-9732-43F3EA25A624}" type="datetimeFigureOut">
              <a:rPr kumimoji="1" lang="ja-JP" altLang="en-US" smtClean="0"/>
              <a:pPr/>
              <a:t>2021/5/21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xmlns="" id="{BDF82550-4105-4912-9F42-B4C29335EB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xmlns="" id="{322415B9-DBE6-4C25-89D3-838257972E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18518-0B74-4F85-971B-B6D5E1E25AA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38280236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C1B25A8B-2D84-44FD-BC57-A59411B167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xmlns="" id="{188A9F51-3D2C-46EE-868D-3FC8A8B62C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D1DE4-1554-428A-9732-43F3EA25A624}" type="datetimeFigureOut">
              <a:rPr kumimoji="1" lang="ja-JP" altLang="en-US" smtClean="0"/>
              <a:pPr/>
              <a:t>2021/5/21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xmlns="" id="{A52038FE-7BCD-4DB8-B4C2-B7CA5D5C51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xmlns="" id="{4A2B9195-D73D-4A3F-AB77-349694B01A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18518-0B74-4F85-971B-B6D5E1E25AA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6392104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xmlns="" id="{BF7BE302-AE4C-4016-9D7C-9B2942C50F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D1DE4-1554-428A-9732-43F3EA25A624}" type="datetimeFigureOut">
              <a:rPr kumimoji="1" lang="ja-JP" altLang="en-US" smtClean="0"/>
              <a:pPr/>
              <a:t>2021/5/21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xmlns="" id="{1367E6A1-6569-4208-9E79-70BF6BEE92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xmlns="" id="{FBE081EC-CC88-4426-8B6D-4D5F50782A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18518-0B74-4F85-971B-B6D5E1E25AA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5729111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A4A917C2-71AD-4F41-8DDC-22C70302DF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xmlns="" id="{19AFB439-41DA-4F58-9A2D-493FC43E33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xmlns="" id="{147CA3A1-6454-47DE-887A-4A8F558A7D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xmlns="" id="{7DFBEEE6-6D66-4765-9A29-536D98985F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D1DE4-1554-428A-9732-43F3EA25A624}" type="datetimeFigureOut">
              <a:rPr kumimoji="1" lang="ja-JP" altLang="en-US" smtClean="0"/>
              <a:pPr/>
              <a:t>2021/5/21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xmlns="" id="{F0C63031-563F-4229-B535-F8F6513465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xmlns="" id="{BAE77334-1C6E-48B2-8D9A-4C06BFDF90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18518-0B74-4F85-971B-B6D5E1E25AA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3501966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45539806-CF01-455C-8963-618C2BA335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xmlns="" id="{00EE8FDC-BEE6-4FDA-B71F-DE6BDB11BB3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xmlns="" id="{D8EB92D4-C803-4660-BB57-A067766A14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xmlns="" id="{7491AAE8-0DF3-4450-9043-106585041C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D1DE4-1554-428A-9732-43F3EA25A624}" type="datetimeFigureOut">
              <a:rPr kumimoji="1" lang="ja-JP" altLang="en-US" smtClean="0"/>
              <a:pPr/>
              <a:t>2021/5/21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xmlns="" id="{B01FD334-2E48-4A18-BA42-5D4F1F7202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xmlns="" id="{27DCC18F-2808-46BF-9F16-2E30DD0410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18518-0B74-4F85-971B-B6D5E1E25AA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8489066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xmlns="" id="{F9E6ED64-60CA-482C-B3D3-822167E798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xmlns="" id="{548F4DDF-0F2A-47A5-BE2E-ABD7C27AAF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xmlns="" id="{E3D33021-0BBC-4301-A3E5-260B942153D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8D1DE4-1554-428A-9732-43F3EA25A624}" type="datetimeFigureOut">
              <a:rPr kumimoji="1" lang="ja-JP" altLang="en-US" smtClean="0"/>
              <a:pPr/>
              <a:t>2021/5/21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xmlns="" id="{CA607899-A6CE-4445-B505-CB88F8E9D85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xmlns="" id="{28DEB9F8-87CB-4715-9F59-2AE7285E976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318518-0B74-4F85-971B-B6D5E1E25AA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35489195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Calibri" panose="020F0502020204030204" pitchFamily="34" charset="0"/>
          <a:ea typeface="+mj-ea"/>
          <a:cs typeface="Calibri" panose="020F050202020403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AFEBDBF9-3F0D-4EF2-98E8-98D09AB903B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ja-JP" dirty="0" smtClean="0"/>
              <a:t>WF on PC2 n34 and n39</a:t>
            </a:r>
            <a:endParaRPr kumimoji="1" lang="ja-JP" alt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xmlns="" id="{BE3FE237-F2E7-4AE6-8091-BE383EA363E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sz="3200" dirty="0">
                <a:latin typeface="Calibri" panose="020F0502020204030204" pitchFamily="34" charset="0"/>
                <a:cs typeface="Calibri" panose="020F0502020204030204" pitchFamily="34" charset="0"/>
              </a:rPr>
              <a:t>Moderator (</a:t>
            </a:r>
            <a:r>
              <a:rPr lang="en-US" altLang="ja-JP" sz="3200" dirty="0"/>
              <a:t>CMCC</a:t>
            </a:r>
            <a:r>
              <a:rPr kumimoji="1" lang="en-US" altLang="ja-JP" sz="3200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  <a:endParaRPr kumimoji="1" lang="ja-JP" altLang="en-US" sz="3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FDFD2372-F3D5-4A79-80CE-2B028376EA52}"/>
              </a:ext>
            </a:extLst>
          </p:cNvPr>
          <p:cNvSpPr txBox="1"/>
          <p:nvPr/>
        </p:nvSpPr>
        <p:spPr>
          <a:xfrm>
            <a:off x="353082" y="596749"/>
            <a:ext cx="1209356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altLang="zh-CN" b="1" dirty="0" smtClean="0"/>
              <a:t>3GPP TSG-RAN WG4 Meeting # 99-e	                                                                   R4-210xxxxx</a:t>
            </a:r>
            <a:endParaRPr lang="zh-CN" altLang="zh-CN" dirty="0" smtClean="0"/>
          </a:p>
          <a:p>
            <a:r>
              <a:rPr lang="pt-BR" altLang="zh-CN" b="1" dirty="0" smtClean="0"/>
              <a:t>Electronic Meeting, May. 19-27, 2021</a:t>
            </a:r>
            <a:endParaRPr lang="zh-CN" altLang="zh-CN" dirty="0" smtClean="0"/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xmlns="" val="25371337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xmlns="" id="{452D7A14-8124-49EA-9FC6-9664C7B086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9424" y="481635"/>
            <a:ext cx="11321005" cy="5298553"/>
          </a:xfrm>
        </p:spPr>
        <p:txBody>
          <a:bodyPr>
            <a:noAutofit/>
          </a:bodyPr>
          <a:lstStyle/>
          <a:p>
            <a:r>
              <a:rPr lang="en-GB" altLang="zh-CN" b="1" u="sng" dirty="0" smtClean="0"/>
              <a:t>Issue 1-1-1: UE MOP and </a:t>
            </a:r>
            <a:r>
              <a:rPr lang="en-GB" altLang="zh-CN" b="1" u="sng" dirty="0" err="1" smtClean="0"/>
              <a:t>Tx</a:t>
            </a:r>
            <a:r>
              <a:rPr lang="en-GB" altLang="zh-CN" b="1" u="sng" dirty="0" smtClean="0"/>
              <a:t> power tolerance for n34/n39 of Power class 2</a:t>
            </a:r>
            <a:endParaRPr lang="zh-CN" altLang="zh-CN" dirty="0" smtClean="0"/>
          </a:p>
          <a:p>
            <a:pPr lvl="0"/>
            <a:r>
              <a:rPr lang="en-GB" altLang="zh-CN" dirty="0" smtClean="0"/>
              <a:t>Proposals</a:t>
            </a:r>
            <a:endParaRPr lang="zh-CN" altLang="zh-CN" dirty="0" smtClean="0"/>
          </a:p>
          <a:p>
            <a:pPr lvl="1"/>
            <a:r>
              <a:rPr lang="en-GB" altLang="zh-CN" dirty="0" smtClean="0"/>
              <a:t> Option1: </a:t>
            </a:r>
          </a:p>
          <a:p>
            <a:pPr lvl="2"/>
            <a:r>
              <a:rPr lang="en-GB" altLang="zh-CN" sz="2400" dirty="0" smtClean="0"/>
              <a:t>The MOP and Tolerance for single antenna port are to be specified as 26dBm ±2 dB for band n34/n39 of power class 2</a:t>
            </a:r>
          </a:p>
          <a:p>
            <a:pPr lvl="2"/>
            <a:r>
              <a:rPr lang="en-GB" altLang="zh-CN" sz="2400" dirty="0" smtClean="0"/>
              <a:t>The MOP and Tolerance for UL MIMO are to be specified as 26dBm +2/-3 dB for band n34/n39 of power class 2</a:t>
            </a:r>
            <a:endParaRPr lang="zh-CN" altLang="zh-CN" sz="2400" dirty="0" smtClean="0"/>
          </a:p>
          <a:p>
            <a:pPr lvl="1"/>
            <a:r>
              <a:rPr lang="en-GB" altLang="zh-CN" dirty="0" smtClean="0"/>
              <a:t> Option2: The power tolerance for PC2 for n34 is +2/-3dB. Regardless of single antenna port or UL MIMO case.                             </a:t>
            </a:r>
            <a:endParaRPr lang="zh-CN" altLang="zh-CN" dirty="0" smtClean="0"/>
          </a:p>
          <a:p>
            <a:pPr lvl="1"/>
            <a:r>
              <a:rPr lang="en-GB" altLang="zh-CN" dirty="0" smtClean="0"/>
              <a:t> Option3: PC2 n34/n39 MOP lower tolerance should be +2/-2 dB.</a:t>
            </a:r>
          </a:p>
          <a:p>
            <a:pPr lvl="0"/>
            <a:endParaRPr lang="zh-CN" altLang="zh-CN" sz="2400" dirty="0" smtClean="0"/>
          </a:p>
          <a:p>
            <a:pPr lvl="0"/>
            <a:r>
              <a:rPr lang="en-GB" altLang="zh-CN" dirty="0" smtClean="0"/>
              <a:t>WF:</a:t>
            </a:r>
          </a:p>
          <a:p>
            <a:pPr lvl="1"/>
            <a:r>
              <a:rPr lang="en-GB" altLang="zh-CN" sz="2800" dirty="0" smtClean="0"/>
              <a:t>TBA</a:t>
            </a:r>
            <a:endParaRPr lang="zh-CN" altLang="zh-CN" sz="2800" dirty="0" smtClean="0"/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0" y="606425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zh-C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222519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xmlns="" id="{452D7A14-8124-49EA-9FC6-9664C7B086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5073" y="580311"/>
            <a:ext cx="11762564" cy="4843623"/>
          </a:xfrm>
        </p:spPr>
        <p:txBody>
          <a:bodyPr>
            <a:noAutofit/>
          </a:bodyPr>
          <a:lstStyle/>
          <a:p>
            <a:r>
              <a:rPr lang="en-GB" altLang="zh-CN" b="1" u="sng" dirty="0" smtClean="0"/>
              <a:t>Issue 2-1-3: MPR</a:t>
            </a:r>
            <a:endParaRPr lang="zh-CN" altLang="zh-CN" dirty="0" smtClean="0"/>
          </a:p>
          <a:p>
            <a:pPr lvl="0"/>
            <a:r>
              <a:rPr lang="en-GB" altLang="zh-CN" dirty="0" smtClean="0"/>
              <a:t>Proposals</a:t>
            </a:r>
            <a:endParaRPr lang="zh-CN" altLang="zh-CN" dirty="0" smtClean="0"/>
          </a:p>
          <a:p>
            <a:pPr lvl="1"/>
            <a:r>
              <a:rPr lang="en-GB" altLang="zh-CN" dirty="0" smtClean="0"/>
              <a:t>Option1: No changes to 1Tx PC2 MPR general requirements.</a:t>
            </a:r>
          </a:p>
          <a:p>
            <a:pPr lvl="1">
              <a:buNone/>
            </a:pPr>
            <a:r>
              <a:rPr lang="en-GB" altLang="zh-CN" dirty="0" smtClean="0"/>
              <a:t>    (The agreement captured in the WF R4-2105386 has been approved in RAN4#98-bis-e meeting)</a:t>
            </a:r>
            <a:endParaRPr lang="zh-CN" altLang="zh-CN" dirty="0" smtClean="0"/>
          </a:p>
          <a:p>
            <a:pPr lvl="1"/>
            <a:r>
              <a:rPr lang="en-GB" altLang="zh-CN" dirty="0" smtClean="0"/>
              <a:t>Option2: To comply with emission limits, add a new note which allows 2dB power </a:t>
            </a:r>
            <a:r>
              <a:rPr lang="en-GB" altLang="zh-CN" dirty="0" err="1" smtClean="0"/>
              <a:t>backoff</a:t>
            </a:r>
            <a:r>
              <a:rPr lang="en-GB" altLang="zh-CN" dirty="0" smtClean="0"/>
              <a:t> for outer allocations and 1dB for inner allocations in case of </a:t>
            </a:r>
            <a:r>
              <a:rPr lang="en-GB" altLang="zh-CN" dirty="0" err="1" smtClean="0"/>
              <a:t>RBstart</a:t>
            </a:r>
            <a:r>
              <a:rPr lang="en-GB" altLang="zh-CN" dirty="0" smtClean="0"/>
              <a:t> &lt;= 4.32MHz and PC2, DFT-s-OFDM and CBW larger than 5MHz.       </a:t>
            </a:r>
            <a:endParaRPr lang="zh-CN" altLang="zh-CN" dirty="0" smtClean="0"/>
          </a:p>
          <a:p>
            <a:pPr lvl="0"/>
            <a:endParaRPr lang="en-GB" altLang="zh-CN" dirty="0" smtClean="0"/>
          </a:p>
          <a:p>
            <a:pPr lvl="0"/>
            <a:r>
              <a:rPr lang="en-GB" altLang="zh-CN" dirty="0" smtClean="0"/>
              <a:t>WF </a:t>
            </a:r>
          </a:p>
          <a:p>
            <a:pPr lvl="1"/>
            <a:r>
              <a:rPr lang="en-GB" altLang="zh-CN" dirty="0" smtClean="0"/>
              <a:t>TBA</a:t>
            </a:r>
            <a:endParaRPr lang="zh-CN" altLang="zh-CN" dirty="0" smtClean="0"/>
          </a:p>
        </p:txBody>
      </p:sp>
    </p:spTree>
    <p:extLst>
      <p:ext uri="{BB962C8B-B14F-4D97-AF65-F5344CB8AC3E}">
        <p14:creationId xmlns:p14="http://schemas.microsoft.com/office/powerpoint/2010/main" xmlns="" val="40086611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xmlns="" id="{452D7A14-8124-49EA-9FC6-9664C7B086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-77906"/>
            <a:ext cx="12413129" cy="4843623"/>
          </a:xfrm>
        </p:spPr>
        <p:txBody>
          <a:bodyPr>
            <a:noAutofit/>
          </a:bodyPr>
          <a:lstStyle/>
          <a:p>
            <a:r>
              <a:rPr lang="en-GB" altLang="zh-CN" sz="2000" b="1" u="sng" dirty="0" smtClean="0"/>
              <a:t>Issue 2-1-2: A-MPR</a:t>
            </a:r>
            <a:endParaRPr lang="zh-CN" altLang="zh-CN" sz="2000" dirty="0" smtClean="0"/>
          </a:p>
          <a:p>
            <a:pPr lvl="0"/>
            <a:r>
              <a:rPr lang="en-GB" altLang="zh-CN" sz="1800" b="1" dirty="0" smtClean="0"/>
              <a:t> Option1: No changes to PC2 A-MPR requirements for n39.</a:t>
            </a:r>
            <a:endParaRPr lang="zh-CN" altLang="zh-CN" sz="1800" b="1" dirty="0" smtClean="0"/>
          </a:p>
          <a:p>
            <a:r>
              <a:rPr lang="en-GB" altLang="zh-CN" sz="1800" b="1" dirty="0" smtClean="0"/>
              <a:t> Option2: Re-use NS_50 PC3 A-MPR regions for PC2 A-MPR. For 40 MHz CIM3 A-MPR use values defined in A1 column of the PC3 A-MPR.</a:t>
            </a:r>
          </a:p>
          <a:p>
            <a:pPr lvl="1">
              <a:buNone/>
            </a:pPr>
            <a:endParaRPr lang="en-GB" altLang="zh-CN" sz="2000" dirty="0" smtClean="0"/>
          </a:p>
          <a:p>
            <a:pPr lvl="1">
              <a:buNone/>
            </a:pPr>
            <a:endParaRPr lang="en-GB" altLang="zh-CN" sz="2000" dirty="0" smtClean="0"/>
          </a:p>
          <a:p>
            <a:pPr lvl="1">
              <a:buNone/>
            </a:pPr>
            <a:endParaRPr lang="en-GB" altLang="zh-CN" sz="2000" dirty="0" smtClean="0"/>
          </a:p>
          <a:p>
            <a:pPr lvl="1">
              <a:buNone/>
            </a:pPr>
            <a:endParaRPr lang="en-GB" altLang="zh-CN" sz="2000" dirty="0" smtClean="0"/>
          </a:p>
          <a:p>
            <a:pPr lvl="1">
              <a:buNone/>
            </a:pPr>
            <a:endParaRPr lang="en-GB" altLang="zh-CN" sz="2000" dirty="0" smtClean="0"/>
          </a:p>
          <a:p>
            <a:pPr lvl="1">
              <a:buNone/>
            </a:pPr>
            <a:endParaRPr lang="en-GB" altLang="zh-CN" sz="2000" dirty="0" smtClean="0"/>
          </a:p>
          <a:p>
            <a:pPr lvl="0"/>
            <a:endParaRPr lang="en-GB" dirty="0" smtClean="0"/>
          </a:p>
          <a:p>
            <a:pPr lvl="0">
              <a:buNone/>
            </a:pPr>
            <a:endParaRPr lang="en-GB" dirty="0" smtClean="0"/>
          </a:p>
          <a:p>
            <a:pPr lvl="0"/>
            <a:endParaRPr lang="en-GB" dirty="0" smtClean="0"/>
          </a:p>
          <a:p>
            <a:pPr lvl="0"/>
            <a:endParaRPr lang="en-GB" dirty="0" smtClean="0"/>
          </a:p>
          <a:p>
            <a:pPr lvl="0"/>
            <a:endParaRPr lang="en-GB" dirty="0" smtClean="0"/>
          </a:p>
          <a:p>
            <a:pPr lvl="0"/>
            <a:endParaRPr lang="en-GB" dirty="0" smtClean="0"/>
          </a:p>
          <a:p>
            <a:pPr lvl="0"/>
            <a:r>
              <a:rPr lang="en-GB" sz="2000" b="1" dirty="0" smtClean="0"/>
              <a:t>WF:</a:t>
            </a:r>
            <a:r>
              <a:rPr lang="en-US" altLang="ja-JP" sz="2000" b="1" dirty="0" smtClean="0"/>
              <a:t>TBA</a:t>
            </a:r>
            <a:endParaRPr lang="en-US" altLang="ja-JP" sz="2000" b="1" dirty="0"/>
          </a:p>
        </p:txBody>
      </p:sp>
      <p:graphicFrame>
        <p:nvGraphicFramePr>
          <p:cNvPr id="4" name="表格 3"/>
          <p:cNvGraphicFramePr>
            <a:graphicFrameLocks noGrp="1"/>
          </p:cNvGraphicFramePr>
          <p:nvPr/>
        </p:nvGraphicFramePr>
        <p:xfrm>
          <a:off x="313952" y="1285460"/>
          <a:ext cx="5584825" cy="2054485"/>
        </p:xfrm>
        <a:graphic>
          <a:graphicData uri="http://schemas.openxmlformats.org/drawingml/2006/table">
            <a:tbl>
              <a:tblPr/>
              <a:tblGrid>
                <a:gridCol w="957471"/>
                <a:gridCol w="1315570"/>
                <a:gridCol w="1828592"/>
                <a:gridCol w="741596"/>
                <a:gridCol w="741596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latin typeface="Arial"/>
                          <a:ea typeface="等线"/>
                          <a:cs typeface="Times New Roman"/>
                        </a:rPr>
                        <a:t>Channel Bandwidth (MHz)</a:t>
                      </a:r>
                      <a:endParaRPr lang="zh-CN" sz="1000" dirty="0">
                        <a:latin typeface="Times New Roman"/>
                        <a:ea typeface="等线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b="1">
                          <a:latin typeface="Arial"/>
                          <a:ea typeface="等线"/>
                          <a:cs typeface="Times New Roman"/>
                        </a:rPr>
                        <a:t>RB</a:t>
                      </a:r>
                      <a:r>
                        <a:rPr lang="en-GB" sz="900" b="1" baseline="-25000">
                          <a:latin typeface="Arial"/>
                          <a:ea typeface="等线"/>
                          <a:cs typeface="Times New Roman"/>
                        </a:rPr>
                        <a:t>start</a:t>
                      </a:r>
                      <a:r>
                        <a:rPr lang="en-GB" sz="900" b="1">
                          <a:latin typeface="Arial"/>
                          <a:ea typeface="等线"/>
                          <a:cs typeface="Times New Roman"/>
                        </a:rPr>
                        <a:t>*12*SCS (MHz)</a:t>
                      </a:r>
                      <a:endParaRPr lang="zh-CN" sz="1000">
                        <a:latin typeface="Times New Roman"/>
                        <a:ea typeface="等线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b="1">
                          <a:latin typeface="Arial"/>
                          <a:ea typeface="等线"/>
                          <a:cs typeface="Times New Roman"/>
                        </a:rPr>
                        <a:t>L</a:t>
                      </a:r>
                      <a:r>
                        <a:rPr lang="en-GB" sz="900" b="1" baseline="-25000">
                          <a:latin typeface="Arial"/>
                          <a:ea typeface="等线"/>
                          <a:cs typeface="Times New Roman"/>
                        </a:rPr>
                        <a:t>CRB</a:t>
                      </a:r>
                      <a:r>
                        <a:rPr lang="en-GB" sz="900" b="1">
                          <a:latin typeface="Arial"/>
                          <a:ea typeface="等线"/>
                          <a:cs typeface="Times New Roman"/>
                        </a:rPr>
                        <a:t>*12*SCS (MHz)</a:t>
                      </a:r>
                      <a:endParaRPr lang="zh-CN" sz="1000">
                        <a:latin typeface="Times New Roman"/>
                        <a:ea typeface="等线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b="1">
                          <a:latin typeface="Arial"/>
                          <a:ea typeface="等线"/>
                          <a:cs typeface="Times New Roman"/>
                        </a:rPr>
                        <a:t>A-MPR,</a:t>
                      </a:r>
                      <a:br>
                        <a:rPr lang="en-GB" sz="900" b="1">
                          <a:latin typeface="Arial"/>
                          <a:ea typeface="等线"/>
                          <a:cs typeface="Times New Roman"/>
                        </a:rPr>
                      </a:br>
                      <a:r>
                        <a:rPr lang="en-GB" sz="900" b="1">
                          <a:latin typeface="Arial"/>
                          <a:ea typeface="等线"/>
                          <a:cs typeface="Times New Roman"/>
                        </a:rPr>
                        <a:t>PC3</a:t>
                      </a:r>
                      <a:endParaRPr lang="zh-CN" sz="1000">
                        <a:latin typeface="Times New Roman"/>
                        <a:ea typeface="等线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b="1">
                          <a:highlight>
                            <a:srgbClr val="FFFF00"/>
                          </a:highlight>
                          <a:latin typeface="Arial"/>
                          <a:ea typeface="等线"/>
                          <a:cs typeface="Times New Roman"/>
                        </a:rPr>
                        <a:t>A-MPR,</a:t>
                      </a:r>
                      <a:br>
                        <a:rPr lang="en-GB" sz="900" b="1">
                          <a:highlight>
                            <a:srgbClr val="FFFF00"/>
                          </a:highlight>
                          <a:latin typeface="Arial"/>
                          <a:ea typeface="等线"/>
                          <a:cs typeface="Times New Roman"/>
                        </a:rPr>
                      </a:br>
                      <a:r>
                        <a:rPr lang="en-GB" sz="900" b="1">
                          <a:highlight>
                            <a:srgbClr val="FFFF00"/>
                          </a:highlight>
                          <a:latin typeface="Arial"/>
                          <a:ea typeface="等线"/>
                          <a:cs typeface="Times New Roman"/>
                        </a:rPr>
                        <a:t>PC2</a:t>
                      </a:r>
                      <a:endParaRPr lang="zh-CN" sz="1000">
                        <a:latin typeface="Times New Roman"/>
                        <a:ea typeface="等线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890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/>
                          <a:ea typeface="等线"/>
                          <a:cs typeface="Times New Roman"/>
                        </a:rPr>
                        <a:t>25 MHz</a:t>
                      </a:r>
                      <a:endParaRPr lang="zh-CN" sz="1000">
                        <a:latin typeface="Times New Roman"/>
                        <a:ea typeface="等线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/>
                          <a:ea typeface="等线"/>
                        </a:rPr>
                        <a:t>≤ </a:t>
                      </a:r>
                      <a:r>
                        <a:rPr lang="en-GB" sz="900">
                          <a:latin typeface="Arial"/>
                          <a:ea typeface="等线"/>
                          <a:cs typeface="Times New Roman"/>
                        </a:rPr>
                        <a:t>L</a:t>
                      </a:r>
                      <a:r>
                        <a:rPr lang="en-GB" sz="900" baseline="-25000">
                          <a:latin typeface="Arial"/>
                          <a:ea typeface="等线"/>
                          <a:cs typeface="Times New Roman"/>
                        </a:rPr>
                        <a:t>CRB</a:t>
                      </a:r>
                      <a:r>
                        <a:rPr lang="en-GB" sz="900">
                          <a:latin typeface="Arial"/>
                          <a:ea typeface="等线"/>
                          <a:cs typeface="Times New Roman"/>
                        </a:rPr>
                        <a:t>*12*SCS - 5</a:t>
                      </a:r>
                      <a:endParaRPr lang="zh-CN" sz="1000">
                        <a:latin typeface="Times New Roman"/>
                        <a:ea typeface="等线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/>
                          <a:ea typeface="等线"/>
                          <a:cs typeface="Times New Roman"/>
                        </a:rPr>
                        <a:t>&gt; 5</a:t>
                      </a:r>
                      <a:endParaRPr lang="zh-CN" sz="1000">
                        <a:latin typeface="Times New Roman"/>
                        <a:ea typeface="等线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/>
                          <a:ea typeface="等线"/>
                          <a:cs typeface="Times New Roman"/>
                        </a:rPr>
                        <a:t>A7</a:t>
                      </a:r>
                      <a:endParaRPr lang="zh-CN" sz="1000">
                        <a:latin typeface="Times New Roman"/>
                        <a:ea typeface="等线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highlight>
                            <a:srgbClr val="FFFF00"/>
                          </a:highlight>
                          <a:latin typeface="Arial"/>
                          <a:ea typeface="等线"/>
                          <a:cs typeface="Times New Roman"/>
                        </a:rPr>
                        <a:t>A7</a:t>
                      </a:r>
                      <a:endParaRPr lang="zh-CN" sz="1000">
                        <a:latin typeface="Times New Roman"/>
                        <a:ea typeface="等线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827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900">
                        <a:latin typeface="Arial"/>
                        <a:ea typeface="等线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/>
                          <a:ea typeface="等线"/>
                        </a:rPr>
                        <a:t>≤ </a:t>
                      </a:r>
                      <a:r>
                        <a:rPr lang="en-GB" sz="900">
                          <a:latin typeface="Arial"/>
                          <a:ea typeface="等线"/>
                          <a:cs typeface="Times New Roman"/>
                        </a:rPr>
                        <a:t>20</a:t>
                      </a:r>
                      <a:endParaRPr lang="zh-CN" sz="1000">
                        <a:latin typeface="Times New Roman"/>
                        <a:ea typeface="等线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/>
                          <a:ea typeface="等线"/>
                        </a:rPr>
                        <a:t>≤ </a:t>
                      </a:r>
                      <a:r>
                        <a:rPr lang="en-GB" sz="900">
                          <a:latin typeface="Arial"/>
                          <a:ea typeface="等线"/>
                          <a:cs typeface="Times New Roman"/>
                        </a:rPr>
                        <a:t>1.44</a:t>
                      </a:r>
                      <a:endParaRPr lang="zh-CN" sz="1000">
                        <a:latin typeface="Times New Roman"/>
                        <a:ea typeface="等线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/>
                          <a:ea typeface="等线"/>
                          <a:cs typeface="Times New Roman"/>
                        </a:rPr>
                        <a:t>A8</a:t>
                      </a:r>
                      <a:endParaRPr lang="zh-CN" sz="1000">
                        <a:latin typeface="Times New Roman"/>
                        <a:ea typeface="等线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900">
                        <a:highlight>
                          <a:srgbClr val="FFFF00"/>
                        </a:highlight>
                        <a:latin typeface="Arial"/>
                        <a:ea typeface="等线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827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/>
                          <a:ea typeface="等线"/>
                          <a:cs typeface="Times New Roman"/>
                        </a:rPr>
                        <a:t>30 MHz</a:t>
                      </a:r>
                      <a:endParaRPr lang="zh-CN" sz="1000">
                        <a:latin typeface="Times New Roman"/>
                        <a:ea typeface="等线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/>
                          <a:ea typeface="等线"/>
                        </a:rPr>
                        <a:t>≤ </a:t>
                      </a:r>
                      <a:r>
                        <a:rPr lang="en-GB" sz="900">
                          <a:latin typeface="Arial"/>
                          <a:ea typeface="等线"/>
                          <a:cs typeface="Times New Roman"/>
                        </a:rPr>
                        <a:t>L</a:t>
                      </a:r>
                      <a:r>
                        <a:rPr lang="en-GB" sz="900" baseline="-25000">
                          <a:latin typeface="Arial"/>
                          <a:ea typeface="等线"/>
                          <a:cs typeface="Times New Roman"/>
                        </a:rPr>
                        <a:t>CRB</a:t>
                      </a:r>
                      <a:r>
                        <a:rPr lang="en-GB" sz="900">
                          <a:latin typeface="Arial"/>
                          <a:ea typeface="等线"/>
                          <a:cs typeface="Times New Roman"/>
                        </a:rPr>
                        <a:t>*12*SCS - 5</a:t>
                      </a:r>
                      <a:endParaRPr lang="zh-CN" sz="1000">
                        <a:latin typeface="Times New Roman"/>
                        <a:ea typeface="等线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/>
                          <a:ea typeface="等线"/>
                          <a:cs typeface="Times New Roman"/>
                        </a:rPr>
                        <a:t>&gt; 5</a:t>
                      </a:r>
                      <a:endParaRPr lang="zh-CN" sz="1000">
                        <a:latin typeface="Times New Roman"/>
                        <a:ea typeface="等线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/>
                          <a:ea typeface="等线"/>
                          <a:cs typeface="Times New Roman"/>
                        </a:rPr>
                        <a:t>A7</a:t>
                      </a:r>
                      <a:endParaRPr lang="zh-CN" sz="1000">
                        <a:latin typeface="Times New Roman"/>
                        <a:ea typeface="等线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highlight>
                            <a:srgbClr val="FFFF00"/>
                          </a:highlight>
                          <a:latin typeface="Arial"/>
                          <a:ea typeface="等线"/>
                          <a:cs typeface="Times New Roman"/>
                        </a:rPr>
                        <a:t>A7</a:t>
                      </a:r>
                      <a:endParaRPr lang="zh-CN" sz="1000">
                        <a:latin typeface="Times New Roman"/>
                        <a:ea typeface="等线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827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900">
                        <a:latin typeface="Arial"/>
                        <a:ea typeface="等线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/>
                          <a:ea typeface="等线"/>
                        </a:rPr>
                        <a:t>≤ </a:t>
                      </a:r>
                      <a:r>
                        <a:rPr lang="en-GB" sz="900">
                          <a:latin typeface="Arial"/>
                          <a:ea typeface="等线"/>
                          <a:cs typeface="Times New Roman"/>
                        </a:rPr>
                        <a:t>25</a:t>
                      </a:r>
                      <a:endParaRPr lang="zh-CN" sz="1000">
                        <a:latin typeface="Times New Roman"/>
                        <a:ea typeface="等线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/>
                          <a:ea typeface="等线"/>
                        </a:rPr>
                        <a:t>≤ </a:t>
                      </a:r>
                      <a:r>
                        <a:rPr lang="en-GB" sz="900">
                          <a:latin typeface="Arial"/>
                          <a:ea typeface="等线"/>
                          <a:cs typeface="Times New Roman"/>
                        </a:rPr>
                        <a:t>1.44</a:t>
                      </a:r>
                      <a:endParaRPr lang="zh-CN" sz="1000">
                        <a:latin typeface="Times New Roman"/>
                        <a:ea typeface="等线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/>
                          <a:ea typeface="等线"/>
                          <a:cs typeface="Times New Roman"/>
                        </a:rPr>
                        <a:t>A8</a:t>
                      </a:r>
                      <a:endParaRPr lang="zh-CN" sz="1000">
                        <a:latin typeface="Times New Roman"/>
                        <a:ea typeface="等线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highlight>
                            <a:srgbClr val="FFFF00"/>
                          </a:highlight>
                          <a:latin typeface="Arial"/>
                          <a:ea typeface="等线"/>
                          <a:cs typeface="Times New Roman"/>
                        </a:rPr>
                        <a:t>A8</a:t>
                      </a:r>
                      <a:endParaRPr lang="zh-CN" sz="1000">
                        <a:latin typeface="Times New Roman"/>
                        <a:ea typeface="等线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827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900">
                        <a:latin typeface="Arial"/>
                        <a:ea typeface="等线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900">
                        <a:latin typeface="Arial"/>
                        <a:ea typeface="等线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/>
                          <a:ea typeface="等线"/>
                        </a:rPr>
                        <a:t>≤ </a:t>
                      </a:r>
                      <a:r>
                        <a:rPr lang="en-GB" sz="900">
                          <a:latin typeface="Arial"/>
                          <a:ea typeface="等线"/>
                          <a:cs typeface="Times New Roman"/>
                        </a:rPr>
                        <a:t>3.6</a:t>
                      </a:r>
                      <a:endParaRPr lang="zh-CN" sz="1000">
                        <a:latin typeface="Times New Roman"/>
                        <a:ea typeface="等线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/>
                          <a:ea typeface="等线"/>
                          <a:cs typeface="Times New Roman"/>
                        </a:rPr>
                        <a:t>A9</a:t>
                      </a:r>
                      <a:endParaRPr lang="zh-CN" sz="1000">
                        <a:latin typeface="Times New Roman"/>
                        <a:ea typeface="等线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900">
                        <a:highlight>
                          <a:srgbClr val="FFFF00"/>
                        </a:highlight>
                        <a:latin typeface="Arial"/>
                        <a:ea typeface="等线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827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/>
                          <a:ea typeface="等线"/>
                          <a:cs typeface="Times New Roman"/>
                        </a:rPr>
                        <a:t>40 MHz</a:t>
                      </a:r>
                      <a:endParaRPr lang="zh-CN" sz="1000">
                        <a:latin typeface="Times New Roman"/>
                        <a:ea typeface="等线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/>
                          <a:ea typeface="等线"/>
                        </a:rPr>
                        <a:t>≤ 4.32</a:t>
                      </a:r>
                      <a:endParaRPr lang="zh-CN" sz="1000">
                        <a:latin typeface="Times New Roman"/>
                        <a:ea typeface="等线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/>
                          <a:ea typeface="等线"/>
                        </a:rPr>
                        <a:t>&gt; 0</a:t>
                      </a:r>
                      <a:endParaRPr lang="zh-CN" sz="1000">
                        <a:latin typeface="Times New Roman"/>
                        <a:ea typeface="等线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/>
                          <a:ea typeface="等线"/>
                          <a:cs typeface="Times New Roman"/>
                        </a:rPr>
                        <a:t>A1</a:t>
                      </a:r>
                      <a:endParaRPr lang="zh-CN" sz="1000">
                        <a:latin typeface="Times New Roman"/>
                        <a:ea typeface="等线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highlight>
                            <a:srgbClr val="FFFF00"/>
                          </a:highlight>
                          <a:latin typeface="Arial"/>
                          <a:ea typeface="等线"/>
                          <a:cs typeface="Times New Roman"/>
                        </a:rPr>
                        <a:t>A1</a:t>
                      </a:r>
                      <a:endParaRPr lang="zh-CN" sz="1000">
                        <a:latin typeface="Times New Roman"/>
                        <a:ea typeface="等线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827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900">
                        <a:latin typeface="Arial"/>
                        <a:ea typeface="等线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/>
                          <a:ea typeface="等线"/>
                        </a:rPr>
                        <a:t>&gt; 4.32, ≤ 10.44</a:t>
                      </a:r>
                      <a:endParaRPr lang="zh-CN" sz="1000">
                        <a:latin typeface="Times New Roman"/>
                        <a:ea typeface="等线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/>
                          <a:ea typeface="等线"/>
                        </a:rPr>
                        <a:t>≤ </a:t>
                      </a:r>
                      <a:r>
                        <a:rPr lang="en-GB" sz="900">
                          <a:latin typeface="Arial"/>
                          <a:ea typeface="等线"/>
                          <a:cs typeface="Times New Roman"/>
                        </a:rPr>
                        <a:t>10.8</a:t>
                      </a:r>
                      <a:endParaRPr lang="zh-CN" sz="1000">
                        <a:latin typeface="Times New Roman"/>
                        <a:ea typeface="等线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/>
                          <a:ea typeface="等线"/>
                          <a:cs typeface="Times New Roman"/>
                        </a:rPr>
                        <a:t>A3</a:t>
                      </a:r>
                      <a:endParaRPr lang="zh-CN" sz="1000">
                        <a:latin typeface="Times New Roman"/>
                        <a:ea typeface="等线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highlight>
                            <a:srgbClr val="FFFF00"/>
                          </a:highlight>
                          <a:latin typeface="Arial"/>
                          <a:ea typeface="等线"/>
                          <a:cs typeface="Times New Roman"/>
                        </a:rPr>
                        <a:t>A3</a:t>
                      </a:r>
                      <a:endParaRPr lang="zh-CN" sz="1000">
                        <a:latin typeface="Times New Roman"/>
                        <a:ea typeface="等线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827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900">
                        <a:latin typeface="Arial"/>
                        <a:ea typeface="等线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/>
                          <a:ea typeface="等线"/>
                        </a:rPr>
                        <a:t>&gt; 4.32, ≤ 18</a:t>
                      </a:r>
                      <a:endParaRPr lang="zh-CN" sz="1000">
                        <a:latin typeface="Times New Roman"/>
                        <a:ea typeface="等线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/>
                          <a:ea typeface="等线"/>
                          <a:cs typeface="Times New Roman"/>
                        </a:rPr>
                        <a:t>&gt; 10.8</a:t>
                      </a:r>
                      <a:endParaRPr lang="zh-CN" sz="1000">
                        <a:latin typeface="Times New Roman"/>
                        <a:ea typeface="等线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/>
                          <a:ea typeface="等线"/>
                          <a:cs typeface="Times New Roman"/>
                        </a:rPr>
                        <a:t>A2</a:t>
                      </a:r>
                      <a:endParaRPr lang="zh-CN" sz="1000">
                        <a:latin typeface="Times New Roman"/>
                        <a:ea typeface="等线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highlight>
                            <a:srgbClr val="FFFF00"/>
                          </a:highlight>
                          <a:latin typeface="Arial"/>
                          <a:ea typeface="等线"/>
                          <a:cs typeface="Times New Roman"/>
                        </a:rPr>
                        <a:t>A2</a:t>
                      </a:r>
                      <a:endParaRPr lang="zh-CN" sz="1000">
                        <a:latin typeface="Times New Roman"/>
                        <a:ea typeface="等线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827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900">
                        <a:latin typeface="Arial"/>
                        <a:ea typeface="等线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/>
                          <a:ea typeface="等线"/>
                        </a:rPr>
                        <a:t>&gt; 18, ≤ 31.68</a:t>
                      </a:r>
                      <a:endParaRPr lang="zh-CN" sz="1000">
                        <a:latin typeface="Times New Roman"/>
                        <a:ea typeface="等线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/>
                          <a:ea typeface="等线"/>
                          <a:cs typeface="Times New Roman"/>
                        </a:rPr>
                        <a:t>&gt; max (31.68 – RB</a:t>
                      </a:r>
                      <a:r>
                        <a:rPr lang="en-GB" sz="900" baseline="-25000">
                          <a:latin typeface="Arial"/>
                          <a:ea typeface="等线"/>
                          <a:cs typeface="Times New Roman"/>
                        </a:rPr>
                        <a:t>start</a:t>
                      </a:r>
                      <a:r>
                        <a:rPr lang="en-GB" sz="900">
                          <a:latin typeface="Arial"/>
                          <a:ea typeface="等线"/>
                          <a:cs typeface="Times New Roman"/>
                        </a:rPr>
                        <a:t>*12*SCS, 0)</a:t>
                      </a:r>
                      <a:endParaRPr lang="zh-CN" sz="1000">
                        <a:latin typeface="Times New Roman"/>
                        <a:ea typeface="等线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/>
                          <a:ea typeface="等线"/>
                          <a:cs typeface="Times New Roman"/>
                        </a:rPr>
                        <a:t>A6</a:t>
                      </a:r>
                      <a:endParaRPr lang="zh-CN" sz="1000">
                        <a:latin typeface="Times New Roman"/>
                        <a:ea typeface="等线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highlight>
                            <a:srgbClr val="FFFF00"/>
                          </a:highlight>
                          <a:latin typeface="Arial"/>
                          <a:ea typeface="等线"/>
                          <a:cs typeface="Times New Roman"/>
                        </a:rPr>
                        <a:t>A6</a:t>
                      </a:r>
                      <a:endParaRPr lang="zh-CN" sz="1000">
                        <a:latin typeface="Times New Roman"/>
                        <a:ea typeface="等线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827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900">
                        <a:latin typeface="Arial"/>
                        <a:ea typeface="等线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/>
                          <a:ea typeface="等线"/>
                        </a:rPr>
                        <a:t>&gt; 31.68</a:t>
                      </a:r>
                      <a:endParaRPr lang="zh-CN" sz="1000">
                        <a:latin typeface="Times New Roman"/>
                        <a:ea typeface="等线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/>
                          <a:ea typeface="等线"/>
                        </a:rPr>
                        <a:t>&gt; 0</a:t>
                      </a:r>
                      <a:endParaRPr lang="zh-CN" sz="1000">
                        <a:latin typeface="Times New Roman"/>
                        <a:ea typeface="等线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/>
                          <a:ea typeface="等线"/>
                          <a:cs typeface="Times New Roman"/>
                        </a:rPr>
                        <a:t>A5</a:t>
                      </a:r>
                      <a:endParaRPr lang="zh-CN" sz="1000">
                        <a:latin typeface="Times New Roman"/>
                        <a:ea typeface="等线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highlight>
                            <a:srgbClr val="FFFF00"/>
                          </a:highlight>
                          <a:latin typeface="Arial"/>
                          <a:ea typeface="等线"/>
                          <a:cs typeface="Times New Roman"/>
                        </a:rPr>
                        <a:t>A1</a:t>
                      </a:r>
                      <a:endParaRPr lang="zh-CN" sz="1000">
                        <a:latin typeface="Times New Roman"/>
                        <a:ea typeface="等线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gridSpan="5">
                  <a:txBody>
                    <a:bodyPr/>
                    <a:lstStyle/>
                    <a:p>
                      <a:pPr marL="540385" indent="-54038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latin typeface="Arial"/>
                          <a:ea typeface="Yu Mincho"/>
                          <a:cs typeface="Times New Roman"/>
                        </a:rPr>
                        <a:t>NOTE 1:	The A-MPR values are specified in Table 6.2.3.19-2.</a:t>
                      </a:r>
                      <a:endParaRPr lang="zh-CN" sz="1000" dirty="0">
                        <a:latin typeface="Times New Roman"/>
                        <a:ea typeface="等线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351923" y="1028410"/>
            <a:ext cx="5515413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zh-CN" sz="10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等线" pitchFamily="2" charset="-122"/>
                <a:cs typeface="Times New Roman" pitchFamily="18" charset="0"/>
              </a:rPr>
              <a:t>Table 1. A-MPR regions for NS_50, together with A-MPR for PC3 and PC2 (PC2 highlighted in yellow)</a:t>
            </a:r>
            <a:endParaRPr kumimoji="0" lang="en-GB" altLang="zh-CN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/>
        </p:nvGraphicFramePr>
        <p:xfrm>
          <a:off x="5908273" y="1269416"/>
          <a:ext cx="6033405" cy="2054483"/>
        </p:xfrm>
        <a:graphic>
          <a:graphicData uri="http://schemas.openxmlformats.org/drawingml/2006/table">
            <a:tbl>
              <a:tblPr/>
              <a:tblGrid>
                <a:gridCol w="686435"/>
                <a:gridCol w="626745"/>
                <a:gridCol w="705485"/>
                <a:gridCol w="705485"/>
                <a:gridCol w="705485"/>
                <a:gridCol w="705485"/>
                <a:gridCol w="705485"/>
                <a:gridCol w="709930"/>
                <a:gridCol w="482870"/>
              </a:tblGrid>
              <a:tr h="44450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latin typeface="Arial"/>
                          <a:ea typeface="等线"/>
                          <a:cs typeface="Times New Roman"/>
                        </a:rPr>
                        <a:t>Modulation/Waveform</a:t>
                      </a:r>
                      <a:endParaRPr lang="zh-CN" sz="900" b="1" dirty="0">
                        <a:latin typeface="Arial"/>
                        <a:ea typeface="等线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b="1">
                          <a:latin typeface="Arial"/>
                          <a:ea typeface="等线"/>
                          <a:cs typeface="Times New Roman"/>
                        </a:rPr>
                        <a:t>A1 (dB)</a:t>
                      </a:r>
                      <a:endParaRPr lang="zh-CN" sz="900" b="1">
                        <a:latin typeface="Arial"/>
                        <a:ea typeface="等线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b="1">
                          <a:latin typeface="Arial"/>
                          <a:ea typeface="等线"/>
                          <a:cs typeface="Times New Roman"/>
                        </a:rPr>
                        <a:t>A2 (dB)</a:t>
                      </a:r>
                      <a:endParaRPr lang="zh-CN" sz="900" b="1">
                        <a:latin typeface="Arial"/>
                        <a:ea typeface="等线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b="1">
                          <a:latin typeface="Arial"/>
                          <a:ea typeface="等线"/>
                          <a:cs typeface="Times New Roman"/>
                        </a:rPr>
                        <a:t>A3 (dB)</a:t>
                      </a:r>
                      <a:endParaRPr lang="zh-CN" sz="900" b="1">
                        <a:latin typeface="Arial"/>
                        <a:ea typeface="等线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b="1">
                          <a:latin typeface="Arial"/>
                          <a:ea typeface="等线"/>
                          <a:cs typeface="Times New Roman"/>
                        </a:rPr>
                        <a:t>A5 (dB)</a:t>
                      </a:r>
                      <a:endParaRPr lang="zh-CN" sz="900" b="1">
                        <a:latin typeface="Arial"/>
                        <a:ea typeface="等线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b="1">
                          <a:latin typeface="Arial"/>
                          <a:ea typeface="等线"/>
                          <a:cs typeface="Times New Roman"/>
                        </a:rPr>
                        <a:t>A6 (dB)</a:t>
                      </a:r>
                      <a:endParaRPr lang="zh-CN" sz="900" b="1">
                        <a:latin typeface="Arial"/>
                        <a:ea typeface="等线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b="1">
                          <a:latin typeface="Arial"/>
                          <a:ea typeface="等线"/>
                          <a:cs typeface="Times New Roman"/>
                        </a:rPr>
                        <a:t>A7 (dB)</a:t>
                      </a:r>
                      <a:endParaRPr lang="zh-CN" sz="900" b="1">
                        <a:latin typeface="Arial"/>
                        <a:ea typeface="等线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b="1">
                          <a:latin typeface="Arial"/>
                          <a:ea typeface="等线"/>
                          <a:cs typeface="Times New Roman"/>
                        </a:rPr>
                        <a:t>A8 (dB)</a:t>
                      </a:r>
                      <a:endParaRPr lang="zh-CN" sz="900" b="1">
                        <a:latin typeface="Arial"/>
                        <a:ea typeface="等线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900" b="1">
                        <a:latin typeface="Arial"/>
                        <a:ea typeface="等线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b="1">
                          <a:latin typeface="Arial"/>
                          <a:ea typeface="等线"/>
                          <a:cs typeface="Times New Roman"/>
                        </a:rPr>
                        <a:t>Outer/Inner</a:t>
                      </a:r>
                      <a:endParaRPr lang="zh-CN" sz="900" b="1">
                        <a:latin typeface="Arial"/>
                        <a:ea typeface="等线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b="1">
                          <a:latin typeface="Arial"/>
                          <a:ea typeface="等线"/>
                          <a:cs typeface="Times New Roman"/>
                        </a:rPr>
                        <a:t>Outer/Inner</a:t>
                      </a:r>
                      <a:endParaRPr lang="zh-CN" sz="900" b="1">
                        <a:latin typeface="Arial"/>
                        <a:ea typeface="等线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b="1">
                          <a:latin typeface="Arial"/>
                          <a:ea typeface="等线"/>
                          <a:cs typeface="Times New Roman"/>
                        </a:rPr>
                        <a:t>Outer/Inner</a:t>
                      </a:r>
                      <a:endParaRPr lang="zh-CN" sz="900" b="1">
                        <a:latin typeface="Arial"/>
                        <a:ea typeface="等线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b="1">
                          <a:latin typeface="Arial"/>
                          <a:ea typeface="等线"/>
                          <a:cs typeface="Times New Roman"/>
                        </a:rPr>
                        <a:t>Outer/Inner</a:t>
                      </a:r>
                      <a:endParaRPr lang="zh-CN" sz="900" b="1">
                        <a:latin typeface="Arial"/>
                        <a:ea typeface="等线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b="1">
                          <a:latin typeface="Arial"/>
                          <a:ea typeface="等线"/>
                          <a:cs typeface="Times New Roman"/>
                        </a:rPr>
                        <a:t>Outer/Inner</a:t>
                      </a:r>
                      <a:endParaRPr lang="zh-CN" sz="900" b="1">
                        <a:latin typeface="Arial"/>
                        <a:ea typeface="等线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b="1">
                          <a:latin typeface="Arial"/>
                          <a:ea typeface="等线"/>
                          <a:cs typeface="Times New Roman"/>
                        </a:rPr>
                        <a:t>Outer/Inner</a:t>
                      </a:r>
                      <a:endParaRPr lang="zh-CN" sz="900" b="1">
                        <a:latin typeface="Arial"/>
                        <a:ea typeface="等线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b="1">
                          <a:latin typeface="Arial"/>
                          <a:ea typeface="等线"/>
                          <a:cs typeface="Times New Roman"/>
                        </a:rPr>
                        <a:t>Outer/Inner</a:t>
                      </a:r>
                      <a:endParaRPr lang="zh-CN" sz="900" b="1">
                        <a:latin typeface="Arial"/>
                        <a:ea typeface="等线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/>
                          <a:ea typeface="等线"/>
                          <a:cs typeface="Times New Roman"/>
                        </a:rPr>
                        <a:t>DFT-s-OFDM</a:t>
                      </a:r>
                      <a:endParaRPr lang="zh-CN" sz="900">
                        <a:latin typeface="Arial"/>
                        <a:ea typeface="等线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/>
                          <a:ea typeface="等线"/>
                          <a:cs typeface="Times New Roman"/>
                        </a:rPr>
                        <a:t>Pi/2 BPSK</a:t>
                      </a:r>
                      <a:endParaRPr lang="zh-CN" sz="900">
                        <a:latin typeface="Arial"/>
                        <a:ea typeface="等线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/>
                          <a:ea typeface="等线"/>
                          <a:cs typeface="Times New Roman"/>
                        </a:rPr>
                        <a:t>≤ 11</a:t>
                      </a:r>
                      <a:endParaRPr lang="zh-CN" sz="900">
                        <a:latin typeface="Arial"/>
                        <a:ea typeface="等线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/>
                          <a:ea typeface="等线"/>
                          <a:cs typeface="Times New Roman"/>
                        </a:rPr>
                        <a:t>≤ 7</a:t>
                      </a:r>
                      <a:endParaRPr lang="zh-CN" sz="900">
                        <a:latin typeface="Arial"/>
                        <a:ea typeface="等线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/>
                          <a:ea typeface="等线"/>
                          <a:cs typeface="Times New Roman"/>
                        </a:rPr>
                        <a:t>≤ 3</a:t>
                      </a:r>
                      <a:endParaRPr lang="zh-CN" sz="900">
                        <a:latin typeface="Arial"/>
                        <a:ea typeface="等线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/>
                          <a:ea typeface="等线"/>
                          <a:cs typeface="Times New Roman"/>
                        </a:rPr>
                        <a:t>≤ 5</a:t>
                      </a:r>
                      <a:endParaRPr lang="zh-CN" sz="900">
                        <a:latin typeface="Arial"/>
                        <a:ea typeface="等线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/>
                          <a:ea typeface="等线"/>
                          <a:cs typeface="Times New Roman"/>
                        </a:rPr>
                        <a:t>≤ 2</a:t>
                      </a:r>
                      <a:endParaRPr lang="zh-CN" sz="900">
                        <a:latin typeface="Arial"/>
                        <a:ea typeface="等线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/>
                          <a:ea typeface="等线"/>
                          <a:cs typeface="Times New Roman"/>
                        </a:rPr>
                        <a:t>≤ 4</a:t>
                      </a:r>
                      <a:endParaRPr lang="zh-CN" sz="900">
                        <a:latin typeface="Arial"/>
                        <a:ea typeface="等线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/>
                          <a:ea typeface="等线"/>
                          <a:cs typeface="Times New Roman"/>
                        </a:rPr>
                        <a:t>≤ 2</a:t>
                      </a:r>
                      <a:endParaRPr lang="zh-CN" sz="900">
                        <a:latin typeface="Arial"/>
                        <a:ea typeface="等线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900">
                        <a:latin typeface="Arial"/>
                        <a:ea typeface="等线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/>
                          <a:ea typeface="等线"/>
                          <a:cs typeface="Times New Roman"/>
                        </a:rPr>
                        <a:t>QPSK</a:t>
                      </a:r>
                      <a:endParaRPr lang="zh-CN" sz="900">
                        <a:latin typeface="Arial"/>
                        <a:ea typeface="等线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/>
                          <a:ea typeface="等线"/>
                          <a:cs typeface="Times New Roman"/>
                        </a:rPr>
                        <a:t>≤ 11</a:t>
                      </a:r>
                      <a:endParaRPr lang="zh-CN" sz="900">
                        <a:latin typeface="Arial"/>
                        <a:ea typeface="等线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/>
                          <a:ea typeface="等线"/>
                          <a:cs typeface="Times New Roman"/>
                        </a:rPr>
                        <a:t>≤ 7</a:t>
                      </a:r>
                      <a:endParaRPr lang="zh-CN" sz="900">
                        <a:latin typeface="Arial"/>
                        <a:ea typeface="等线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/>
                          <a:ea typeface="等线"/>
                          <a:cs typeface="Times New Roman"/>
                        </a:rPr>
                        <a:t>≤ 3</a:t>
                      </a:r>
                      <a:endParaRPr lang="zh-CN" sz="900">
                        <a:latin typeface="Arial"/>
                        <a:ea typeface="等线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/>
                          <a:ea typeface="等线"/>
                          <a:cs typeface="Times New Roman"/>
                        </a:rPr>
                        <a:t>≤ 5</a:t>
                      </a:r>
                      <a:endParaRPr lang="zh-CN" sz="900">
                        <a:latin typeface="Arial"/>
                        <a:ea typeface="等线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/>
                          <a:ea typeface="等线"/>
                          <a:cs typeface="Times New Roman"/>
                        </a:rPr>
                        <a:t>≤ 2</a:t>
                      </a:r>
                      <a:endParaRPr lang="zh-CN" sz="900">
                        <a:latin typeface="Arial"/>
                        <a:ea typeface="等线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/>
                          <a:ea typeface="等线"/>
                          <a:cs typeface="Times New Roman"/>
                        </a:rPr>
                        <a:t>≤ 5</a:t>
                      </a:r>
                      <a:endParaRPr lang="zh-CN" sz="900">
                        <a:latin typeface="Arial"/>
                        <a:ea typeface="等线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/>
                          <a:ea typeface="等线"/>
                          <a:cs typeface="Times New Roman"/>
                        </a:rPr>
                        <a:t>≤ 2</a:t>
                      </a:r>
                      <a:endParaRPr lang="zh-CN" sz="900">
                        <a:latin typeface="Arial"/>
                        <a:ea typeface="等线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45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900">
                        <a:latin typeface="Arial"/>
                        <a:ea typeface="等线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/>
                          <a:ea typeface="等线"/>
                          <a:cs typeface="Times New Roman"/>
                        </a:rPr>
                        <a:t>16 QAM</a:t>
                      </a:r>
                      <a:endParaRPr lang="zh-CN" sz="900">
                        <a:latin typeface="Arial"/>
                        <a:ea typeface="等线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/>
                          <a:ea typeface="等线"/>
                          <a:cs typeface="Times New Roman"/>
                        </a:rPr>
                        <a:t>≤ 11</a:t>
                      </a:r>
                      <a:endParaRPr lang="zh-CN" sz="900">
                        <a:latin typeface="Arial"/>
                        <a:ea typeface="等线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/>
                          <a:ea typeface="等线"/>
                          <a:cs typeface="Times New Roman"/>
                        </a:rPr>
                        <a:t>≤ 7</a:t>
                      </a:r>
                      <a:endParaRPr lang="zh-CN" sz="900">
                        <a:latin typeface="Arial"/>
                        <a:ea typeface="等线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/>
                          <a:ea typeface="等线"/>
                          <a:cs typeface="Times New Roman"/>
                        </a:rPr>
                        <a:t>≤ 3</a:t>
                      </a:r>
                      <a:endParaRPr lang="zh-CN" sz="900">
                        <a:latin typeface="Arial"/>
                        <a:ea typeface="等线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/>
                          <a:ea typeface="等线"/>
                          <a:cs typeface="Times New Roman"/>
                        </a:rPr>
                        <a:t>≤ 5</a:t>
                      </a:r>
                      <a:endParaRPr lang="zh-CN" sz="900">
                        <a:latin typeface="Arial"/>
                        <a:ea typeface="等线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/>
                          <a:ea typeface="等线"/>
                          <a:cs typeface="Times New Roman"/>
                        </a:rPr>
                        <a:t>≤ 2</a:t>
                      </a:r>
                      <a:endParaRPr lang="zh-CN" sz="900">
                        <a:latin typeface="Arial"/>
                        <a:ea typeface="等线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/>
                          <a:ea typeface="等线"/>
                          <a:cs typeface="Times New Roman"/>
                        </a:rPr>
                        <a:t>≤ 5</a:t>
                      </a:r>
                      <a:endParaRPr lang="zh-CN" sz="900">
                        <a:latin typeface="Arial"/>
                        <a:ea typeface="等线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/>
                          <a:ea typeface="等线"/>
                          <a:cs typeface="Times New Roman"/>
                        </a:rPr>
                        <a:t>≤ 2.5</a:t>
                      </a:r>
                      <a:endParaRPr lang="zh-CN" sz="900">
                        <a:latin typeface="Arial"/>
                        <a:ea typeface="等线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900">
                        <a:latin typeface="Arial"/>
                        <a:ea typeface="等线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/>
                          <a:ea typeface="等线"/>
                          <a:cs typeface="Times New Roman"/>
                        </a:rPr>
                        <a:t>64 QAM</a:t>
                      </a:r>
                      <a:endParaRPr lang="zh-CN" sz="900">
                        <a:latin typeface="Arial"/>
                        <a:ea typeface="等线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/>
                          <a:ea typeface="等线"/>
                          <a:cs typeface="Times New Roman"/>
                        </a:rPr>
                        <a:t>≤ 11</a:t>
                      </a:r>
                      <a:endParaRPr lang="zh-CN" sz="900">
                        <a:latin typeface="Arial"/>
                        <a:ea typeface="等线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/>
                          <a:ea typeface="等线"/>
                          <a:cs typeface="Times New Roman"/>
                        </a:rPr>
                        <a:t>≤ 7</a:t>
                      </a:r>
                      <a:endParaRPr lang="zh-CN" sz="900">
                        <a:latin typeface="Arial"/>
                        <a:ea typeface="等线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/>
                          <a:ea typeface="等线"/>
                          <a:cs typeface="Times New Roman"/>
                        </a:rPr>
                        <a:t>≤ 3</a:t>
                      </a:r>
                      <a:endParaRPr lang="zh-CN" sz="900">
                        <a:latin typeface="Arial"/>
                        <a:ea typeface="等线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/>
                          <a:ea typeface="等线"/>
                          <a:cs typeface="Times New Roman"/>
                        </a:rPr>
                        <a:t>≤ 5</a:t>
                      </a:r>
                      <a:endParaRPr lang="zh-CN" sz="900">
                        <a:latin typeface="Arial"/>
                        <a:ea typeface="等线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900">
                        <a:latin typeface="Arial"/>
                        <a:ea typeface="等线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/>
                          <a:ea typeface="等线"/>
                          <a:cs typeface="Times New Roman"/>
                        </a:rPr>
                        <a:t>≤ 5</a:t>
                      </a:r>
                      <a:endParaRPr lang="zh-CN" sz="900">
                        <a:latin typeface="Arial"/>
                        <a:ea typeface="等线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900">
                        <a:latin typeface="Arial"/>
                        <a:ea typeface="等线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900">
                        <a:latin typeface="Arial"/>
                        <a:ea typeface="等线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/>
                          <a:ea typeface="等线"/>
                          <a:cs typeface="Times New Roman"/>
                        </a:rPr>
                        <a:t>256 QAM</a:t>
                      </a:r>
                      <a:endParaRPr lang="zh-CN" sz="900">
                        <a:latin typeface="Arial"/>
                        <a:ea typeface="等线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/>
                          <a:ea typeface="等线"/>
                          <a:cs typeface="Times New Roman"/>
                        </a:rPr>
                        <a:t>≤ 11</a:t>
                      </a:r>
                      <a:endParaRPr lang="zh-CN" sz="900">
                        <a:latin typeface="Arial"/>
                        <a:ea typeface="等线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/>
                          <a:ea typeface="等线"/>
                          <a:cs typeface="Times New Roman"/>
                        </a:rPr>
                        <a:t>≤ 7</a:t>
                      </a:r>
                      <a:endParaRPr lang="zh-CN" sz="900">
                        <a:latin typeface="Arial"/>
                        <a:ea typeface="等线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900">
                        <a:latin typeface="Arial"/>
                        <a:ea typeface="等线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/>
                          <a:ea typeface="等线"/>
                          <a:cs typeface="Times New Roman"/>
                        </a:rPr>
                        <a:t>≤ 5</a:t>
                      </a:r>
                      <a:endParaRPr lang="zh-CN" sz="900">
                        <a:latin typeface="Arial"/>
                        <a:ea typeface="等线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900">
                        <a:latin typeface="Arial"/>
                        <a:ea typeface="等线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/>
                          <a:ea typeface="等线"/>
                          <a:cs typeface="Times New Roman"/>
                        </a:rPr>
                        <a:t>≤ 5</a:t>
                      </a:r>
                      <a:endParaRPr lang="zh-CN" sz="900">
                        <a:latin typeface="Arial"/>
                        <a:ea typeface="等线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900">
                        <a:latin typeface="Arial"/>
                        <a:ea typeface="等线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/>
                          <a:ea typeface="等线"/>
                          <a:cs typeface="Times New Roman"/>
                        </a:rPr>
                        <a:t>CP-OFDM</a:t>
                      </a:r>
                      <a:endParaRPr lang="zh-CN" sz="900">
                        <a:latin typeface="Arial"/>
                        <a:ea typeface="等线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/>
                          <a:ea typeface="等线"/>
                          <a:cs typeface="Times New Roman"/>
                        </a:rPr>
                        <a:t>QPSK</a:t>
                      </a:r>
                      <a:endParaRPr lang="zh-CN" sz="900">
                        <a:latin typeface="Arial"/>
                        <a:ea typeface="等线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/>
                          <a:ea typeface="等线"/>
                          <a:cs typeface="Times New Roman"/>
                        </a:rPr>
                        <a:t>≤ 12</a:t>
                      </a:r>
                      <a:endParaRPr lang="zh-CN" sz="900">
                        <a:latin typeface="Arial"/>
                        <a:ea typeface="等线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/>
                          <a:ea typeface="等线"/>
                          <a:cs typeface="Times New Roman"/>
                        </a:rPr>
                        <a:t>≤ 8</a:t>
                      </a:r>
                      <a:endParaRPr lang="zh-CN" sz="900">
                        <a:latin typeface="Arial"/>
                        <a:ea typeface="等线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/>
                          <a:ea typeface="等线"/>
                          <a:cs typeface="Times New Roman"/>
                        </a:rPr>
                        <a:t>≤ 4.5</a:t>
                      </a:r>
                      <a:endParaRPr lang="zh-CN" sz="900">
                        <a:latin typeface="Arial"/>
                        <a:ea typeface="等线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/>
                          <a:ea typeface="等线"/>
                          <a:cs typeface="Times New Roman"/>
                        </a:rPr>
                        <a:t>≤ 5</a:t>
                      </a:r>
                      <a:endParaRPr lang="zh-CN" sz="900">
                        <a:latin typeface="Arial"/>
                        <a:ea typeface="等线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/>
                          <a:ea typeface="等线"/>
                          <a:cs typeface="Times New Roman"/>
                        </a:rPr>
                        <a:t>≤ 3.5</a:t>
                      </a:r>
                      <a:endParaRPr lang="zh-CN" sz="900">
                        <a:latin typeface="Arial"/>
                        <a:ea typeface="等线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/>
                          <a:ea typeface="等线"/>
                          <a:cs typeface="Times New Roman"/>
                        </a:rPr>
                        <a:t>≤ 6.5</a:t>
                      </a:r>
                      <a:endParaRPr lang="zh-CN" sz="900">
                        <a:latin typeface="Arial"/>
                        <a:ea typeface="等线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900">
                        <a:latin typeface="Arial"/>
                        <a:ea typeface="等线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900">
                        <a:latin typeface="Arial"/>
                        <a:ea typeface="等线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/>
                          <a:ea typeface="等线"/>
                          <a:cs typeface="Times New Roman"/>
                        </a:rPr>
                        <a:t>16 QAM</a:t>
                      </a:r>
                      <a:endParaRPr lang="zh-CN" sz="900">
                        <a:latin typeface="Arial"/>
                        <a:ea typeface="等线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/>
                          <a:ea typeface="等线"/>
                          <a:cs typeface="Times New Roman"/>
                        </a:rPr>
                        <a:t>≤ 12</a:t>
                      </a:r>
                      <a:endParaRPr lang="zh-CN" sz="900">
                        <a:latin typeface="Arial"/>
                        <a:ea typeface="等线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/>
                          <a:ea typeface="等线"/>
                          <a:cs typeface="Times New Roman"/>
                        </a:rPr>
                        <a:t>≤ 8</a:t>
                      </a:r>
                      <a:endParaRPr lang="zh-CN" sz="900">
                        <a:latin typeface="Arial"/>
                        <a:ea typeface="等线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/>
                          <a:ea typeface="等线"/>
                          <a:cs typeface="Times New Roman"/>
                        </a:rPr>
                        <a:t>≤ 4.5</a:t>
                      </a:r>
                      <a:endParaRPr lang="zh-CN" sz="900">
                        <a:latin typeface="Arial"/>
                        <a:ea typeface="等线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/>
                          <a:ea typeface="等线"/>
                          <a:cs typeface="Times New Roman"/>
                        </a:rPr>
                        <a:t>≤ 5</a:t>
                      </a:r>
                      <a:endParaRPr lang="zh-CN" sz="900">
                        <a:latin typeface="Arial"/>
                        <a:ea typeface="等线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/>
                          <a:ea typeface="等线"/>
                          <a:cs typeface="Times New Roman"/>
                        </a:rPr>
                        <a:t>≤ 3.5</a:t>
                      </a:r>
                      <a:endParaRPr lang="zh-CN" sz="900">
                        <a:latin typeface="Arial"/>
                        <a:ea typeface="等线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/>
                          <a:ea typeface="等线"/>
                          <a:cs typeface="Times New Roman"/>
                        </a:rPr>
                        <a:t>≤ 6.5</a:t>
                      </a:r>
                      <a:endParaRPr lang="zh-CN" sz="900">
                        <a:latin typeface="Arial"/>
                        <a:ea typeface="等线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900">
                        <a:latin typeface="Arial"/>
                        <a:ea typeface="等线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45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900">
                        <a:latin typeface="Arial"/>
                        <a:ea typeface="等线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/>
                          <a:ea typeface="等线"/>
                          <a:cs typeface="Times New Roman"/>
                        </a:rPr>
                        <a:t>64 QAM</a:t>
                      </a:r>
                      <a:endParaRPr lang="zh-CN" sz="900">
                        <a:latin typeface="Arial"/>
                        <a:ea typeface="等线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/>
                          <a:ea typeface="等线"/>
                          <a:cs typeface="Times New Roman"/>
                        </a:rPr>
                        <a:t>≤ 12</a:t>
                      </a:r>
                      <a:endParaRPr lang="zh-CN" sz="900">
                        <a:latin typeface="Arial"/>
                        <a:ea typeface="等线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/>
                          <a:ea typeface="等线"/>
                          <a:cs typeface="Times New Roman"/>
                        </a:rPr>
                        <a:t>≤ 8</a:t>
                      </a:r>
                      <a:endParaRPr lang="zh-CN" sz="900">
                        <a:latin typeface="Arial"/>
                        <a:ea typeface="等线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/>
                          <a:ea typeface="等线"/>
                          <a:cs typeface="Times New Roman"/>
                        </a:rPr>
                        <a:t>≤ 4.5</a:t>
                      </a:r>
                      <a:endParaRPr lang="zh-CN" sz="900">
                        <a:latin typeface="Arial"/>
                        <a:ea typeface="等线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/>
                          <a:ea typeface="等线"/>
                          <a:cs typeface="Times New Roman"/>
                        </a:rPr>
                        <a:t>≤ 5</a:t>
                      </a:r>
                      <a:endParaRPr lang="zh-CN" sz="900">
                        <a:latin typeface="Arial"/>
                        <a:ea typeface="等线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900">
                        <a:latin typeface="Arial"/>
                        <a:ea typeface="等线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/>
                          <a:ea typeface="等线"/>
                          <a:cs typeface="Times New Roman"/>
                        </a:rPr>
                        <a:t>≤ 6.5</a:t>
                      </a:r>
                      <a:endParaRPr lang="zh-CN" sz="900">
                        <a:latin typeface="Arial"/>
                        <a:ea typeface="等线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900">
                        <a:latin typeface="Arial"/>
                        <a:ea typeface="等线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900" dirty="0">
                        <a:latin typeface="Arial"/>
                        <a:ea typeface="等线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/>
                          <a:ea typeface="等线"/>
                          <a:cs typeface="Times New Roman"/>
                        </a:rPr>
                        <a:t>256 QAM</a:t>
                      </a:r>
                      <a:endParaRPr lang="zh-CN" sz="900">
                        <a:latin typeface="Arial"/>
                        <a:ea typeface="等线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/>
                          <a:ea typeface="等线"/>
                          <a:cs typeface="Times New Roman"/>
                        </a:rPr>
                        <a:t>≤ 12</a:t>
                      </a:r>
                      <a:endParaRPr lang="zh-CN" sz="900">
                        <a:latin typeface="Arial"/>
                        <a:ea typeface="等线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/>
                          <a:ea typeface="等线"/>
                          <a:cs typeface="Times New Roman"/>
                        </a:rPr>
                        <a:t>≤ 8</a:t>
                      </a:r>
                      <a:endParaRPr lang="zh-CN" sz="900">
                        <a:latin typeface="Arial"/>
                        <a:ea typeface="等线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900">
                        <a:latin typeface="Arial"/>
                        <a:ea typeface="等线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900" dirty="0">
                        <a:latin typeface="Arial"/>
                        <a:ea typeface="等线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900">
                        <a:latin typeface="Arial"/>
                        <a:ea typeface="等线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/>
                          <a:ea typeface="等线"/>
                          <a:cs typeface="Times New Roman"/>
                        </a:rPr>
                        <a:t>≤ 6.5</a:t>
                      </a:r>
                      <a:endParaRPr lang="zh-CN" sz="900">
                        <a:latin typeface="Arial"/>
                        <a:ea typeface="等线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900" dirty="0">
                        <a:latin typeface="Arial"/>
                        <a:ea typeface="等线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矩形 5"/>
          <p:cNvSpPr/>
          <p:nvPr/>
        </p:nvSpPr>
        <p:spPr>
          <a:xfrm>
            <a:off x="8000590" y="969060"/>
            <a:ext cx="1975221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0" lang="en-GB" altLang="zh-CN" sz="1000" dirty="0" smtClean="0">
                <a:solidFill>
                  <a:srgbClr val="0070C0"/>
                </a:solidFill>
                <a:latin typeface="Times New Roman" pitchFamily="18" charset="0"/>
                <a:ea typeface="等线" pitchFamily="2" charset="-122"/>
                <a:cs typeface="Times New Roman" pitchFamily="18" charset="0"/>
              </a:rPr>
              <a:t>Table 2. A-MPR values for NS_50</a:t>
            </a:r>
            <a:endParaRPr kumimoji="0" lang="zh-CN" altLang="en-US" sz="1000" dirty="0" smtClean="0">
              <a:solidFill>
                <a:srgbClr val="0070C0"/>
              </a:solidFill>
              <a:latin typeface="Times New Roman" pitchFamily="18" charset="0"/>
              <a:ea typeface="等线" pitchFamily="2" charset="-122"/>
              <a:cs typeface="Times New Roman" pitchFamily="18" charset="0"/>
            </a:endParaRPr>
          </a:p>
        </p:txBody>
      </p:sp>
      <p:graphicFrame>
        <p:nvGraphicFramePr>
          <p:cNvPr id="7" name="表格 6"/>
          <p:cNvGraphicFramePr>
            <a:graphicFrameLocks noGrp="1"/>
          </p:cNvGraphicFramePr>
          <p:nvPr/>
        </p:nvGraphicFramePr>
        <p:xfrm>
          <a:off x="274919" y="3913582"/>
          <a:ext cx="5670834" cy="2445010"/>
        </p:xfrm>
        <a:graphic>
          <a:graphicData uri="http://schemas.openxmlformats.org/drawingml/2006/table">
            <a:tbl>
              <a:tblPr/>
              <a:tblGrid>
                <a:gridCol w="1057834"/>
                <a:gridCol w="2267475"/>
                <a:gridCol w="1719721"/>
                <a:gridCol w="625804"/>
              </a:tblGrid>
              <a:tr h="39052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latin typeface="Arial"/>
                          <a:ea typeface="等线"/>
                          <a:cs typeface="Times New Roman"/>
                        </a:rPr>
                        <a:t>Channel Bandwidth (MHz)</a:t>
                      </a:r>
                      <a:endParaRPr lang="zh-CN" sz="900" b="1" dirty="0">
                        <a:latin typeface="Arial"/>
                        <a:ea typeface="等线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 err="1">
                          <a:latin typeface="Arial"/>
                          <a:ea typeface="等线"/>
                          <a:cs typeface="Times New Roman"/>
                        </a:rPr>
                        <a:t>RB</a:t>
                      </a:r>
                      <a:r>
                        <a:rPr lang="en-GB" sz="900" b="1" baseline="-25000" dirty="0" err="1">
                          <a:latin typeface="Arial"/>
                          <a:ea typeface="等线"/>
                          <a:cs typeface="Times New Roman"/>
                        </a:rPr>
                        <a:t>start</a:t>
                      </a:r>
                      <a:r>
                        <a:rPr lang="en-GB" sz="900" b="1" dirty="0">
                          <a:latin typeface="Arial"/>
                          <a:ea typeface="等线"/>
                          <a:cs typeface="Times New Roman"/>
                        </a:rPr>
                        <a:t>*12*SCS (MHz)</a:t>
                      </a:r>
                      <a:endParaRPr lang="zh-CN" sz="900" b="1" dirty="0">
                        <a:latin typeface="Arial"/>
                        <a:ea typeface="等线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b="1">
                          <a:latin typeface="Arial"/>
                          <a:ea typeface="等线"/>
                          <a:cs typeface="Times New Roman"/>
                        </a:rPr>
                        <a:t>L</a:t>
                      </a:r>
                      <a:r>
                        <a:rPr lang="en-GB" sz="900" b="1" baseline="-25000">
                          <a:latin typeface="Arial"/>
                          <a:ea typeface="等线"/>
                          <a:cs typeface="Times New Roman"/>
                        </a:rPr>
                        <a:t>CRB</a:t>
                      </a:r>
                      <a:r>
                        <a:rPr lang="en-GB" sz="900" b="1">
                          <a:latin typeface="Arial"/>
                          <a:ea typeface="等线"/>
                          <a:cs typeface="Times New Roman"/>
                        </a:rPr>
                        <a:t>*12*SCS (MHz)</a:t>
                      </a:r>
                      <a:endParaRPr lang="zh-CN" sz="900" b="1">
                        <a:latin typeface="Arial"/>
                        <a:ea typeface="等线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b="1">
                          <a:latin typeface="Arial"/>
                          <a:ea typeface="等线"/>
                          <a:cs typeface="Times New Roman"/>
                        </a:rPr>
                        <a:t>A-MPR</a:t>
                      </a:r>
                      <a:endParaRPr lang="zh-CN" sz="900" b="1">
                        <a:latin typeface="Arial"/>
                        <a:ea typeface="等线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8270"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/>
                          <a:ea typeface="等线"/>
                          <a:cs typeface="Times New Roman"/>
                        </a:rPr>
                        <a:t>25 MHz</a:t>
                      </a:r>
                      <a:endParaRPr lang="zh-CN" sz="900">
                        <a:latin typeface="Arial"/>
                        <a:ea typeface="等线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/>
                          <a:ea typeface="等线"/>
                          <a:cs typeface="Arial"/>
                        </a:rPr>
                        <a:t>≤ </a:t>
                      </a:r>
                      <a:r>
                        <a:rPr lang="en-GB" sz="900">
                          <a:latin typeface="Arial"/>
                          <a:ea typeface="等线"/>
                          <a:cs typeface="Times New Roman"/>
                        </a:rPr>
                        <a:t>L</a:t>
                      </a:r>
                      <a:r>
                        <a:rPr lang="en-GB" sz="900" baseline="-25000">
                          <a:latin typeface="Arial"/>
                          <a:ea typeface="等线"/>
                          <a:cs typeface="Times New Roman"/>
                        </a:rPr>
                        <a:t>CRB</a:t>
                      </a:r>
                      <a:r>
                        <a:rPr lang="en-GB" sz="900">
                          <a:latin typeface="Arial"/>
                          <a:ea typeface="等线"/>
                          <a:cs typeface="Times New Roman"/>
                        </a:rPr>
                        <a:t>*12*SCS - 5</a:t>
                      </a:r>
                      <a:endParaRPr lang="zh-CN" sz="900">
                        <a:latin typeface="Arial"/>
                        <a:ea typeface="等线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/>
                          <a:ea typeface="等线"/>
                          <a:cs typeface="Times New Roman"/>
                        </a:rPr>
                        <a:t>&gt; 5</a:t>
                      </a:r>
                      <a:endParaRPr lang="zh-CN" sz="900">
                        <a:latin typeface="Arial"/>
                        <a:ea typeface="等线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/>
                          <a:ea typeface="等线"/>
                          <a:cs typeface="Times New Roman"/>
                        </a:rPr>
                        <a:t>A7</a:t>
                      </a:r>
                      <a:endParaRPr lang="zh-CN" sz="900">
                        <a:latin typeface="Arial"/>
                        <a:ea typeface="等线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7635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/>
                          <a:ea typeface="等线"/>
                          <a:cs typeface="Arial"/>
                        </a:rPr>
                        <a:t>≤ </a:t>
                      </a:r>
                      <a:r>
                        <a:rPr lang="en-GB" sz="900">
                          <a:latin typeface="Arial"/>
                          <a:ea typeface="等线"/>
                          <a:cs typeface="Times New Roman"/>
                        </a:rPr>
                        <a:t>20</a:t>
                      </a:r>
                      <a:endParaRPr lang="zh-CN" sz="900">
                        <a:latin typeface="Arial"/>
                        <a:ea typeface="等线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/>
                          <a:ea typeface="等线"/>
                          <a:cs typeface="Arial"/>
                        </a:rPr>
                        <a:t>≤ </a:t>
                      </a:r>
                      <a:r>
                        <a:rPr lang="en-GB" sz="900">
                          <a:latin typeface="Arial"/>
                          <a:ea typeface="等线"/>
                          <a:cs typeface="Times New Roman"/>
                        </a:rPr>
                        <a:t>1.44</a:t>
                      </a:r>
                      <a:endParaRPr lang="zh-CN" sz="900">
                        <a:latin typeface="Arial"/>
                        <a:ea typeface="等线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/>
                          <a:ea typeface="等线"/>
                          <a:cs typeface="Times New Roman"/>
                        </a:rPr>
                        <a:t>A8</a:t>
                      </a:r>
                      <a:endParaRPr lang="zh-CN" sz="900">
                        <a:latin typeface="Arial"/>
                        <a:ea typeface="等线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7635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solidFill>
                            <a:srgbClr val="C00000"/>
                          </a:solidFill>
                          <a:latin typeface="Arial"/>
                          <a:ea typeface="等线"/>
                          <a:cs typeface="Arial"/>
                        </a:rPr>
                        <a:t>≤ max(0, 6.48 - </a:t>
                      </a:r>
                      <a:r>
                        <a:rPr lang="en-GB" sz="900">
                          <a:solidFill>
                            <a:srgbClr val="C00000"/>
                          </a:solidFill>
                          <a:latin typeface="Arial"/>
                          <a:ea typeface="等线"/>
                          <a:cs typeface="Times New Roman"/>
                        </a:rPr>
                        <a:t>L</a:t>
                      </a:r>
                      <a:r>
                        <a:rPr lang="en-GB" sz="900" baseline="-25000">
                          <a:solidFill>
                            <a:srgbClr val="C00000"/>
                          </a:solidFill>
                          <a:latin typeface="Arial"/>
                          <a:ea typeface="等线"/>
                          <a:cs typeface="Times New Roman"/>
                        </a:rPr>
                        <a:t>CRB</a:t>
                      </a:r>
                      <a:r>
                        <a:rPr lang="en-GB" sz="900">
                          <a:solidFill>
                            <a:srgbClr val="C00000"/>
                          </a:solidFill>
                          <a:latin typeface="Arial"/>
                          <a:ea typeface="等线"/>
                          <a:cs typeface="Times New Roman"/>
                        </a:rPr>
                        <a:t> *12*SCS</a:t>
                      </a:r>
                      <a:r>
                        <a:rPr lang="en-GB" sz="900">
                          <a:solidFill>
                            <a:srgbClr val="C00000"/>
                          </a:solidFill>
                          <a:latin typeface="Arial"/>
                          <a:ea typeface="等线"/>
                          <a:cs typeface="Arial"/>
                        </a:rPr>
                        <a:t>)</a:t>
                      </a:r>
                      <a:endParaRPr lang="zh-CN" sz="900">
                        <a:latin typeface="Arial"/>
                        <a:ea typeface="等线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solidFill>
                            <a:srgbClr val="C00000"/>
                          </a:solidFill>
                          <a:latin typeface="Arial"/>
                          <a:ea typeface="等线"/>
                          <a:cs typeface="Arial"/>
                        </a:rPr>
                        <a:t>&gt; 1.44, ≤ 5.0</a:t>
                      </a:r>
                      <a:endParaRPr lang="zh-CN" sz="900">
                        <a:latin typeface="Arial"/>
                        <a:ea typeface="等线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solidFill>
                            <a:srgbClr val="C00000"/>
                          </a:solidFill>
                          <a:latin typeface="Arial"/>
                          <a:ea typeface="等线"/>
                          <a:cs typeface="Times New Roman"/>
                        </a:rPr>
                        <a:t>A6</a:t>
                      </a:r>
                      <a:endParaRPr lang="zh-CN" sz="900">
                        <a:latin typeface="Arial"/>
                        <a:ea typeface="等线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763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/>
                          <a:ea typeface="等线"/>
                          <a:cs typeface="Times New Roman"/>
                        </a:rPr>
                        <a:t>30 MHz</a:t>
                      </a:r>
                      <a:endParaRPr lang="zh-CN" sz="900">
                        <a:latin typeface="Arial"/>
                        <a:ea typeface="等线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/>
                          <a:ea typeface="等线"/>
                          <a:cs typeface="Arial"/>
                        </a:rPr>
                        <a:t>≤ </a:t>
                      </a:r>
                      <a:r>
                        <a:rPr lang="en-GB" sz="900">
                          <a:latin typeface="Arial"/>
                          <a:ea typeface="等线"/>
                          <a:cs typeface="Times New Roman"/>
                        </a:rPr>
                        <a:t>L</a:t>
                      </a:r>
                      <a:r>
                        <a:rPr lang="en-GB" sz="900" baseline="-25000">
                          <a:latin typeface="Arial"/>
                          <a:ea typeface="等线"/>
                          <a:cs typeface="Times New Roman"/>
                        </a:rPr>
                        <a:t>CRB</a:t>
                      </a:r>
                      <a:r>
                        <a:rPr lang="en-GB" sz="900">
                          <a:latin typeface="Arial"/>
                          <a:ea typeface="等线"/>
                          <a:cs typeface="Times New Roman"/>
                        </a:rPr>
                        <a:t>*12*SCS - 5</a:t>
                      </a:r>
                      <a:endParaRPr lang="zh-CN" sz="900">
                        <a:latin typeface="Arial"/>
                        <a:ea typeface="等线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/>
                          <a:ea typeface="等线"/>
                          <a:cs typeface="Times New Roman"/>
                        </a:rPr>
                        <a:t>&gt; 5</a:t>
                      </a:r>
                      <a:endParaRPr lang="zh-CN" sz="900">
                        <a:latin typeface="Arial"/>
                        <a:ea typeface="等线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/>
                          <a:ea typeface="等线"/>
                          <a:cs typeface="Times New Roman"/>
                        </a:rPr>
                        <a:t>A7</a:t>
                      </a:r>
                      <a:endParaRPr lang="zh-CN" sz="900">
                        <a:latin typeface="Arial"/>
                        <a:ea typeface="等线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763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900">
                        <a:latin typeface="Arial"/>
                        <a:ea typeface="等线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/>
                          <a:ea typeface="等线"/>
                          <a:cs typeface="Arial"/>
                        </a:rPr>
                        <a:t>≤ </a:t>
                      </a:r>
                      <a:r>
                        <a:rPr lang="en-GB" sz="900">
                          <a:latin typeface="Arial"/>
                          <a:ea typeface="等线"/>
                          <a:cs typeface="Times New Roman"/>
                        </a:rPr>
                        <a:t>25</a:t>
                      </a:r>
                      <a:endParaRPr lang="zh-CN" sz="900">
                        <a:latin typeface="Arial"/>
                        <a:ea typeface="等线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/>
                          <a:ea typeface="等线"/>
                          <a:cs typeface="Arial"/>
                        </a:rPr>
                        <a:t>≤ </a:t>
                      </a:r>
                      <a:r>
                        <a:rPr lang="en-GB" sz="900">
                          <a:latin typeface="Arial"/>
                          <a:ea typeface="等线"/>
                          <a:cs typeface="Times New Roman"/>
                        </a:rPr>
                        <a:t>1.44</a:t>
                      </a:r>
                      <a:endParaRPr lang="zh-CN" sz="900">
                        <a:latin typeface="Arial"/>
                        <a:ea typeface="等线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/>
                          <a:ea typeface="等线"/>
                          <a:cs typeface="Times New Roman"/>
                        </a:rPr>
                        <a:t>A8</a:t>
                      </a:r>
                      <a:endParaRPr lang="zh-CN" sz="900">
                        <a:latin typeface="Arial"/>
                        <a:ea typeface="等线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7635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900">
                        <a:latin typeface="Arial"/>
                        <a:ea typeface="等线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900">
                        <a:latin typeface="Arial"/>
                        <a:ea typeface="等线"/>
                        <a:cs typeface="Arial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/>
                          <a:ea typeface="等线"/>
                          <a:cs typeface="Arial"/>
                        </a:rPr>
                        <a:t>≤ </a:t>
                      </a:r>
                      <a:r>
                        <a:rPr lang="en-GB" sz="900">
                          <a:latin typeface="Arial"/>
                          <a:ea typeface="等线"/>
                          <a:cs typeface="Times New Roman"/>
                        </a:rPr>
                        <a:t>3.6</a:t>
                      </a:r>
                      <a:endParaRPr lang="zh-CN" sz="900">
                        <a:latin typeface="Arial"/>
                        <a:ea typeface="等线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/>
                          <a:ea typeface="等线"/>
                          <a:cs typeface="Times New Roman"/>
                        </a:rPr>
                        <a:t>A9</a:t>
                      </a:r>
                      <a:endParaRPr lang="zh-CN" sz="900">
                        <a:latin typeface="Arial"/>
                        <a:ea typeface="等线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7635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solidFill>
                            <a:srgbClr val="C00000"/>
                          </a:solidFill>
                          <a:latin typeface="Arial"/>
                          <a:ea typeface="等线"/>
                          <a:cs typeface="Arial"/>
                        </a:rPr>
                        <a:t>&gt; </a:t>
                      </a:r>
                      <a:r>
                        <a:rPr lang="en-GB" sz="900">
                          <a:solidFill>
                            <a:srgbClr val="C00000"/>
                          </a:solidFill>
                          <a:latin typeface="Arial"/>
                          <a:ea typeface="等线"/>
                          <a:cs typeface="Times New Roman"/>
                        </a:rPr>
                        <a:t>L</a:t>
                      </a:r>
                      <a:r>
                        <a:rPr lang="en-GB" sz="900" baseline="-25000">
                          <a:solidFill>
                            <a:srgbClr val="C00000"/>
                          </a:solidFill>
                          <a:latin typeface="Arial"/>
                          <a:ea typeface="等线"/>
                          <a:cs typeface="Times New Roman"/>
                        </a:rPr>
                        <a:t>CRB</a:t>
                      </a:r>
                      <a:r>
                        <a:rPr lang="en-GB" sz="900">
                          <a:solidFill>
                            <a:srgbClr val="C00000"/>
                          </a:solidFill>
                          <a:latin typeface="Arial"/>
                          <a:ea typeface="等线"/>
                          <a:cs typeface="Times New Roman"/>
                        </a:rPr>
                        <a:t> *12*SCS – 5, </a:t>
                      </a:r>
                      <a:r>
                        <a:rPr lang="en-GB" sz="900">
                          <a:solidFill>
                            <a:srgbClr val="C00000"/>
                          </a:solidFill>
                          <a:latin typeface="Arial"/>
                          <a:ea typeface="等线"/>
                          <a:cs typeface="Arial"/>
                        </a:rPr>
                        <a:t>≤ 5.04</a:t>
                      </a:r>
                      <a:endParaRPr lang="zh-CN" sz="900">
                        <a:latin typeface="Arial"/>
                        <a:ea typeface="等线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solidFill>
                            <a:srgbClr val="C00000"/>
                          </a:solidFill>
                          <a:latin typeface="Arial"/>
                          <a:ea typeface="等线"/>
                          <a:cs typeface="Arial"/>
                        </a:rPr>
                        <a:t>&gt; 3.6</a:t>
                      </a:r>
                      <a:endParaRPr lang="zh-CN" sz="900">
                        <a:latin typeface="Arial"/>
                        <a:ea typeface="等线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solidFill>
                            <a:srgbClr val="C00000"/>
                          </a:solidFill>
                          <a:latin typeface="Arial"/>
                          <a:ea typeface="等线"/>
                          <a:cs typeface="Times New Roman"/>
                        </a:rPr>
                        <a:t>A6</a:t>
                      </a:r>
                      <a:endParaRPr lang="zh-CN" sz="900">
                        <a:latin typeface="Arial"/>
                        <a:ea typeface="等线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763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/>
                          <a:ea typeface="等线"/>
                          <a:cs typeface="Times New Roman"/>
                        </a:rPr>
                        <a:t>40 MHz</a:t>
                      </a:r>
                      <a:endParaRPr lang="zh-CN" sz="900">
                        <a:latin typeface="Arial"/>
                        <a:ea typeface="等线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/>
                          <a:ea typeface="等线"/>
                          <a:cs typeface="Arial"/>
                        </a:rPr>
                        <a:t>≤ 4.32</a:t>
                      </a:r>
                      <a:endParaRPr lang="zh-CN" sz="900">
                        <a:latin typeface="Arial"/>
                        <a:ea typeface="等线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/>
                          <a:ea typeface="等线"/>
                          <a:cs typeface="Arial"/>
                        </a:rPr>
                        <a:t>&gt; 0</a:t>
                      </a:r>
                      <a:endParaRPr lang="zh-CN" sz="900">
                        <a:latin typeface="Arial"/>
                        <a:ea typeface="等线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/>
                          <a:ea typeface="等线"/>
                          <a:cs typeface="Times New Roman"/>
                        </a:rPr>
                        <a:t>A1</a:t>
                      </a:r>
                      <a:endParaRPr lang="zh-CN" sz="900">
                        <a:latin typeface="Arial"/>
                        <a:ea typeface="等线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763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900">
                        <a:latin typeface="Arial"/>
                        <a:ea typeface="等线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/>
                          <a:ea typeface="等线"/>
                          <a:cs typeface="Arial"/>
                        </a:rPr>
                        <a:t>&gt; 4.32, ≤ </a:t>
                      </a:r>
                      <a:r>
                        <a:rPr lang="en-GB" sz="900" strike="sngStrike">
                          <a:solidFill>
                            <a:srgbClr val="C00000"/>
                          </a:solidFill>
                          <a:latin typeface="Arial"/>
                          <a:ea typeface="等线"/>
                          <a:cs typeface="Arial"/>
                        </a:rPr>
                        <a:t>10.44</a:t>
                      </a:r>
                      <a:r>
                        <a:rPr lang="en-GB" sz="900">
                          <a:solidFill>
                            <a:srgbClr val="C00000"/>
                          </a:solidFill>
                          <a:latin typeface="Arial"/>
                          <a:ea typeface="等线"/>
                          <a:cs typeface="Arial"/>
                        </a:rPr>
                        <a:t> 12.96</a:t>
                      </a:r>
                      <a:endParaRPr lang="zh-CN" sz="900">
                        <a:latin typeface="Arial"/>
                        <a:ea typeface="等线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/>
                          <a:ea typeface="等线"/>
                          <a:cs typeface="Arial"/>
                        </a:rPr>
                        <a:t>≤ </a:t>
                      </a:r>
                      <a:r>
                        <a:rPr lang="en-GB" sz="900">
                          <a:latin typeface="Arial"/>
                          <a:ea typeface="等线"/>
                          <a:cs typeface="Times New Roman"/>
                        </a:rPr>
                        <a:t>10.8</a:t>
                      </a:r>
                      <a:endParaRPr lang="zh-CN" sz="900">
                        <a:latin typeface="Arial"/>
                        <a:ea typeface="等线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/>
                          <a:ea typeface="等线"/>
                          <a:cs typeface="Times New Roman"/>
                        </a:rPr>
                        <a:t>A3</a:t>
                      </a:r>
                      <a:endParaRPr lang="zh-CN" sz="900">
                        <a:latin typeface="Arial"/>
                        <a:ea typeface="等线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763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900">
                        <a:latin typeface="Arial"/>
                        <a:ea typeface="等线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/>
                          <a:ea typeface="等线"/>
                          <a:cs typeface="Arial"/>
                        </a:rPr>
                        <a:t>&gt; 4.32, ≤ 18</a:t>
                      </a:r>
                      <a:endParaRPr lang="zh-CN" sz="900">
                        <a:latin typeface="Arial"/>
                        <a:ea typeface="等线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/>
                          <a:ea typeface="等线"/>
                          <a:cs typeface="Times New Roman"/>
                        </a:rPr>
                        <a:t>&gt; 10.8</a:t>
                      </a:r>
                      <a:endParaRPr lang="zh-CN" sz="900">
                        <a:latin typeface="Arial"/>
                        <a:ea typeface="等线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/>
                          <a:ea typeface="等线"/>
                          <a:cs typeface="Times New Roman"/>
                        </a:rPr>
                        <a:t>A2</a:t>
                      </a:r>
                      <a:endParaRPr lang="zh-CN" sz="900">
                        <a:latin typeface="Arial"/>
                        <a:ea typeface="等线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763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900">
                        <a:latin typeface="Arial"/>
                        <a:ea typeface="等线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/>
                          <a:ea typeface="等线"/>
                          <a:cs typeface="Arial"/>
                        </a:rPr>
                        <a:t>&gt; 18, ≤ 31.68</a:t>
                      </a:r>
                      <a:endParaRPr lang="zh-CN" sz="900">
                        <a:latin typeface="Arial"/>
                        <a:ea typeface="等线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/>
                          <a:ea typeface="等线"/>
                          <a:cs typeface="Times New Roman"/>
                        </a:rPr>
                        <a:t>&gt; max (31.68 – RB</a:t>
                      </a:r>
                      <a:r>
                        <a:rPr lang="en-GB" sz="900" baseline="-25000">
                          <a:latin typeface="Arial"/>
                          <a:ea typeface="等线"/>
                          <a:cs typeface="Times New Roman"/>
                        </a:rPr>
                        <a:t>start</a:t>
                      </a:r>
                      <a:r>
                        <a:rPr lang="en-GB" sz="900">
                          <a:latin typeface="Arial"/>
                          <a:ea typeface="等线"/>
                          <a:cs typeface="Times New Roman"/>
                        </a:rPr>
                        <a:t>*12*SCS, 0)</a:t>
                      </a:r>
                      <a:endParaRPr lang="zh-CN" sz="900">
                        <a:latin typeface="Arial"/>
                        <a:ea typeface="等线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latin typeface="Arial"/>
                          <a:ea typeface="等线"/>
                          <a:cs typeface="Times New Roman"/>
                        </a:rPr>
                        <a:t>A6</a:t>
                      </a:r>
                      <a:endParaRPr lang="zh-CN" sz="900" dirty="0">
                        <a:latin typeface="Arial"/>
                        <a:ea typeface="等线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763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900">
                        <a:latin typeface="Arial"/>
                        <a:ea typeface="等线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/>
                          <a:ea typeface="等线"/>
                          <a:cs typeface="Arial"/>
                        </a:rPr>
                        <a:t>&gt; 31.68</a:t>
                      </a:r>
                      <a:endParaRPr lang="zh-CN" sz="900">
                        <a:latin typeface="Arial"/>
                        <a:ea typeface="等线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/>
                          <a:ea typeface="等线"/>
                          <a:cs typeface="Arial"/>
                        </a:rPr>
                        <a:t>&gt; 0</a:t>
                      </a:r>
                      <a:endParaRPr lang="zh-CN" sz="900">
                        <a:latin typeface="Arial"/>
                        <a:ea typeface="等线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/>
                          <a:ea typeface="等线"/>
                          <a:cs typeface="Times New Roman"/>
                        </a:rPr>
                        <a:t>A5</a:t>
                      </a:r>
                      <a:endParaRPr lang="zh-CN" sz="900">
                        <a:latin typeface="Arial"/>
                        <a:ea typeface="等线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2080">
                <a:tc gridSpan="4">
                  <a:txBody>
                    <a:bodyPr/>
                    <a:lstStyle/>
                    <a:p>
                      <a:pPr marL="540385" indent="-54038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latin typeface="Arial"/>
                          <a:ea typeface="Yu Mincho"/>
                          <a:cs typeface="Times New Roman"/>
                        </a:rPr>
                        <a:t>NOTE 1:	The A-MPR values are specified in Table 6.2.3.19-2.</a:t>
                      </a:r>
                      <a:endParaRPr lang="zh-CN" sz="900" dirty="0">
                        <a:latin typeface="Arial"/>
                        <a:ea typeface="等线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矩形 8"/>
          <p:cNvSpPr/>
          <p:nvPr/>
        </p:nvSpPr>
        <p:spPr>
          <a:xfrm>
            <a:off x="0" y="3079898"/>
            <a:ext cx="12529595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endParaRPr lang="zh-CN" altLang="zh-CN" dirty="0" smtClean="0"/>
          </a:p>
          <a:p>
            <a:pPr>
              <a:buFont typeface="Arial" pitchFamily="34" charset="0"/>
              <a:buChar char="•"/>
            </a:pPr>
            <a:r>
              <a:rPr lang="zh-CN" altLang="zh-CN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n-GB" altLang="zh-CN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Option3: Use allocations regions found in Table 1 and A-MPR proposed in Table 2 for 25MHz, 30MHz and 40MHz CBW NS_50.</a:t>
            </a:r>
            <a:r>
              <a:rPr kumimoji="0" lang="en-GB" altLang="zh-CN" b="1" dirty="0" smtClean="0">
                <a:solidFill>
                  <a:srgbClr val="0070C0"/>
                </a:solidFill>
                <a:latin typeface="Times New Roman" pitchFamily="18" charset="0"/>
                <a:ea typeface="等线" pitchFamily="2" charset="-122"/>
                <a:cs typeface="Times New Roman" pitchFamily="18" charset="0"/>
              </a:rPr>
              <a:t>                       </a:t>
            </a:r>
            <a:r>
              <a:rPr kumimoji="0" lang="en-GB" altLang="zh-CN" sz="1000" b="1" dirty="0" smtClean="0">
                <a:solidFill>
                  <a:srgbClr val="0070C0"/>
                </a:solidFill>
                <a:latin typeface="Times New Roman" pitchFamily="18" charset="0"/>
                <a:ea typeface="等线" pitchFamily="2" charset="-122"/>
                <a:cs typeface="Times New Roman" pitchFamily="18" charset="0"/>
              </a:rPr>
              <a:t>                               T                                             Table1  PC2 A-MPR regions for NS_50</a:t>
            </a:r>
            <a:r>
              <a:rPr kumimoji="0" lang="en-GB" altLang="zh-CN" sz="1400" b="1" dirty="0" smtClean="0">
                <a:solidFill>
                  <a:srgbClr val="0070C0"/>
                </a:solidFill>
                <a:latin typeface="Times New Roman" pitchFamily="18" charset="0"/>
                <a:ea typeface="等线" pitchFamily="2" charset="-122"/>
                <a:cs typeface="Times New Roman" pitchFamily="18" charset="0"/>
              </a:rPr>
              <a:t>                                                                                                          </a:t>
            </a:r>
            <a:r>
              <a:rPr kumimoji="0" lang="en-GB" altLang="zh-CN" sz="1000" b="1" dirty="0" smtClean="0">
                <a:solidFill>
                  <a:srgbClr val="0070C0"/>
                </a:solidFill>
                <a:latin typeface="Times New Roman" pitchFamily="18" charset="0"/>
                <a:ea typeface="等线" pitchFamily="2" charset="-122"/>
                <a:cs typeface="Times New Roman" pitchFamily="18" charset="0"/>
              </a:rPr>
              <a:t>Table 2: PC2 A-MPR for NS_50</a:t>
            </a:r>
            <a:endParaRPr kumimoji="0" lang="en-GB" altLang="zh-CN" sz="1000" b="1" dirty="0" smtClean="0">
              <a:latin typeface="Arial" pitchFamily="34" charset="0"/>
              <a:ea typeface="宋体" pitchFamily="2" charset="-122"/>
              <a:cs typeface="宋体" pitchFamily="2" charset="-122"/>
            </a:endParaRPr>
          </a:p>
          <a:p>
            <a:pPr lvl="0">
              <a:buFont typeface="Arial" pitchFamily="34" charset="0"/>
              <a:buChar char="•"/>
            </a:pPr>
            <a:endParaRPr kumimoji="0" lang="en-GB" altLang="zh-CN" sz="1400" dirty="0" smtClean="0">
              <a:latin typeface="Arial" pitchFamily="34" charset="0"/>
              <a:ea typeface="宋体" pitchFamily="2" charset="-122"/>
              <a:cs typeface="宋体" pitchFamily="2" charset="-122"/>
            </a:endParaRPr>
          </a:p>
          <a:p>
            <a:pPr>
              <a:buFont typeface="Arial" pitchFamily="34" charset="0"/>
              <a:buChar char="•"/>
            </a:pPr>
            <a:endParaRPr lang="zh-CN" altLang="zh-CN" sz="20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10" name="表格 9"/>
          <p:cNvGraphicFramePr>
            <a:graphicFrameLocks noGrp="1"/>
          </p:cNvGraphicFramePr>
          <p:nvPr/>
        </p:nvGraphicFramePr>
        <p:xfrm>
          <a:off x="5960806" y="3973923"/>
          <a:ext cx="5878574" cy="2347979"/>
        </p:xfrm>
        <a:graphic>
          <a:graphicData uri="http://schemas.openxmlformats.org/drawingml/2006/table">
            <a:tbl>
              <a:tblPr/>
              <a:tblGrid>
                <a:gridCol w="675794"/>
                <a:gridCol w="616845"/>
                <a:gridCol w="694633"/>
                <a:gridCol w="694633"/>
                <a:gridCol w="694633"/>
                <a:gridCol w="694633"/>
                <a:gridCol w="694633"/>
                <a:gridCol w="698888"/>
                <a:gridCol w="413882"/>
              </a:tblGrid>
              <a:tr h="43815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b="1" dirty="0">
                          <a:latin typeface="Arial"/>
                          <a:ea typeface="等线"/>
                          <a:cs typeface="Times New Roman"/>
                        </a:rPr>
                        <a:t>Modulation/Waveform</a:t>
                      </a:r>
                      <a:endParaRPr lang="zh-CN" sz="900" b="1" dirty="0">
                        <a:latin typeface="Arial"/>
                        <a:ea typeface="等线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b="1">
                          <a:latin typeface="Arial"/>
                          <a:ea typeface="等线"/>
                          <a:cs typeface="Times New Roman"/>
                        </a:rPr>
                        <a:t>A1 (dB)</a:t>
                      </a:r>
                      <a:endParaRPr lang="zh-CN" sz="900" b="1">
                        <a:latin typeface="Arial"/>
                        <a:ea typeface="等线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b="1">
                          <a:latin typeface="Arial"/>
                          <a:ea typeface="等线"/>
                          <a:cs typeface="Times New Roman"/>
                        </a:rPr>
                        <a:t>A2 (dB)</a:t>
                      </a:r>
                      <a:endParaRPr lang="zh-CN" sz="900" b="1">
                        <a:latin typeface="Arial"/>
                        <a:ea typeface="等线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b="1">
                          <a:latin typeface="Arial"/>
                          <a:ea typeface="等线"/>
                          <a:cs typeface="Times New Roman"/>
                        </a:rPr>
                        <a:t>A3 (dB)</a:t>
                      </a:r>
                      <a:endParaRPr lang="zh-CN" sz="900" b="1">
                        <a:latin typeface="Arial"/>
                        <a:ea typeface="等线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b="1">
                          <a:latin typeface="Arial"/>
                          <a:ea typeface="等线"/>
                          <a:cs typeface="Times New Roman"/>
                        </a:rPr>
                        <a:t>A5 (dB)</a:t>
                      </a:r>
                      <a:endParaRPr lang="zh-CN" sz="900" b="1">
                        <a:latin typeface="Arial"/>
                        <a:ea typeface="等线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b="1">
                          <a:latin typeface="Arial"/>
                          <a:ea typeface="等线"/>
                          <a:cs typeface="Times New Roman"/>
                        </a:rPr>
                        <a:t>A6 (dB)</a:t>
                      </a:r>
                      <a:endParaRPr lang="zh-CN" sz="900" b="1">
                        <a:latin typeface="Arial"/>
                        <a:ea typeface="等线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b="1">
                          <a:latin typeface="Arial"/>
                          <a:ea typeface="等线"/>
                          <a:cs typeface="Times New Roman"/>
                        </a:rPr>
                        <a:t>A7 (dB)</a:t>
                      </a:r>
                      <a:endParaRPr lang="zh-CN" sz="900" b="1">
                        <a:latin typeface="Arial"/>
                        <a:ea typeface="等线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b="1">
                          <a:latin typeface="Arial"/>
                          <a:ea typeface="等线"/>
                          <a:cs typeface="Times New Roman"/>
                        </a:rPr>
                        <a:t>A8 (dB)</a:t>
                      </a:r>
                      <a:endParaRPr lang="zh-CN" sz="900" b="1">
                        <a:latin typeface="Arial"/>
                        <a:ea typeface="等线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2080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900" b="1">
                        <a:latin typeface="Arial"/>
                        <a:ea typeface="等线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b="1">
                          <a:latin typeface="Arial"/>
                          <a:ea typeface="等线"/>
                          <a:cs typeface="Times New Roman"/>
                        </a:rPr>
                        <a:t>Outer/Inner</a:t>
                      </a:r>
                      <a:endParaRPr lang="zh-CN" sz="900" b="1">
                        <a:latin typeface="Arial"/>
                        <a:ea typeface="等线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b="1">
                          <a:latin typeface="Arial"/>
                          <a:ea typeface="等线"/>
                          <a:cs typeface="Times New Roman"/>
                        </a:rPr>
                        <a:t>Outer/Inner</a:t>
                      </a:r>
                      <a:endParaRPr lang="zh-CN" sz="900" b="1">
                        <a:latin typeface="Arial"/>
                        <a:ea typeface="等线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b="1">
                          <a:latin typeface="Arial"/>
                          <a:ea typeface="等线"/>
                          <a:cs typeface="Times New Roman"/>
                        </a:rPr>
                        <a:t>Outer/Inner</a:t>
                      </a:r>
                      <a:endParaRPr lang="zh-CN" sz="900" b="1">
                        <a:latin typeface="Arial"/>
                        <a:ea typeface="等线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b="1">
                          <a:latin typeface="Arial"/>
                          <a:ea typeface="等线"/>
                          <a:cs typeface="Times New Roman"/>
                        </a:rPr>
                        <a:t>Outer/Inner</a:t>
                      </a:r>
                      <a:endParaRPr lang="zh-CN" sz="900" b="1">
                        <a:latin typeface="Arial"/>
                        <a:ea typeface="等线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b="1">
                          <a:latin typeface="Arial"/>
                          <a:ea typeface="等线"/>
                          <a:cs typeface="Times New Roman"/>
                        </a:rPr>
                        <a:t>Outer/Inner</a:t>
                      </a:r>
                      <a:endParaRPr lang="zh-CN" sz="900" b="1">
                        <a:latin typeface="Arial"/>
                        <a:ea typeface="等线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b="1">
                          <a:latin typeface="Arial"/>
                          <a:ea typeface="等线"/>
                          <a:cs typeface="Times New Roman"/>
                        </a:rPr>
                        <a:t>Outer/Inner</a:t>
                      </a:r>
                      <a:endParaRPr lang="zh-CN" sz="900" b="1">
                        <a:latin typeface="Arial"/>
                        <a:ea typeface="等线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b="1">
                          <a:latin typeface="Arial"/>
                          <a:ea typeface="等线"/>
                          <a:cs typeface="Times New Roman"/>
                        </a:rPr>
                        <a:t>Outer/Inner</a:t>
                      </a:r>
                      <a:endParaRPr lang="zh-CN" sz="900" b="1">
                        <a:latin typeface="Arial"/>
                        <a:ea typeface="等线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81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/>
                          <a:ea typeface="等线"/>
                          <a:cs typeface="Times New Roman"/>
                        </a:rPr>
                        <a:t>DFT-s-OFDM</a:t>
                      </a:r>
                      <a:endParaRPr lang="zh-CN" sz="900">
                        <a:latin typeface="Arial"/>
                        <a:ea typeface="等线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/>
                          <a:ea typeface="等线"/>
                          <a:cs typeface="Times New Roman"/>
                        </a:rPr>
                        <a:t>Pi/2 BPSK</a:t>
                      </a:r>
                      <a:endParaRPr lang="zh-CN" sz="900">
                        <a:latin typeface="Arial"/>
                        <a:ea typeface="等线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/>
                          <a:ea typeface="等线"/>
                          <a:cs typeface="Times New Roman"/>
                        </a:rPr>
                        <a:t>≤ </a:t>
                      </a:r>
                      <a:r>
                        <a:rPr lang="en-GB" sz="900" strike="sngStrike">
                          <a:solidFill>
                            <a:srgbClr val="FF0000"/>
                          </a:solidFill>
                          <a:latin typeface="Arial"/>
                          <a:ea typeface="等线"/>
                          <a:cs typeface="Times New Roman"/>
                        </a:rPr>
                        <a:t>11</a:t>
                      </a:r>
                      <a:r>
                        <a:rPr lang="en-GB" sz="900">
                          <a:solidFill>
                            <a:srgbClr val="FF0000"/>
                          </a:solidFill>
                          <a:latin typeface="Arial"/>
                          <a:ea typeface="等线"/>
                          <a:cs typeface="Times New Roman"/>
                        </a:rPr>
                        <a:t> 11.5</a:t>
                      </a:r>
                      <a:endParaRPr lang="zh-CN" sz="900">
                        <a:latin typeface="Arial"/>
                        <a:ea typeface="等线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/>
                          <a:ea typeface="等线"/>
                          <a:cs typeface="Times New Roman"/>
                        </a:rPr>
                        <a:t>≤ </a:t>
                      </a:r>
                      <a:r>
                        <a:rPr lang="en-GB" sz="900" strike="sngStrike">
                          <a:solidFill>
                            <a:srgbClr val="FF0000"/>
                          </a:solidFill>
                          <a:latin typeface="Arial"/>
                          <a:ea typeface="等线"/>
                          <a:cs typeface="Times New Roman"/>
                        </a:rPr>
                        <a:t>7</a:t>
                      </a:r>
                      <a:r>
                        <a:rPr lang="en-GB" sz="900">
                          <a:solidFill>
                            <a:srgbClr val="FF0000"/>
                          </a:solidFill>
                          <a:latin typeface="Arial"/>
                          <a:ea typeface="等线"/>
                          <a:cs typeface="Times New Roman"/>
                        </a:rPr>
                        <a:t> 8.0</a:t>
                      </a:r>
                      <a:endParaRPr lang="zh-CN" sz="900">
                        <a:latin typeface="Arial"/>
                        <a:ea typeface="等线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/>
                          <a:ea typeface="等线"/>
                          <a:cs typeface="Times New Roman"/>
                        </a:rPr>
                        <a:t>≤ </a:t>
                      </a:r>
                      <a:r>
                        <a:rPr lang="en-GB" sz="900" strike="sngStrike">
                          <a:solidFill>
                            <a:srgbClr val="FF0000"/>
                          </a:solidFill>
                          <a:latin typeface="Arial"/>
                          <a:ea typeface="等线"/>
                          <a:cs typeface="Times New Roman"/>
                        </a:rPr>
                        <a:t>3</a:t>
                      </a:r>
                      <a:r>
                        <a:rPr lang="en-GB" sz="900">
                          <a:solidFill>
                            <a:srgbClr val="FF0000"/>
                          </a:solidFill>
                          <a:latin typeface="Arial"/>
                          <a:ea typeface="等线"/>
                          <a:cs typeface="Times New Roman"/>
                        </a:rPr>
                        <a:t> 4.0</a:t>
                      </a:r>
                      <a:endParaRPr lang="zh-CN" sz="900">
                        <a:latin typeface="Arial"/>
                        <a:ea typeface="等线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/>
                          <a:ea typeface="等线"/>
                          <a:cs typeface="Times New Roman"/>
                        </a:rPr>
                        <a:t>≤ </a:t>
                      </a:r>
                      <a:r>
                        <a:rPr lang="en-GB" sz="900" strike="sngStrike">
                          <a:solidFill>
                            <a:srgbClr val="FF0000"/>
                          </a:solidFill>
                          <a:latin typeface="Arial"/>
                          <a:ea typeface="等线"/>
                          <a:cs typeface="Times New Roman"/>
                        </a:rPr>
                        <a:t>5</a:t>
                      </a:r>
                      <a:r>
                        <a:rPr lang="en-GB" sz="900">
                          <a:solidFill>
                            <a:srgbClr val="FF0000"/>
                          </a:solidFill>
                          <a:latin typeface="Arial"/>
                          <a:ea typeface="等线"/>
                          <a:cs typeface="Times New Roman"/>
                        </a:rPr>
                        <a:t> 7.5</a:t>
                      </a:r>
                      <a:endParaRPr lang="zh-CN" sz="900">
                        <a:latin typeface="Arial"/>
                        <a:ea typeface="等线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/>
                          <a:ea typeface="等线"/>
                          <a:cs typeface="Times New Roman"/>
                        </a:rPr>
                        <a:t>≤ </a:t>
                      </a:r>
                      <a:r>
                        <a:rPr lang="en-GB" sz="900" strike="sngStrike">
                          <a:solidFill>
                            <a:srgbClr val="FF0000"/>
                          </a:solidFill>
                          <a:latin typeface="Arial"/>
                          <a:ea typeface="等线"/>
                          <a:cs typeface="Times New Roman"/>
                        </a:rPr>
                        <a:t>2</a:t>
                      </a:r>
                      <a:r>
                        <a:rPr lang="en-GB" sz="900">
                          <a:solidFill>
                            <a:srgbClr val="FF0000"/>
                          </a:solidFill>
                          <a:latin typeface="Arial"/>
                          <a:ea typeface="等线"/>
                          <a:cs typeface="Times New Roman"/>
                        </a:rPr>
                        <a:t> 2.5</a:t>
                      </a:r>
                      <a:endParaRPr lang="zh-CN" sz="900">
                        <a:latin typeface="Arial"/>
                        <a:ea typeface="等线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/>
                          <a:ea typeface="等线"/>
                          <a:cs typeface="Times New Roman"/>
                        </a:rPr>
                        <a:t>≤</a:t>
                      </a:r>
                      <a:r>
                        <a:rPr lang="en-GB" sz="900" strike="sngStrike">
                          <a:latin typeface="Arial"/>
                          <a:ea typeface="等线"/>
                          <a:cs typeface="Times New Roman"/>
                        </a:rPr>
                        <a:t> </a:t>
                      </a:r>
                      <a:r>
                        <a:rPr lang="en-GB" sz="900" strike="sngStrike">
                          <a:solidFill>
                            <a:srgbClr val="FF0000"/>
                          </a:solidFill>
                          <a:latin typeface="Arial"/>
                          <a:ea typeface="等线"/>
                          <a:cs typeface="Times New Roman"/>
                        </a:rPr>
                        <a:t>4</a:t>
                      </a:r>
                      <a:r>
                        <a:rPr lang="en-GB" sz="900">
                          <a:solidFill>
                            <a:srgbClr val="FF0000"/>
                          </a:solidFill>
                          <a:latin typeface="Arial"/>
                          <a:ea typeface="等线"/>
                          <a:cs typeface="Times New Roman"/>
                        </a:rPr>
                        <a:t> 5</a:t>
                      </a:r>
                      <a:endParaRPr lang="zh-CN" sz="900">
                        <a:latin typeface="Arial"/>
                        <a:ea typeface="等线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latin typeface="Arial"/>
                          <a:ea typeface="等线"/>
                          <a:cs typeface="Times New Roman"/>
                        </a:rPr>
                        <a:t>≤ </a:t>
                      </a:r>
                      <a:r>
                        <a:rPr lang="en-GB" sz="900" strike="sngStrike" dirty="0">
                          <a:solidFill>
                            <a:srgbClr val="FF0000"/>
                          </a:solidFill>
                          <a:latin typeface="Arial"/>
                          <a:ea typeface="等线"/>
                          <a:cs typeface="Times New Roman"/>
                        </a:rPr>
                        <a:t>2</a:t>
                      </a:r>
                      <a:r>
                        <a:rPr lang="en-GB" sz="900" dirty="0">
                          <a:solidFill>
                            <a:srgbClr val="FF0000"/>
                          </a:solidFill>
                          <a:latin typeface="Arial"/>
                          <a:ea typeface="等线"/>
                          <a:cs typeface="Times New Roman"/>
                        </a:rPr>
                        <a:t> 2.5</a:t>
                      </a:r>
                      <a:endParaRPr lang="zh-CN" sz="900" dirty="0">
                        <a:latin typeface="Arial"/>
                        <a:ea typeface="等线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208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900">
                        <a:latin typeface="Arial"/>
                        <a:ea typeface="等线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/>
                          <a:ea typeface="等线"/>
                          <a:cs typeface="Times New Roman"/>
                        </a:rPr>
                        <a:t>QPSK</a:t>
                      </a:r>
                      <a:endParaRPr lang="zh-CN" sz="900">
                        <a:latin typeface="Arial"/>
                        <a:ea typeface="等线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/>
                          <a:ea typeface="等线"/>
                          <a:cs typeface="Times New Roman"/>
                        </a:rPr>
                        <a:t>≤ </a:t>
                      </a:r>
                      <a:r>
                        <a:rPr lang="en-GB" sz="900" strike="sngStrike">
                          <a:solidFill>
                            <a:srgbClr val="FF0000"/>
                          </a:solidFill>
                          <a:latin typeface="Arial"/>
                          <a:ea typeface="等线"/>
                          <a:cs typeface="Times New Roman"/>
                        </a:rPr>
                        <a:t>11</a:t>
                      </a:r>
                      <a:r>
                        <a:rPr lang="en-GB" sz="900">
                          <a:solidFill>
                            <a:srgbClr val="FF0000"/>
                          </a:solidFill>
                          <a:latin typeface="Arial"/>
                          <a:ea typeface="等线"/>
                          <a:cs typeface="Times New Roman"/>
                        </a:rPr>
                        <a:t> 11.5</a:t>
                      </a:r>
                      <a:endParaRPr lang="zh-CN" sz="900">
                        <a:latin typeface="Arial"/>
                        <a:ea typeface="等线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/>
                          <a:ea typeface="等线"/>
                          <a:cs typeface="Times New Roman"/>
                        </a:rPr>
                        <a:t>≤ </a:t>
                      </a:r>
                      <a:r>
                        <a:rPr lang="en-GB" sz="900" strike="sngStrike">
                          <a:solidFill>
                            <a:srgbClr val="FF0000"/>
                          </a:solidFill>
                          <a:latin typeface="Arial"/>
                          <a:ea typeface="等线"/>
                          <a:cs typeface="Times New Roman"/>
                        </a:rPr>
                        <a:t>7</a:t>
                      </a:r>
                      <a:r>
                        <a:rPr lang="en-GB" sz="900">
                          <a:solidFill>
                            <a:srgbClr val="FF0000"/>
                          </a:solidFill>
                          <a:latin typeface="Arial"/>
                          <a:ea typeface="等线"/>
                          <a:cs typeface="Times New Roman"/>
                        </a:rPr>
                        <a:t> 8.0</a:t>
                      </a:r>
                      <a:endParaRPr lang="zh-CN" sz="900">
                        <a:latin typeface="Arial"/>
                        <a:ea typeface="等线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/>
                          <a:ea typeface="等线"/>
                          <a:cs typeface="Times New Roman"/>
                        </a:rPr>
                        <a:t>≤ </a:t>
                      </a:r>
                      <a:r>
                        <a:rPr lang="en-GB" sz="900" strike="sngStrike">
                          <a:solidFill>
                            <a:srgbClr val="FF0000"/>
                          </a:solidFill>
                          <a:latin typeface="Arial"/>
                          <a:ea typeface="等线"/>
                          <a:cs typeface="Times New Roman"/>
                        </a:rPr>
                        <a:t>3</a:t>
                      </a:r>
                      <a:r>
                        <a:rPr lang="en-GB" sz="900">
                          <a:solidFill>
                            <a:srgbClr val="FF0000"/>
                          </a:solidFill>
                          <a:latin typeface="Arial"/>
                          <a:ea typeface="等线"/>
                          <a:cs typeface="Times New Roman"/>
                        </a:rPr>
                        <a:t> 4.0</a:t>
                      </a:r>
                      <a:endParaRPr lang="zh-CN" sz="900">
                        <a:latin typeface="Arial"/>
                        <a:ea typeface="等线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/>
                          <a:ea typeface="等线"/>
                          <a:cs typeface="Times New Roman"/>
                        </a:rPr>
                        <a:t>≤ </a:t>
                      </a:r>
                      <a:r>
                        <a:rPr lang="en-GB" sz="900" strike="sngStrike">
                          <a:solidFill>
                            <a:srgbClr val="FF0000"/>
                          </a:solidFill>
                          <a:latin typeface="Arial"/>
                          <a:ea typeface="等线"/>
                          <a:cs typeface="Times New Roman"/>
                        </a:rPr>
                        <a:t>5</a:t>
                      </a:r>
                      <a:r>
                        <a:rPr lang="en-GB" sz="900">
                          <a:solidFill>
                            <a:srgbClr val="FF0000"/>
                          </a:solidFill>
                          <a:latin typeface="Arial"/>
                          <a:ea typeface="等线"/>
                          <a:cs typeface="Times New Roman"/>
                        </a:rPr>
                        <a:t> 7.5</a:t>
                      </a:r>
                      <a:endParaRPr lang="zh-CN" sz="900">
                        <a:latin typeface="Arial"/>
                        <a:ea typeface="等线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/>
                          <a:ea typeface="等线"/>
                          <a:cs typeface="Times New Roman"/>
                        </a:rPr>
                        <a:t>≤ </a:t>
                      </a:r>
                      <a:r>
                        <a:rPr lang="en-GB" sz="900" strike="sngStrike">
                          <a:solidFill>
                            <a:srgbClr val="FF0000"/>
                          </a:solidFill>
                          <a:latin typeface="Arial"/>
                          <a:ea typeface="等线"/>
                          <a:cs typeface="Times New Roman"/>
                        </a:rPr>
                        <a:t>2</a:t>
                      </a:r>
                      <a:r>
                        <a:rPr lang="en-GB" sz="900">
                          <a:solidFill>
                            <a:srgbClr val="FF0000"/>
                          </a:solidFill>
                          <a:latin typeface="Arial"/>
                          <a:ea typeface="等线"/>
                          <a:cs typeface="Times New Roman"/>
                        </a:rPr>
                        <a:t> 2.5</a:t>
                      </a:r>
                      <a:endParaRPr lang="zh-CN" sz="900">
                        <a:latin typeface="Arial"/>
                        <a:ea typeface="等线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/>
                          <a:ea typeface="等线"/>
                          <a:cs typeface="Times New Roman"/>
                        </a:rPr>
                        <a:t>≤ </a:t>
                      </a:r>
                      <a:r>
                        <a:rPr lang="en-GB" sz="900" strike="sngStrike">
                          <a:solidFill>
                            <a:srgbClr val="FF0000"/>
                          </a:solidFill>
                          <a:latin typeface="Arial"/>
                          <a:ea typeface="等线"/>
                          <a:cs typeface="Times New Roman"/>
                        </a:rPr>
                        <a:t>5</a:t>
                      </a:r>
                      <a:r>
                        <a:rPr lang="en-GB" sz="900">
                          <a:solidFill>
                            <a:srgbClr val="FF0000"/>
                          </a:solidFill>
                          <a:latin typeface="Arial"/>
                          <a:ea typeface="等线"/>
                          <a:cs typeface="Times New Roman"/>
                        </a:rPr>
                        <a:t> 6</a:t>
                      </a:r>
                      <a:endParaRPr lang="zh-CN" sz="900">
                        <a:latin typeface="Arial"/>
                        <a:ea typeface="等线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/>
                          <a:ea typeface="等线"/>
                          <a:cs typeface="Times New Roman"/>
                        </a:rPr>
                        <a:t>≤ </a:t>
                      </a:r>
                      <a:r>
                        <a:rPr lang="en-GB" sz="900" strike="sngStrike">
                          <a:solidFill>
                            <a:srgbClr val="FF0000"/>
                          </a:solidFill>
                          <a:latin typeface="Arial"/>
                          <a:ea typeface="等线"/>
                          <a:cs typeface="Times New Roman"/>
                        </a:rPr>
                        <a:t>2 </a:t>
                      </a:r>
                      <a:r>
                        <a:rPr lang="en-GB" sz="900">
                          <a:solidFill>
                            <a:srgbClr val="FF0000"/>
                          </a:solidFill>
                          <a:latin typeface="Arial"/>
                          <a:ea typeface="等线"/>
                          <a:cs typeface="Times New Roman"/>
                        </a:rPr>
                        <a:t> 2.5</a:t>
                      </a:r>
                      <a:endParaRPr lang="zh-CN" sz="900">
                        <a:latin typeface="Arial"/>
                        <a:ea typeface="等线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81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900">
                        <a:latin typeface="Arial"/>
                        <a:ea typeface="等线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/>
                          <a:ea typeface="等线"/>
                          <a:cs typeface="Times New Roman"/>
                        </a:rPr>
                        <a:t>16 QAM</a:t>
                      </a:r>
                      <a:endParaRPr lang="zh-CN" sz="900">
                        <a:latin typeface="Arial"/>
                        <a:ea typeface="等线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/>
                          <a:ea typeface="等线"/>
                          <a:cs typeface="Times New Roman"/>
                        </a:rPr>
                        <a:t>≤ </a:t>
                      </a:r>
                      <a:r>
                        <a:rPr lang="en-GB" sz="900" strike="sngStrike">
                          <a:solidFill>
                            <a:srgbClr val="FF0000"/>
                          </a:solidFill>
                          <a:latin typeface="Arial"/>
                          <a:ea typeface="等线"/>
                          <a:cs typeface="Times New Roman"/>
                        </a:rPr>
                        <a:t>11</a:t>
                      </a:r>
                      <a:r>
                        <a:rPr lang="en-GB" sz="900">
                          <a:solidFill>
                            <a:srgbClr val="FF0000"/>
                          </a:solidFill>
                          <a:latin typeface="Arial"/>
                          <a:ea typeface="等线"/>
                          <a:cs typeface="Times New Roman"/>
                        </a:rPr>
                        <a:t> 11.5</a:t>
                      </a:r>
                      <a:endParaRPr lang="zh-CN" sz="900">
                        <a:latin typeface="Arial"/>
                        <a:ea typeface="等线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/>
                          <a:ea typeface="等线"/>
                          <a:cs typeface="Times New Roman"/>
                        </a:rPr>
                        <a:t>≤ </a:t>
                      </a:r>
                      <a:r>
                        <a:rPr lang="en-GB" sz="900" strike="sngStrike">
                          <a:solidFill>
                            <a:srgbClr val="FF0000"/>
                          </a:solidFill>
                          <a:latin typeface="Arial"/>
                          <a:ea typeface="等线"/>
                          <a:cs typeface="Times New Roman"/>
                        </a:rPr>
                        <a:t>7</a:t>
                      </a:r>
                      <a:r>
                        <a:rPr lang="en-GB" sz="900">
                          <a:solidFill>
                            <a:srgbClr val="FF0000"/>
                          </a:solidFill>
                          <a:latin typeface="Arial"/>
                          <a:ea typeface="等线"/>
                          <a:cs typeface="Times New Roman"/>
                        </a:rPr>
                        <a:t> 8.0</a:t>
                      </a:r>
                      <a:endParaRPr lang="zh-CN" sz="900">
                        <a:latin typeface="Arial"/>
                        <a:ea typeface="等线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/>
                          <a:ea typeface="等线"/>
                          <a:cs typeface="Times New Roman"/>
                        </a:rPr>
                        <a:t>≤ </a:t>
                      </a:r>
                      <a:r>
                        <a:rPr lang="en-GB" sz="900" strike="sngStrike">
                          <a:solidFill>
                            <a:srgbClr val="FF0000"/>
                          </a:solidFill>
                          <a:latin typeface="Arial"/>
                          <a:ea typeface="等线"/>
                          <a:cs typeface="Times New Roman"/>
                        </a:rPr>
                        <a:t>3</a:t>
                      </a:r>
                      <a:r>
                        <a:rPr lang="en-GB" sz="900">
                          <a:solidFill>
                            <a:srgbClr val="FF0000"/>
                          </a:solidFill>
                          <a:latin typeface="Arial"/>
                          <a:ea typeface="等线"/>
                          <a:cs typeface="Times New Roman"/>
                        </a:rPr>
                        <a:t> 4.0</a:t>
                      </a:r>
                      <a:endParaRPr lang="zh-CN" sz="900">
                        <a:latin typeface="Arial"/>
                        <a:ea typeface="等线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/>
                          <a:ea typeface="等线"/>
                          <a:cs typeface="Times New Roman"/>
                        </a:rPr>
                        <a:t>≤ </a:t>
                      </a:r>
                      <a:r>
                        <a:rPr lang="en-GB" sz="900" strike="sngStrike">
                          <a:solidFill>
                            <a:srgbClr val="FF0000"/>
                          </a:solidFill>
                          <a:latin typeface="Arial"/>
                          <a:ea typeface="等线"/>
                          <a:cs typeface="Times New Roman"/>
                        </a:rPr>
                        <a:t>5</a:t>
                      </a:r>
                      <a:r>
                        <a:rPr lang="en-GB" sz="900">
                          <a:solidFill>
                            <a:srgbClr val="FF0000"/>
                          </a:solidFill>
                          <a:latin typeface="Arial"/>
                          <a:ea typeface="等线"/>
                          <a:cs typeface="Times New Roman"/>
                        </a:rPr>
                        <a:t> 7.5</a:t>
                      </a:r>
                      <a:endParaRPr lang="zh-CN" sz="900">
                        <a:latin typeface="Arial"/>
                        <a:ea typeface="等线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/>
                          <a:ea typeface="等线"/>
                          <a:cs typeface="Times New Roman"/>
                        </a:rPr>
                        <a:t>≤ </a:t>
                      </a:r>
                      <a:r>
                        <a:rPr lang="en-GB" sz="900" strike="sngStrike">
                          <a:solidFill>
                            <a:srgbClr val="FF0000"/>
                          </a:solidFill>
                          <a:latin typeface="Arial"/>
                          <a:ea typeface="等线"/>
                          <a:cs typeface="Times New Roman"/>
                        </a:rPr>
                        <a:t>2</a:t>
                      </a:r>
                      <a:r>
                        <a:rPr lang="en-GB" sz="900">
                          <a:solidFill>
                            <a:srgbClr val="FF0000"/>
                          </a:solidFill>
                          <a:latin typeface="Arial"/>
                          <a:ea typeface="等线"/>
                          <a:cs typeface="Times New Roman"/>
                        </a:rPr>
                        <a:t> 2.5</a:t>
                      </a:r>
                      <a:endParaRPr lang="zh-CN" sz="900">
                        <a:latin typeface="Arial"/>
                        <a:ea typeface="等线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/>
                          <a:ea typeface="等线"/>
                          <a:cs typeface="Times New Roman"/>
                        </a:rPr>
                        <a:t>≤ </a:t>
                      </a:r>
                      <a:r>
                        <a:rPr lang="en-GB" sz="900" strike="sngStrike">
                          <a:solidFill>
                            <a:srgbClr val="FF0000"/>
                          </a:solidFill>
                          <a:latin typeface="Arial"/>
                          <a:ea typeface="等线"/>
                          <a:cs typeface="Times New Roman"/>
                        </a:rPr>
                        <a:t>5</a:t>
                      </a:r>
                      <a:r>
                        <a:rPr lang="en-GB" sz="900">
                          <a:solidFill>
                            <a:srgbClr val="FF0000"/>
                          </a:solidFill>
                          <a:latin typeface="Arial"/>
                          <a:ea typeface="等线"/>
                          <a:cs typeface="Times New Roman"/>
                        </a:rPr>
                        <a:t> 6</a:t>
                      </a:r>
                      <a:endParaRPr lang="zh-CN" sz="900">
                        <a:latin typeface="Arial"/>
                        <a:ea typeface="等线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/>
                          <a:ea typeface="等线"/>
                          <a:cs typeface="Times New Roman"/>
                        </a:rPr>
                        <a:t>≤ </a:t>
                      </a:r>
                      <a:r>
                        <a:rPr lang="en-GB" sz="900" strike="sngStrike">
                          <a:solidFill>
                            <a:srgbClr val="FF0000"/>
                          </a:solidFill>
                          <a:latin typeface="Arial"/>
                          <a:ea typeface="等线"/>
                          <a:cs typeface="Times New Roman"/>
                        </a:rPr>
                        <a:t>2.5 </a:t>
                      </a:r>
                      <a:r>
                        <a:rPr lang="en-GB" sz="900">
                          <a:solidFill>
                            <a:srgbClr val="FF0000"/>
                          </a:solidFill>
                          <a:latin typeface="Arial"/>
                          <a:ea typeface="等线"/>
                          <a:cs typeface="Times New Roman"/>
                        </a:rPr>
                        <a:t> 3.0</a:t>
                      </a:r>
                      <a:endParaRPr lang="zh-CN" sz="900">
                        <a:latin typeface="Arial"/>
                        <a:ea typeface="等线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208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900">
                        <a:latin typeface="Arial"/>
                        <a:ea typeface="等线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/>
                          <a:ea typeface="等线"/>
                          <a:cs typeface="Times New Roman"/>
                        </a:rPr>
                        <a:t>64 QAM</a:t>
                      </a:r>
                      <a:endParaRPr lang="zh-CN" sz="900">
                        <a:latin typeface="Arial"/>
                        <a:ea typeface="等线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/>
                          <a:ea typeface="等线"/>
                          <a:cs typeface="Times New Roman"/>
                        </a:rPr>
                        <a:t>≤ </a:t>
                      </a:r>
                      <a:r>
                        <a:rPr lang="en-GB" sz="900" strike="sngStrike">
                          <a:solidFill>
                            <a:srgbClr val="FF0000"/>
                          </a:solidFill>
                          <a:latin typeface="Arial"/>
                          <a:ea typeface="等线"/>
                          <a:cs typeface="Times New Roman"/>
                        </a:rPr>
                        <a:t>11</a:t>
                      </a:r>
                      <a:r>
                        <a:rPr lang="en-GB" sz="900">
                          <a:solidFill>
                            <a:srgbClr val="FF0000"/>
                          </a:solidFill>
                          <a:latin typeface="Arial"/>
                          <a:ea typeface="等线"/>
                          <a:cs typeface="Times New Roman"/>
                        </a:rPr>
                        <a:t> 11.5</a:t>
                      </a:r>
                      <a:endParaRPr lang="zh-CN" sz="900">
                        <a:latin typeface="Arial"/>
                        <a:ea typeface="等线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/>
                          <a:ea typeface="等线"/>
                          <a:cs typeface="Times New Roman"/>
                        </a:rPr>
                        <a:t>≤ </a:t>
                      </a:r>
                      <a:r>
                        <a:rPr lang="en-GB" sz="900" strike="sngStrike">
                          <a:solidFill>
                            <a:srgbClr val="FF0000"/>
                          </a:solidFill>
                          <a:latin typeface="Arial"/>
                          <a:ea typeface="等线"/>
                          <a:cs typeface="Times New Roman"/>
                        </a:rPr>
                        <a:t>7</a:t>
                      </a:r>
                      <a:r>
                        <a:rPr lang="en-GB" sz="900">
                          <a:solidFill>
                            <a:srgbClr val="FF0000"/>
                          </a:solidFill>
                          <a:latin typeface="Arial"/>
                          <a:ea typeface="等线"/>
                          <a:cs typeface="Times New Roman"/>
                        </a:rPr>
                        <a:t> 8.0</a:t>
                      </a:r>
                      <a:endParaRPr lang="zh-CN" sz="900">
                        <a:latin typeface="Arial"/>
                        <a:ea typeface="等线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/>
                          <a:ea typeface="等线"/>
                          <a:cs typeface="Times New Roman"/>
                        </a:rPr>
                        <a:t>≤ </a:t>
                      </a:r>
                      <a:r>
                        <a:rPr lang="en-GB" sz="900" strike="sngStrike">
                          <a:solidFill>
                            <a:srgbClr val="FF0000"/>
                          </a:solidFill>
                          <a:latin typeface="Arial"/>
                          <a:ea typeface="等线"/>
                          <a:cs typeface="Times New Roman"/>
                        </a:rPr>
                        <a:t>3</a:t>
                      </a:r>
                      <a:r>
                        <a:rPr lang="en-GB" sz="900">
                          <a:solidFill>
                            <a:srgbClr val="FF0000"/>
                          </a:solidFill>
                          <a:latin typeface="Arial"/>
                          <a:ea typeface="等线"/>
                          <a:cs typeface="Times New Roman"/>
                        </a:rPr>
                        <a:t> 4.0</a:t>
                      </a:r>
                      <a:endParaRPr lang="zh-CN" sz="900">
                        <a:latin typeface="Arial"/>
                        <a:ea typeface="等线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/>
                          <a:ea typeface="等线"/>
                          <a:cs typeface="Times New Roman"/>
                        </a:rPr>
                        <a:t>≤ </a:t>
                      </a:r>
                      <a:r>
                        <a:rPr lang="en-GB" sz="900" strike="sngStrike">
                          <a:solidFill>
                            <a:srgbClr val="FF0000"/>
                          </a:solidFill>
                          <a:latin typeface="Arial"/>
                          <a:ea typeface="等线"/>
                          <a:cs typeface="Times New Roman"/>
                        </a:rPr>
                        <a:t>5</a:t>
                      </a:r>
                      <a:r>
                        <a:rPr lang="en-GB" sz="900">
                          <a:solidFill>
                            <a:srgbClr val="FF0000"/>
                          </a:solidFill>
                          <a:latin typeface="Arial"/>
                          <a:ea typeface="等线"/>
                          <a:cs typeface="Times New Roman"/>
                        </a:rPr>
                        <a:t> 7.5</a:t>
                      </a:r>
                      <a:endParaRPr lang="zh-CN" sz="900">
                        <a:latin typeface="Arial"/>
                        <a:ea typeface="等线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900">
                        <a:latin typeface="Arial"/>
                        <a:ea typeface="等线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/>
                          <a:ea typeface="等线"/>
                          <a:cs typeface="Times New Roman"/>
                        </a:rPr>
                        <a:t>≤ </a:t>
                      </a:r>
                      <a:r>
                        <a:rPr lang="en-GB" sz="900" strike="sngStrike">
                          <a:solidFill>
                            <a:srgbClr val="FF0000"/>
                          </a:solidFill>
                          <a:latin typeface="Arial"/>
                          <a:ea typeface="等线"/>
                          <a:cs typeface="Times New Roman"/>
                        </a:rPr>
                        <a:t>5</a:t>
                      </a:r>
                      <a:r>
                        <a:rPr lang="en-GB" sz="900">
                          <a:solidFill>
                            <a:srgbClr val="FF0000"/>
                          </a:solidFill>
                          <a:latin typeface="Arial"/>
                          <a:ea typeface="等线"/>
                          <a:cs typeface="Times New Roman"/>
                        </a:rPr>
                        <a:t> 6</a:t>
                      </a:r>
                      <a:endParaRPr lang="zh-CN" sz="900">
                        <a:latin typeface="Arial"/>
                        <a:ea typeface="等线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900">
                        <a:latin typeface="Arial"/>
                        <a:ea typeface="等线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509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900">
                        <a:latin typeface="Arial"/>
                        <a:ea typeface="等线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/>
                          <a:ea typeface="等线"/>
                          <a:cs typeface="Times New Roman"/>
                        </a:rPr>
                        <a:t>256 QAM</a:t>
                      </a:r>
                      <a:endParaRPr lang="zh-CN" sz="900">
                        <a:latin typeface="Arial"/>
                        <a:ea typeface="等线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/>
                          <a:ea typeface="等线"/>
                          <a:cs typeface="Times New Roman"/>
                        </a:rPr>
                        <a:t>≤ </a:t>
                      </a:r>
                      <a:r>
                        <a:rPr lang="en-GB" sz="900" strike="sngStrike">
                          <a:solidFill>
                            <a:srgbClr val="FF0000"/>
                          </a:solidFill>
                          <a:latin typeface="Arial"/>
                          <a:ea typeface="等线"/>
                          <a:cs typeface="Times New Roman"/>
                        </a:rPr>
                        <a:t>11</a:t>
                      </a:r>
                      <a:r>
                        <a:rPr lang="en-GB" sz="900">
                          <a:solidFill>
                            <a:srgbClr val="FF0000"/>
                          </a:solidFill>
                          <a:latin typeface="Arial"/>
                          <a:ea typeface="等线"/>
                          <a:cs typeface="Times New Roman"/>
                        </a:rPr>
                        <a:t> 11.5</a:t>
                      </a:r>
                      <a:endParaRPr lang="zh-CN" sz="900">
                        <a:latin typeface="Arial"/>
                        <a:ea typeface="等线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/>
                          <a:ea typeface="等线"/>
                          <a:cs typeface="Times New Roman"/>
                        </a:rPr>
                        <a:t>≤ </a:t>
                      </a:r>
                      <a:r>
                        <a:rPr lang="en-GB" sz="900" strike="sngStrike">
                          <a:solidFill>
                            <a:srgbClr val="FF0000"/>
                          </a:solidFill>
                          <a:latin typeface="Arial"/>
                          <a:ea typeface="等线"/>
                          <a:cs typeface="Times New Roman"/>
                        </a:rPr>
                        <a:t>7</a:t>
                      </a:r>
                      <a:r>
                        <a:rPr lang="en-GB" sz="900">
                          <a:solidFill>
                            <a:srgbClr val="FF0000"/>
                          </a:solidFill>
                          <a:latin typeface="Arial"/>
                          <a:ea typeface="等线"/>
                          <a:cs typeface="Times New Roman"/>
                        </a:rPr>
                        <a:t> 8.0</a:t>
                      </a:r>
                      <a:endParaRPr lang="zh-CN" sz="900">
                        <a:latin typeface="Arial"/>
                        <a:ea typeface="等线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900">
                        <a:latin typeface="Arial"/>
                        <a:ea typeface="等线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/>
                          <a:ea typeface="等线"/>
                          <a:cs typeface="Times New Roman"/>
                        </a:rPr>
                        <a:t>≤ </a:t>
                      </a:r>
                      <a:r>
                        <a:rPr lang="en-GB" sz="900" strike="sngStrike">
                          <a:solidFill>
                            <a:srgbClr val="FF0000"/>
                          </a:solidFill>
                          <a:latin typeface="Arial"/>
                          <a:ea typeface="等线"/>
                          <a:cs typeface="Times New Roman"/>
                        </a:rPr>
                        <a:t>5</a:t>
                      </a:r>
                      <a:r>
                        <a:rPr lang="en-GB" sz="900">
                          <a:solidFill>
                            <a:srgbClr val="FF0000"/>
                          </a:solidFill>
                          <a:latin typeface="Arial"/>
                          <a:ea typeface="等线"/>
                          <a:cs typeface="Times New Roman"/>
                        </a:rPr>
                        <a:t> 7.5</a:t>
                      </a:r>
                      <a:endParaRPr lang="zh-CN" sz="900">
                        <a:latin typeface="Arial"/>
                        <a:ea typeface="等线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900">
                        <a:latin typeface="Arial"/>
                        <a:ea typeface="等线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/>
                          <a:ea typeface="等线"/>
                          <a:cs typeface="Times New Roman"/>
                        </a:rPr>
                        <a:t>≤ </a:t>
                      </a:r>
                      <a:r>
                        <a:rPr lang="en-GB" sz="900" strike="sngStrike">
                          <a:solidFill>
                            <a:srgbClr val="FF0000"/>
                          </a:solidFill>
                          <a:latin typeface="Arial"/>
                          <a:ea typeface="等线"/>
                          <a:cs typeface="Times New Roman"/>
                        </a:rPr>
                        <a:t>5</a:t>
                      </a:r>
                      <a:r>
                        <a:rPr lang="en-GB" sz="900">
                          <a:solidFill>
                            <a:srgbClr val="FF0000"/>
                          </a:solidFill>
                          <a:latin typeface="Arial"/>
                          <a:ea typeface="等线"/>
                          <a:cs typeface="Times New Roman"/>
                        </a:rPr>
                        <a:t> 6</a:t>
                      </a:r>
                      <a:endParaRPr lang="zh-CN" sz="900">
                        <a:latin typeface="Arial"/>
                        <a:ea typeface="等线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900">
                        <a:latin typeface="Arial"/>
                        <a:ea typeface="等线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208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/>
                          <a:ea typeface="等线"/>
                          <a:cs typeface="Times New Roman"/>
                        </a:rPr>
                        <a:t>CP-OFDM</a:t>
                      </a:r>
                      <a:endParaRPr lang="zh-CN" sz="900">
                        <a:latin typeface="Arial"/>
                        <a:ea typeface="等线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/>
                          <a:ea typeface="等线"/>
                          <a:cs typeface="Times New Roman"/>
                        </a:rPr>
                        <a:t>QPSK</a:t>
                      </a:r>
                      <a:endParaRPr lang="zh-CN" sz="900">
                        <a:latin typeface="Arial"/>
                        <a:ea typeface="等线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/>
                          <a:ea typeface="等线"/>
                          <a:cs typeface="Times New Roman"/>
                        </a:rPr>
                        <a:t>≤ </a:t>
                      </a:r>
                      <a:r>
                        <a:rPr lang="en-GB" sz="900" strike="sngStrike">
                          <a:solidFill>
                            <a:srgbClr val="FF0000"/>
                          </a:solidFill>
                          <a:latin typeface="Arial"/>
                          <a:ea typeface="等线"/>
                          <a:cs typeface="Times New Roman"/>
                        </a:rPr>
                        <a:t>12</a:t>
                      </a:r>
                      <a:r>
                        <a:rPr lang="en-GB" sz="900">
                          <a:solidFill>
                            <a:srgbClr val="FF0000"/>
                          </a:solidFill>
                          <a:latin typeface="Arial"/>
                          <a:ea typeface="等线"/>
                          <a:cs typeface="Times New Roman"/>
                        </a:rPr>
                        <a:t> 12.5</a:t>
                      </a:r>
                      <a:endParaRPr lang="zh-CN" sz="900">
                        <a:latin typeface="Arial"/>
                        <a:ea typeface="等线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/>
                          <a:ea typeface="等线"/>
                          <a:cs typeface="Times New Roman"/>
                        </a:rPr>
                        <a:t>≤ </a:t>
                      </a:r>
                      <a:r>
                        <a:rPr lang="en-GB" sz="900" strike="sngStrike">
                          <a:solidFill>
                            <a:srgbClr val="FF0000"/>
                          </a:solidFill>
                          <a:latin typeface="Arial"/>
                          <a:ea typeface="等线"/>
                          <a:cs typeface="Times New Roman"/>
                        </a:rPr>
                        <a:t>8</a:t>
                      </a:r>
                      <a:r>
                        <a:rPr lang="en-GB" sz="900">
                          <a:solidFill>
                            <a:srgbClr val="FF0000"/>
                          </a:solidFill>
                          <a:latin typeface="Arial"/>
                          <a:ea typeface="等线"/>
                          <a:cs typeface="Times New Roman"/>
                        </a:rPr>
                        <a:t> 9.0</a:t>
                      </a:r>
                      <a:endParaRPr lang="zh-CN" sz="900">
                        <a:latin typeface="Arial"/>
                        <a:ea typeface="等线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/>
                          <a:ea typeface="等线"/>
                          <a:cs typeface="Times New Roman"/>
                        </a:rPr>
                        <a:t>≤ </a:t>
                      </a:r>
                      <a:r>
                        <a:rPr lang="en-GB" sz="900" strike="sngStrike">
                          <a:solidFill>
                            <a:srgbClr val="FF0000"/>
                          </a:solidFill>
                          <a:latin typeface="Arial"/>
                          <a:ea typeface="等线"/>
                          <a:cs typeface="Times New Roman"/>
                        </a:rPr>
                        <a:t>4.5</a:t>
                      </a:r>
                      <a:r>
                        <a:rPr lang="en-GB" sz="900">
                          <a:solidFill>
                            <a:srgbClr val="FF0000"/>
                          </a:solidFill>
                          <a:latin typeface="Arial"/>
                          <a:ea typeface="等线"/>
                          <a:cs typeface="Times New Roman"/>
                        </a:rPr>
                        <a:t> 5.5</a:t>
                      </a:r>
                      <a:endParaRPr lang="zh-CN" sz="900">
                        <a:latin typeface="Arial"/>
                        <a:ea typeface="等线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/>
                          <a:ea typeface="等线"/>
                          <a:cs typeface="Times New Roman"/>
                        </a:rPr>
                        <a:t>≤ </a:t>
                      </a:r>
                      <a:r>
                        <a:rPr lang="en-GB" sz="900" strike="sngStrike">
                          <a:solidFill>
                            <a:srgbClr val="FF0000"/>
                          </a:solidFill>
                          <a:latin typeface="Arial"/>
                          <a:ea typeface="等线"/>
                          <a:cs typeface="Times New Roman"/>
                        </a:rPr>
                        <a:t>5</a:t>
                      </a:r>
                      <a:r>
                        <a:rPr lang="en-GB" sz="900">
                          <a:solidFill>
                            <a:srgbClr val="FF0000"/>
                          </a:solidFill>
                          <a:latin typeface="Arial"/>
                          <a:ea typeface="等线"/>
                          <a:cs typeface="Times New Roman"/>
                        </a:rPr>
                        <a:t> 7.5</a:t>
                      </a:r>
                      <a:r>
                        <a:rPr lang="en-GB" sz="900" strike="sngStrike">
                          <a:solidFill>
                            <a:srgbClr val="FF0000"/>
                          </a:solidFill>
                          <a:latin typeface="Arial"/>
                          <a:ea typeface="等线"/>
                          <a:cs typeface="Times New Roman"/>
                        </a:rPr>
                        <a:t> </a:t>
                      </a:r>
                      <a:endParaRPr lang="zh-CN" sz="900">
                        <a:latin typeface="Arial"/>
                        <a:ea typeface="等线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/>
                          <a:ea typeface="等线"/>
                          <a:cs typeface="Times New Roman"/>
                        </a:rPr>
                        <a:t>≤ </a:t>
                      </a:r>
                      <a:r>
                        <a:rPr lang="en-GB" sz="900" strike="sngStrike">
                          <a:solidFill>
                            <a:srgbClr val="FF0000"/>
                          </a:solidFill>
                          <a:latin typeface="Arial"/>
                          <a:ea typeface="等线"/>
                          <a:cs typeface="Times New Roman"/>
                        </a:rPr>
                        <a:t>3.5</a:t>
                      </a:r>
                      <a:r>
                        <a:rPr lang="en-GB" sz="900">
                          <a:solidFill>
                            <a:srgbClr val="FF0000"/>
                          </a:solidFill>
                          <a:latin typeface="Arial"/>
                          <a:ea typeface="等线"/>
                          <a:cs typeface="Times New Roman"/>
                        </a:rPr>
                        <a:t> 4.5</a:t>
                      </a:r>
                      <a:endParaRPr lang="zh-CN" sz="900">
                        <a:latin typeface="Arial"/>
                        <a:ea typeface="等线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/>
                          <a:ea typeface="等线"/>
                          <a:cs typeface="Times New Roman"/>
                        </a:rPr>
                        <a:t>≤ </a:t>
                      </a:r>
                      <a:r>
                        <a:rPr lang="en-GB" sz="900" strike="sngStrike">
                          <a:solidFill>
                            <a:srgbClr val="FF0000"/>
                          </a:solidFill>
                          <a:latin typeface="Arial"/>
                          <a:ea typeface="等线"/>
                          <a:cs typeface="Times New Roman"/>
                        </a:rPr>
                        <a:t>6.5</a:t>
                      </a:r>
                      <a:r>
                        <a:rPr lang="en-GB" sz="900">
                          <a:solidFill>
                            <a:srgbClr val="FF0000"/>
                          </a:solidFill>
                          <a:latin typeface="Arial"/>
                          <a:ea typeface="等线"/>
                          <a:cs typeface="Times New Roman"/>
                        </a:rPr>
                        <a:t> 7.5</a:t>
                      </a:r>
                      <a:endParaRPr lang="zh-CN" sz="900">
                        <a:latin typeface="Arial"/>
                        <a:ea typeface="等线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900">
                        <a:latin typeface="Arial"/>
                        <a:ea typeface="等线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208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900">
                        <a:latin typeface="Arial"/>
                        <a:ea typeface="等线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/>
                          <a:ea typeface="等线"/>
                          <a:cs typeface="Times New Roman"/>
                        </a:rPr>
                        <a:t>16 QAM</a:t>
                      </a:r>
                      <a:endParaRPr lang="zh-CN" sz="900">
                        <a:latin typeface="Arial"/>
                        <a:ea typeface="等线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/>
                          <a:ea typeface="等线"/>
                          <a:cs typeface="Times New Roman"/>
                        </a:rPr>
                        <a:t>≤ </a:t>
                      </a:r>
                      <a:r>
                        <a:rPr lang="en-GB" sz="900" strike="sngStrike">
                          <a:solidFill>
                            <a:srgbClr val="FF0000"/>
                          </a:solidFill>
                          <a:latin typeface="Arial"/>
                          <a:ea typeface="等线"/>
                          <a:cs typeface="Times New Roman"/>
                        </a:rPr>
                        <a:t>12</a:t>
                      </a:r>
                      <a:r>
                        <a:rPr lang="en-GB" sz="900">
                          <a:solidFill>
                            <a:srgbClr val="FF0000"/>
                          </a:solidFill>
                          <a:latin typeface="Arial"/>
                          <a:ea typeface="等线"/>
                          <a:cs typeface="Times New Roman"/>
                        </a:rPr>
                        <a:t> 12.5</a:t>
                      </a:r>
                      <a:endParaRPr lang="zh-CN" sz="900">
                        <a:latin typeface="Arial"/>
                        <a:ea typeface="等线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/>
                          <a:ea typeface="等线"/>
                          <a:cs typeface="Times New Roman"/>
                        </a:rPr>
                        <a:t>≤ </a:t>
                      </a:r>
                      <a:r>
                        <a:rPr lang="en-GB" sz="900" strike="sngStrike">
                          <a:solidFill>
                            <a:srgbClr val="FF0000"/>
                          </a:solidFill>
                          <a:latin typeface="Arial"/>
                          <a:ea typeface="等线"/>
                          <a:cs typeface="Times New Roman"/>
                        </a:rPr>
                        <a:t>8</a:t>
                      </a:r>
                      <a:r>
                        <a:rPr lang="en-GB" sz="900">
                          <a:solidFill>
                            <a:srgbClr val="FF0000"/>
                          </a:solidFill>
                          <a:latin typeface="Arial"/>
                          <a:ea typeface="等线"/>
                          <a:cs typeface="Times New Roman"/>
                        </a:rPr>
                        <a:t> 9.0</a:t>
                      </a:r>
                      <a:endParaRPr lang="zh-CN" sz="900">
                        <a:latin typeface="Arial"/>
                        <a:ea typeface="等线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/>
                          <a:ea typeface="等线"/>
                          <a:cs typeface="Times New Roman"/>
                        </a:rPr>
                        <a:t>≤ </a:t>
                      </a:r>
                      <a:r>
                        <a:rPr lang="en-GB" sz="900" strike="sngStrike">
                          <a:solidFill>
                            <a:srgbClr val="FF0000"/>
                          </a:solidFill>
                          <a:latin typeface="Arial"/>
                          <a:ea typeface="等线"/>
                          <a:cs typeface="Times New Roman"/>
                        </a:rPr>
                        <a:t>4.5</a:t>
                      </a:r>
                      <a:r>
                        <a:rPr lang="en-GB" sz="900">
                          <a:solidFill>
                            <a:srgbClr val="FF0000"/>
                          </a:solidFill>
                          <a:latin typeface="Arial"/>
                          <a:ea typeface="等线"/>
                          <a:cs typeface="Times New Roman"/>
                        </a:rPr>
                        <a:t> 5.5</a:t>
                      </a:r>
                      <a:endParaRPr lang="zh-CN" sz="900">
                        <a:latin typeface="Arial"/>
                        <a:ea typeface="等线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/>
                          <a:ea typeface="等线"/>
                          <a:cs typeface="Times New Roman"/>
                        </a:rPr>
                        <a:t>≤ </a:t>
                      </a:r>
                      <a:r>
                        <a:rPr lang="en-GB" sz="900" strike="sngStrike">
                          <a:solidFill>
                            <a:srgbClr val="FF0000"/>
                          </a:solidFill>
                          <a:latin typeface="Arial"/>
                          <a:ea typeface="等线"/>
                          <a:cs typeface="Times New Roman"/>
                        </a:rPr>
                        <a:t>5</a:t>
                      </a:r>
                      <a:r>
                        <a:rPr lang="en-GB" sz="900">
                          <a:solidFill>
                            <a:srgbClr val="FF0000"/>
                          </a:solidFill>
                          <a:latin typeface="Arial"/>
                          <a:ea typeface="等线"/>
                          <a:cs typeface="Times New Roman"/>
                        </a:rPr>
                        <a:t> 7.5</a:t>
                      </a:r>
                      <a:endParaRPr lang="zh-CN" sz="900">
                        <a:latin typeface="Arial"/>
                        <a:ea typeface="等线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/>
                          <a:ea typeface="等线"/>
                          <a:cs typeface="Times New Roman"/>
                        </a:rPr>
                        <a:t>≤ </a:t>
                      </a:r>
                      <a:r>
                        <a:rPr lang="en-GB" sz="900" strike="sngStrike">
                          <a:solidFill>
                            <a:srgbClr val="FF0000"/>
                          </a:solidFill>
                          <a:latin typeface="Arial"/>
                          <a:ea typeface="等线"/>
                          <a:cs typeface="Times New Roman"/>
                        </a:rPr>
                        <a:t>3.5</a:t>
                      </a:r>
                      <a:r>
                        <a:rPr lang="en-GB" sz="900">
                          <a:solidFill>
                            <a:srgbClr val="FF0000"/>
                          </a:solidFill>
                          <a:latin typeface="Arial"/>
                          <a:ea typeface="等线"/>
                          <a:cs typeface="Times New Roman"/>
                        </a:rPr>
                        <a:t> 4.5</a:t>
                      </a:r>
                      <a:endParaRPr lang="zh-CN" sz="900">
                        <a:latin typeface="Arial"/>
                        <a:ea typeface="等线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/>
                          <a:ea typeface="等线"/>
                          <a:cs typeface="Times New Roman"/>
                        </a:rPr>
                        <a:t>≤ </a:t>
                      </a:r>
                      <a:r>
                        <a:rPr lang="en-GB" sz="900" strike="sngStrike">
                          <a:solidFill>
                            <a:srgbClr val="FF0000"/>
                          </a:solidFill>
                          <a:latin typeface="Arial"/>
                          <a:ea typeface="等线"/>
                          <a:cs typeface="Times New Roman"/>
                        </a:rPr>
                        <a:t>6.5</a:t>
                      </a:r>
                      <a:r>
                        <a:rPr lang="en-GB" sz="900">
                          <a:solidFill>
                            <a:srgbClr val="FF0000"/>
                          </a:solidFill>
                          <a:latin typeface="Arial"/>
                          <a:ea typeface="等线"/>
                          <a:cs typeface="Times New Roman"/>
                        </a:rPr>
                        <a:t> 7.5</a:t>
                      </a:r>
                      <a:endParaRPr lang="zh-CN" sz="900">
                        <a:latin typeface="Arial"/>
                        <a:ea typeface="等线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900">
                        <a:latin typeface="Arial"/>
                        <a:ea typeface="等线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81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900">
                        <a:latin typeface="Arial"/>
                        <a:ea typeface="等线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/>
                          <a:ea typeface="等线"/>
                          <a:cs typeface="Times New Roman"/>
                        </a:rPr>
                        <a:t>64 QAM</a:t>
                      </a:r>
                      <a:endParaRPr lang="zh-CN" sz="900">
                        <a:latin typeface="Arial"/>
                        <a:ea typeface="等线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/>
                          <a:ea typeface="等线"/>
                          <a:cs typeface="Times New Roman"/>
                        </a:rPr>
                        <a:t>≤ </a:t>
                      </a:r>
                      <a:r>
                        <a:rPr lang="en-GB" sz="900" strike="sngStrike">
                          <a:solidFill>
                            <a:srgbClr val="FF0000"/>
                          </a:solidFill>
                          <a:latin typeface="Arial"/>
                          <a:ea typeface="等线"/>
                          <a:cs typeface="Times New Roman"/>
                        </a:rPr>
                        <a:t>12</a:t>
                      </a:r>
                      <a:r>
                        <a:rPr lang="en-GB" sz="900">
                          <a:solidFill>
                            <a:srgbClr val="FF0000"/>
                          </a:solidFill>
                          <a:latin typeface="Arial"/>
                          <a:ea typeface="等线"/>
                          <a:cs typeface="Times New Roman"/>
                        </a:rPr>
                        <a:t> 12.5</a:t>
                      </a:r>
                      <a:endParaRPr lang="zh-CN" sz="900">
                        <a:latin typeface="Arial"/>
                        <a:ea typeface="等线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/>
                          <a:ea typeface="等线"/>
                          <a:cs typeface="Times New Roman"/>
                        </a:rPr>
                        <a:t>≤ </a:t>
                      </a:r>
                      <a:r>
                        <a:rPr lang="en-GB" sz="900" strike="sngStrike">
                          <a:solidFill>
                            <a:srgbClr val="FF0000"/>
                          </a:solidFill>
                          <a:latin typeface="Arial"/>
                          <a:ea typeface="等线"/>
                          <a:cs typeface="Times New Roman"/>
                        </a:rPr>
                        <a:t>8</a:t>
                      </a:r>
                      <a:r>
                        <a:rPr lang="en-GB" sz="900">
                          <a:solidFill>
                            <a:srgbClr val="FF0000"/>
                          </a:solidFill>
                          <a:latin typeface="Arial"/>
                          <a:ea typeface="等线"/>
                          <a:cs typeface="Times New Roman"/>
                        </a:rPr>
                        <a:t> 9.0</a:t>
                      </a:r>
                      <a:endParaRPr lang="zh-CN" sz="900">
                        <a:latin typeface="Arial"/>
                        <a:ea typeface="等线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/>
                          <a:ea typeface="等线"/>
                          <a:cs typeface="Times New Roman"/>
                        </a:rPr>
                        <a:t>≤ </a:t>
                      </a:r>
                      <a:r>
                        <a:rPr lang="en-GB" sz="900" strike="sngStrike">
                          <a:solidFill>
                            <a:srgbClr val="FF0000"/>
                          </a:solidFill>
                          <a:latin typeface="Arial"/>
                          <a:ea typeface="等线"/>
                          <a:cs typeface="Times New Roman"/>
                        </a:rPr>
                        <a:t>4.5</a:t>
                      </a:r>
                      <a:r>
                        <a:rPr lang="en-GB" sz="900">
                          <a:solidFill>
                            <a:srgbClr val="FF0000"/>
                          </a:solidFill>
                          <a:latin typeface="Arial"/>
                          <a:ea typeface="等线"/>
                          <a:cs typeface="Times New Roman"/>
                        </a:rPr>
                        <a:t> 5.5</a:t>
                      </a:r>
                      <a:endParaRPr lang="zh-CN" sz="900">
                        <a:latin typeface="Arial"/>
                        <a:ea typeface="等线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/>
                          <a:ea typeface="等线"/>
                          <a:cs typeface="Times New Roman"/>
                        </a:rPr>
                        <a:t>≤ </a:t>
                      </a:r>
                      <a:r>
                        <a:rPr lang="en-GB" sz="900" strike="sngStrike">
                          <a:solidFill>
                            <a:srgbClr val="FF0000"/>
                          </a:solidFill>
                          <a:latin typeface="Arial"/>
                          <a:ea typeface="等线"/>
                          <a:cs typeface="Times New Roman"/>
                        </a:rPr>
                        <a:t>5</a:t>
                      </a:r>
                      <a:r>
                        <a:rPr lang="en-GB" sz="900">
                          <a:solidFill>
                            <a:srgbClr val="FF0000"/>
                          </a:solidFill>
                          <a:latin typeface="Arial"/>
                          <a:ea typeface="等线"/>
                          <a:cs typeface="Times New Roman"/>
                        </a:rPr>
                        <a:t> 7.5</a:t>
                      </a:r>
                      <a:endParaRPr lang="zh-CN" sz="900">
                        <a:latin typeface="Arial"/>
                        <a:ea typeface="等线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900">
                        <a:latin typeface="Arial"/>
                        <a:ea typeface="等线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/>
                          <a:ea typeface="等线"/>
                          <a:cs typeface="Times New Roman"/>
                        </a:rPr>
                        <a:t>≤ </a:t>
                      </a:r>
                      <a:r>
                        <a:rPr lang="en-GB" sz="900" strike="sngStrike">
                          <a:solidFill>
                            <a:srgbClr val="FF0000"/>
                          </a:solidFill>
                          <a:latin typeface="Arial"/>
                          <a:ea typeface="等线"/>
                          <a:cs typeface="Times New Roman"/>
                        </a:rPr>
                        <a:t>6.5</a:t>
                      </a:r>
                      <a:r>
                        <a:rPr lang="en-GB" sz="900">
                          <a:solidFill>
                            <a:srgbClr val="FF0000"/>
                          </a:solidFill>
                          <a:latin typeface="Arial"/>
                          <a:ea typeface="等线"/>
                          <a:cs typeface="Times New Roman"/>
                        </a:rPr>
                        <a:t> 7.5</a:t>
                      </a:r>
                      <a:endParaRPr lang="zh-CN" sz="900">
                        <a:latin typeface="Arial"/>
                        <a:ea typeface="等线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900">
                        <a:latin typeface="Arial"/>
                        <a:ea typeface="等线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208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900">
                        <a:latin typeface="Arial"/>
                        <a:ea typeface="等线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/>
                          <a:ea typeface="等线"/>
                          <a:cs typeface="Times New Roman"/>
                        </a:rPr>
                        <a:t>256 QAM</a:t>
                      </a:r>
                      <a:endParaRPr lang="zh-CN" sz="900">
                        <a:latin typeface="Arial"/>
                        <a:ea typeface="等线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/>
                          <a:ea typeface="等线"/>
                          <a:cs typeface="Times New Roman"/>
                        </a:rPr>
                        <a:t>≤ </a:t>
                      </a:r>
                      <a:r>
                        <a:rPr lang="en-GB" sz="900" strike="sngStrike">
                          <a:solidFill>
                            <a:srgbClr val="FF0000"/>
                          </a:solidFill>
                          <a:latin typeface="Arial"/>
                          <a:ea typeface="等线"/>
                          <a:cs typeface="Times New Roman"/>
                        </a:rPr>
                        <a:t>12</a:t>
                      </a:r>
                      <a:r>
                        <a:rPr lang="en-GB" sz="900">
                          <a:solidFill>
                            <a:srgbClr val="FF0000"/>
                          </a:solidFill>
                          <a:latin typeface="Arial"/>
                          <a:ea typeface="等线"/>
                          <a:cs typeface="Times New Roman"/>
                        </a:rPr>
                        <a:t> 12.5</a:t>
                      </a:r>
                      <a:endParaRPr lang="zh-CN" sz="900">
                        <a:latin typeface="Arial"/>
                        <a:ea typeface="等线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/>
                          <a:ea typeface="等线"/>
                          <a:cs typeface="Times New Roman"/>
                        </a:rPr>
                        <a:t>≤ </a:t>
                      </a:r>
                      <a:r>
                        <a:rPr lang="en-GB" sz="900" strike="sngStrike">
                          <a:solidFill>
                            <a:srgbClr val="FF0000"/>
                          </a:solidFill>
                          <a:latin typeface="Arial"/>
                          <a:ea typeface="等线"/>
                          <a:cs typeface="Times New Roman"/>
                        </a:rPr>
                        <a:t>8</a:t>
                      </a:r>
                      <a:r>
                        <a:rPr lang="en-GB" sz="900">
                          <a:solidFill>
                            <a:srgbClr val="FF0000"/>
                          </a:solidFill>
                          <a:latin typeface="Arial"/>
                          <a:ea typeface="等线"/>
                          <a:cs typeface="Times New Roman"/>
                        </a:rPr>
                        <a:t> 9.0</a:t>
                      </a:r>
                      <a:endParaRPr lang="zh-CN" sz="900">
                        <a:latin typeface="Arial"/>
                        <a:ea typeface="等线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900">
                        <a:latin typeface="Arial"/>
                        <a:ea typeface="等线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/>
                          <a:ea typeface="等线"/>
                          <a:cs typeface="Times New Roman"/>
                        </a:rPr>
                        <a:t>≤ </a:t>
                      </a:r>
                      <a:r>
                        <a:rPr lang="en-GB" sz="900" strike="sngStrike">
                          <a:solidFill>
                            <a:srgbClr val="FF0000"/>
                          </a:solidFill>
                          <a:latin typeface="Arial"/>
                          <a:ea typeface="等线"/>
                          <a:cs typeface="Times New Roman"/>
                        </a:rPr>
                        <a:t>5</a:t>
                      </a:r>
                      <a:r>
                        <a:rPr lang="en-GB" sz="900">
                          <a:solidFill>
                            <a:srgbClr val="FF0000"/>
                          </a:solidFill>
                          <a:latin typeface="Arial"/>
                          <a:ea typeface="等线"/>
                          <a:cs typeface="Times New Roman"/>
                        </a:rPr>
                        <a:t> 7.5</a:t>
                      </a:r>
                      <a:endParaRPr lang="zh-CN" sz="900">
                        <a:latin typeface="Arial"/>
                        <a:ea typeface="等线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900">
                        <a:latin typeface="Arial"/>
                        <a:ea typeface="等线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latin typeface="Arial"/>
                          <a:ea typeface="等线"/>
                          <a:cs typeface="Times New Roman"/>
                        </a:rPr>
                        <a:t>≤ </a:t>
                      </a:r>
                      <a:r>
                        <a:rPr lang="en-GB" sz="900" strike="sngStrike">
                          <a:solidFill>
                            <a:srgbClr val="FF0000"/>
                          </a:solidFill>
                          <a:latin typeface="Arial"/>
                          <a:ea typeface="等线"/>
                          <a:cs typeface="Times New Roman"/>
                        </a:rPr>
                        <a:t>6.5</a:t>
                      </a:r>
                      <a:r>
                        <a:rPr lang="en-GB" sz="900">
                          <a:solidFill>
                            <a:srgbClr val="FF0000"/>
                          </a:solidFill>
                          <a:latin typeface="Arial"/>
                          <a:ea typeface="等线"/>
                          <a:cs typeface="Times New Roman"/>
                        </a:rPr>
                        <a:t> 7.5</a:t>
                      </a:r>
                      <a:endParaRPr lang="zh-CN" sz="900">
                        <a:latin typeface="Arial"/>
                        <a:ea typeface="等线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900" dirty="0">
                        <a:latin typeface="Arial"/>
                        <a:ea typeface="等线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6123559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4343</TotalTime>
  <Words>899</Words>
  <Application>Microsoft Office PowerPoint</Application>
  <PresentationFormat>自定义</PresentationFormat>
  <Paragraphs>284</Paragraphs>
  <Slides>4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5" baseType="lpstr">
      <vt:lpstr>Office テーマ</vt:lpstr>
      <vt:lpstr>WF on PC2 n34 and n39</vt:lpstr>
      <vt:lpstr>幻灯片 2</vt:lpstr>
      <vt:lpstr>幻灯片 3</vt:lpstr>
      <vt:lpstr>幻灯片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[97e][127]FR2 FWA GTW (Nov. 4)</dc:title>
  <dc:creator>無線 規格</dc:creator>
  <cp:lastModifiedBy>cmcc</cp:lastModifiedBy>
  <cp:revision>90</cp:revision>
  <dcterms:created xsi:type="dcterms:W3CDTF">2020-11-04T06:34:52Z</dcterms:created>
  <dcterms:modified xsi:type="dcterms:W3CDTF">2021-05-21T01:48:46Z</dcterms:modified>
</cp:coreProperties>
</file>