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8" r:id="rId4"/>
    <p:sldId id="289" r:id="rId5"/>
    <p:sldId id="290" r:id="rId6"/>
    <p:sldId id="273" r:id="rId7"/>
    <p:sldId id="270" r:id="rId8"/>
    <p:sldId id="287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19"/>
  </p:normalViewPr>
  <p:slideViewPr>
    <p:cSldViewPr snapToGrid="0">
      <p:cViewPr varScale="1">
        <p:scale>
          <a:sx n="105" d="100"/>
          <a:sy n="105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E3A6-B9BC-47CC-9546-703D41E72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621E8-B233-477A-AC22-B517FD44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7E8F0-DF9C-4D1F-BC6D-A50E7FBC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7FA6-14F9-4F9B-BC46-8871F47A901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3FA49-E975-46C1-9ADE-C168058D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5BB07-538A-47AF-9C83-1D5B233D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D3D-E604-4648-A9C7-566F700F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7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E969-82F9-4894-8F12-EF92FAA0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CD74E-AF37-4A9A-8EAE-03BAD254F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A1BE7-B6AA-4BD5-89A8-957CDFC4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7FA6-14F9-4F9B-BC46-8871F47A901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0E463-2A77-48B4-96FA-DCF007FC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3EA04-B28F-44F2-B530-7C84F560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D3D-E604-4648-A9C7-566F700F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7C64D4-6DAA-4EF7-9412-514349BD5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29A1A-C22B-4C70-BC44-9FBAE0C09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A0EA-FB0F-4F20-8166-119EE680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7FA6-14F9-4F9B-BC46-8871F47A901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54A09-DF14-4BB0-8222-021F3A9F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D96C-3F61-4186-BA84-C9DDC601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D3D-E604-4648-A9C7-566F700F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7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1D8E-BA83-42AB-8FA3-A4048A32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611A8-A400-4519-A1AF-CB78710DD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1E7B3-711E-49CD-85ED-56690507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7FA6-14F9-4F9B-BC46-8871F47A901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4CC46-BB0E-4369-A899-B28A3CA6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D804B-4208-4DCA-B826-50A8715E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D3D-E604-4648-A9C7-566F700F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0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4D9C-A9AB-4664-83F4-64A43F27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36EDB-39DB-450F-BC19-5297BC63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65AF2-0A22-4626-A14B-80934799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7FA6-14F9-4F9B-BC46-8871F47A901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A91D-01CA-4D53-B2BB-44C7CBD8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7ED4F-34CD-4D68-8534-FDED77F1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D3D-E604-4648-A9C7-566F700F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4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70E3-4394-4F59-AC7D-E2D0F845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E039E-CAAD-433F-830D-843BAF2E7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9FBA2-106C-44E3-A954-F6B4AEEBF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86288-18C5-4BD3-B235-0C32EF82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7FA6-14F9-4F9B-BC46-8871F47A901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B20F3-25FA-4127-8EB0-7C5A03D0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380FE-B97D-4976-9E9C-4CEBAFD5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D3D-E604-4648-A9C7-566F700F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3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C0D-DD28-4A7F-81D6-73856ACA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62EE6-B6A3-4BC5-A764-5FE14EDC9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5C2DC-A4DD-4FC3-A0A1-EE4BA1C11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91833-E441-4C41-80C0-1B977CABA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8344BD-BC0A-4D62-A1C9-A04A52AE2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F92ACA-0C53-48D7-AF7C-5E50212B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7FA6-14F9-4F9B-BC46-8871F47A901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BF3F7-218C-4C6F-BB3F-1A09AD13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091AE-E943-4AEA-82F8-5B8EDE19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D3D-E604-4648-A9C7-566F700F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3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03A6-A176-461D-AFCD-78344C2D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93DE9-8559-4621-BB96-8C093300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7FA6-14F9-4F9B-BC46-8871F47A901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A36E9-4BBB-4B9F-8B3C-0C251D77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31A13-633C-4647-A9C5-32894824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D3D-E604-4648-A9C7-566F700F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2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3AF411-175F-4444-BA52-03B4EC37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7FA6-14F9-4F9B-BC46-8871F47A901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01B43-76D4-4583-B98C-27574598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B74D1-EAE8-474D-B923-6E0D5DCF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D3D-E604-4648-A9C7-566F700F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7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FF2D-E95E-4155-9DDF-4D22F96D1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90FE-9490-42E8-8063-C0C2EEFEB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B1D2F-7B0F-4A61-878A-40A59000C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82E9C-0557-439E-BBC1-57BDA57C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7FA6-14F9-4F9B-BC46-8871F47A901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4AD34-21B8-4FE2-A9DF-761396AA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CF4DF-093E-4176-9EF4-9EAA8735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D3D-E604-4648-A9C7-566F700F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9C64-D640-4789-BCF5-C03FF6C5C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023DB-A429-47C1-913F-1AD7D2A46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2B66F-7DA0-46FB-8A58-4BE3D47C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80D5D-1BF7-4977-81A4-F69A37A9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7FA6-14F9-4F9B-BC46-8871F47A901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7FFE9-4F0F-47D5-88E2-8B8F8C29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F1111-5722-456E-AF6F-FAFE609D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D3D-E604-4648-A9C7-566F700F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2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DD8DAE-8130-4491-B28D-48BFA106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41038-7069-464A-AA8D-2D350C0B6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F64A2-2287-4084-9621-06147C1CD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7FA6-14F9-4F9B-BC46-8871F47A901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9E735-EF38-4FE5-8293-9FDCCEC9A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F942D-225C-4526-BEF1-A744D1712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DAD3D-E604-4648-A9C7-566F700F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8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E050-588E-4ED2-968E-02254B024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1731"/>
            <a:ext cx="9144000" cy="2387600"/>
          </a:xfrm>
        </p:spPr>
        <p:txBody>
          <a:bodyPr>
            <a:normAutofit/>
          </a:bodyPr>
          <a:lstStyle/>
          <a:p>
            <a:r>
              <a:rPr lang="fi-FI" sz="4400" dirty="0"/>
              <a:t>WF on DC_(n)71AA single UL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A2C79-E080-491D-AFCE-D17887D80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7878"/>
            <a:ext cx="9144000" cy="1655762"/>
          </a:xfrm>
        </p:spPr>
        <p:txBody>
          <a:bodyPr/>
          <a:lstStyle/>
          <a:p>
            <a:r>
              <a:rPr lang="en-US" dirty="0"/>
              <a:t>Skyworks, [MediaTek],</a:t>
            </a:r>
            <a:r>
              <a:rPr lang="zh-CN" altLang="en-US" dirty="0"/>
              <a:t> </a:t>
            </a:r>
            <a:r>
              <a:rPr lang="en-US" altLang="zh-CN" dirty="0"/>
              <a:t>[…]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05290-B47D-42A9-8855-4A6D38C26D58}"/>
              </a:ext>
            </a:extLst>
          </p:cNvPr>
          <p:cNvSpPr txBox="1"/>
          <p:nvPr/>
        </p:nvSpPr>
        <p:spPr>
          <a:xfrm>
            <a:off x="996593" y="739739"/>
            <a:ext cx="406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3GPP TSG-RAN WG4 Meeting </a:t>
            </a:r>
            <a:r>
              <a:rPr lang="en-US" altLang="zh-CN" b="1" dirty="0"/>
              <a:t>#99-e</a:t>
            </a:r>
            <a:endParaRPr lang="en-GB" b="1" dirty="0"/>
          </a:p>
          <a:p>
            <a:r>
              <a:rPr lang="en-US" altLang="zh-CN" b="1" dirty="0"/>
              <a:t>Electronic Meeting, 19</a:t>
            </a:r>
            <a:r>
              <a:rPr lang="en-US" altLang="zh-CN" b="1" baseline="30000" dirty="0"/>
              <a:t>th</a:t>
            </a:r>
            <a:r>
              <a:rPr lang="en-US" altLang="zh-CN" b="1" dirty="0"/>
              <a:t> -27</a:t>
            </a:r>
            <a:r>
              <a:rPr lang="en-US" altLang="zh-CN" b="1" baseline="30000" dirty="0"/>
              <a:t>th</a:t>
            </a:r>
            <a:r>
              <a:rPr lang="en-US" altLang="zh-CN" b="1" dirty="0"/>
              <a:t> May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F9F9D-EEF2-4BFC-8087-40C5A7AAF8AD}"/>
              </a:ext>
            </a:extLst>
          </p:cNvPr>
          <p:cNvSpPr txBox="1"/>
          <p:nvPr/>
        </p:nvSpPr>
        <p:spPr>
          <a:xfrm>
            <a:off x="10459092" y="893852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R4-210</a:t>
            </a:r>
            <a:r>
              <a:rPr lang="en-US" altLang="zh-CN" b="1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9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450" y="98222"/>
            <a:ext cx="11963400" cy="768085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/>
              <a:t>Background: 98-bis WF[1] agreements Non-Contiguous NR-CA / EN-DC</a:t>
            </a:r>
            <a:r>
              <a:rPr lang="en-US" altLang="zh-CN" sz="2800" b="1" i="1" dirty="0"/>
              <a:t> </a:t>
            </a:r>
            <a:endParaRPr lang="zh-CN" altLang="en-US" sz="3200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9341B-41BE-470F-859B-0305BB96073F}"/>
              </a:ext>
            </a:extLst>
          </p:cNvPr>
          <p:cNvSpPr txBox="1"/>
          <p:nvPr/>
        </p:nvSpPr>
        <p:spPr>
          <a:xfrm>
            <a:off x="228600" y="5397690"/>
            <a:ext cx="11628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WF[1] and CRs [2,3] are a first step start towards simplification, but there’s room for further improvements,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For example, </a:t>
            </a:r>
            <a:r>
              <a:rPr lang="el-GR" sz="2000" dirty="0"/>
              <a:t>Δ</a:t>
            </a:r>
            <a:r>
              <a:rPr lang="en-US" sz="2000" dirty="0"/>
              <a:t>R</a:t>
            </a:r>
            <a:r>
              <a:rPr lang="en-US" sz="2000" baseline="-25000" dirty="0"/>
              <a:t>IBNC </a:t>
            </a:r>
            <a:r>
              <a:rPr lang="en-US" sz="2000" dirty="0"/>
              <a:t>test points for NC EN-DC could be further reduced to one pair of entries per band and per uplink (UL) aggressor channel bandwidth (CBW).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449C0E-7370-4DD8-A1F1-A7A0025D276F}"/>
              </a:ext>
            </a:extLst>
          </p:cNvPr>
          <p:cNvGrpSpPr/>
          <p:nvPr/>
        </p:nvGrpSpPr>
        <p:grpSpPr>
          <a:xfrm>
            <a:off x="2429393" y="711660"/>
            <a:ext cx="7333213" cy="4635464"/>
            <a:chOff x="2429393" y="775668"/>
            <a:chExt cx="7333213" cy="46354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0632C2-1E6C-458A-8A5F-A1BB1A633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9393" y="1111640"/>
              <a:ext cx="7333213" cy="429949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162CB38-7C9F-4CA6-A95A-17925FAEA359}"/>
                </a:ext>
              </a:extLst>
            </p:cNvPr>
            <p:cNvSpPr txBox="1"/>
            <p:nvPr/>
          </p:nvSpPr>
          <p:spPr>
            <a:xfrm>
              <a:off x="7269242" y="904160"/>
              <a:ext cx="190166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/>
                <a:t>WF[1] and CR [2]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46138C-4E12-436A-B627-057E72A9383D}"/>
                </a:ext>
              </a:extLst>
            </p:cNvPr>
            <p:cNvSpPr txBox="1"/>
            <p:nvPr/>
          </p:nvSpPr>
          <p:spPr>
            <a:xfrm>
              <a:off x="3207255" y="775668"/>
              <a:ext cx="2091834" cy="5875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/>
                <a:t>38.101-3 Rel-17.1.0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67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450" y="98222"/>
            <a:ext cx="11963400" cy="768085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/>
              <a:t>Background: Further Simplification Opportunity #1 </a:t>
            </a:r>
            <a:endParaRPr lang="zh-CN" altLang="en-US" sz="3200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9341B-41BE-470F-859B-0305BB96073F}"/>
              </a:ext>
            </a:extLst>
          </p:cNvPr>
          <p:cNvSpPr txBox="1"/>
          <p:nvPr/>
        </p:nvSpPr>
        <p:spPr>
          <a:xfrm>
            <a:off x="114912" y="4046676"/>
            <a:ext cx="11980464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Observation:</a:t>
            </a:r>
            <a:r>
              <a:rPr lang="en-US" sz="1600" b="1" dirty="0"/>
              <a:t> </a:t>
            </a:r>
            <a:r>
              <a:rPr lang="en-US" sz="1600" i="1" dirty="0"/>
              <a:t> (from P1 [4])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NC EN-DC/NR-CA:</a:t>
            </a:r>
          </a:p>
          <a:p>
            <a:pPr defTabSz="266700"/>
            <a:r>
              <a:rPr lang="en-US" sz="1600" dirty="0"/>
              <a:t>	It may not be necessary to capture all pairs of  </a:t>
            </a:r>
            <a:r>
              <a:rPr lang="el-GR" sz="1600" dirty="0"/>
              <a:t>Δ</a:t>
            </a:r>
            <a:r>
              <a:rPr lang="en-US" sz="1600" dirty="0"/>
              <a:t>R</a:t>
            </a:r>
            <a:r>
              <a:rPr lang="en-US" sz="1600" baseline="-25000" dirty="0"/>
              <a:t>IBNC</a:t>
            </a:r>
            <a:r>
              <a:rPr lang="en-US" sz="1600" dirty="0"/>
              <a:t> test points. It is sufficient to specify only 1 pair of test points per UL CBW: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Test Point 1</a:t>
            </a:r>
            <a:r>
              <a:rPr lang="en-US" sz="1600" dirty="0"/>
              <a:t>) Specify the </a:t>
            </a:r>
            <a:r>
              <a:rPr lang="en-US" sz="1600" dirty="0" err="1"/>
              <a:t>Wgap</a:t>
            </a:r>
            <a:r>
              <a:rPr lang="en-US" sz="1600" dirty="0"/>
              <a:t> range for which the worst case (highest) </a:t>
            </a:r>
            <a:r>
              <a:rPr lang="el-GR" sz="1600" dirty="0"/>
              <a:t>Δ</a:t>
            </a:r>
            <a:r>
              <a:rPr lang="en-US" sz="1600" dirty="0"/>
              <a:t>R</a:t>
            </a:r>
            <a:r>
              <a:rPr lang="en-US" sz="1600" baseline="-25000" dirty="0"/>
              <a:t>IBNC</a:t>
            </a:r>
            <a:r>
              <a:rPr lang="en-US" sz="1600" dirty="0"/>
              <a:t> is reached. This corresponds to </a:t>
            </a:r>
            <a:r>
              <a:rPr lang="en-US" sz="1600" i="1" dirty="0">
                <a:solidFill>
                  <a:srgbClr val="0000FF"/>
                </a:solidFill>
              </a:rPr>
              <a:t>the collision of the lowest victim’s CBW which experiences the greatest overlap with the lowest IMD order;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Test Point 2</a:t>
            </a:r>
            <a:r>
              <a:rPr lang="en-US" sz="1600" dirty="0"/>
              <a:t>): Specify the </a:t>
            </a:r>
            <a:r>
              <a:rPr lang="en-US" sz="1600" dirty="0" err="1"/>
              <a:t>Wgap</a:t>
            </a:r>
            <a:r>
              <a:rPr lang="en-US" sz="1600" dirty="0"/>
              <a:t> range for which the best case (lowest) </a:t>
            </a:r>
            <a:r>
              <a:rPr lang="el-GR" sz="1600" dirty="0"/>
              <a:t>Δ</a:t>
            </a:r>
            <a:r>
              <a:rPr lang="en-US" sz="1600" dirty="0"/>
              <a:t>R</a:t>
            </a:r>
            <a:r>
              <a:rPr lang="en-US" sz="1600" baseline="-25000" dirty="0"/>
              <a:t>IBNC</a:t>
            </a:r>
            <a:r>
              <a:rPr lang="en-US" sz="1600" dirty="0"/>
              <a:t> is reached,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contiguous EN-DC/NR-CA:</a:t>
            </a:r>
          </a:p>
          <a:p>
            <a:pPr defTabSz="266700"/>
            <a:r>
              <a:rPr lang="en-US" sz="1600" dirty="0"/>
              <a:t> 	It is sufficient to specify only 1 test point per UL CBW, the one that leads to the worst-case (highest) MSD: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For each distinct Uplink Aggressor CBW, only specify the worst-case (highest) MSD test point. This corresponds to </a:t>
            </a:r>
            <a:r>
              <a:rPr lang="en-US" sz="1600" i="1" dirty="0">
                <a:solidFill>
                  <a:srgbClr val="0000FF"/>
                </a:solidFill>
              </a:rPr>
              <a:t>the collision of the lowest victim’s CBW which experiences the greatest overlap with the lowest IMD order;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aseline="-25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CD157B-E9B1-4F38-971C-9FBA2DC031A8}"/>
              </a:ext>
            </a:extLst>
          </p:cNvPr>
          <p:cNvGrpSpPr/>
          <p:nvPr/>
        </p:nvGrpSpPr>
        <p:grpSpPr>
          <a:xfrm>
            <a:off x="483794" y="897736"/>
            <a:ext cx="5139798" cy="345451"/>
            <a:chOff x="483794" y="952600"/>
            <a:chExt cx="5139798" cy="345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46138C-4E12-436A-B627-057E72A9383D}"/>
                </a:ext>
              </a:extLst>
            </p:cNvPr>
            <p:cNvSpPr txBox="1"/>
            <p:nvPr/>
          </p:nvSpPr>
          <p:spPr>
            <a:xfrm>
              <a:off x="483794" y="952600"/>
              <a:ext cx="209183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/>
                <a:t>38.101-3 Rel-17.1.0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D3B465-C8CD-4A10-98DB-7E307962E284}"/>
                </a:ext>
              </a:extLst>
            </p:cNvPr>
            <p:cNvSpPr txBox="1"/>
            <p:nvPr/>
          </p:nvSpPr>
          <p:spPr>
            <a:xfrm>
              <a:off x="3531758" y="959497"/>
              <a:ext cx="209183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/>
                <a:t>Opportunity #1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6C090EC-B8B9-4A5F-8F37-D60B2F4AD173}"/>
              </a:ext>
            </a:extLst>
          </p:cNvPr>
          <p:cNvSpPr/>
          <p:nvPr/>
        </p:nvSpPr>
        <p:spPr>
          <a:xfrm>
            <a:off x="106007" y="3254344"/>
            <a:ext cx="6087313" cy="523220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US" sz="1400" u="sng" dirty="0"/>
              <a:t>Opportunity #1</a:t>
            </a:r>
            <a:r>
              <a:rPr lang="en-US" sz="1400" dirty="0"/>
              <a:t>: using the example of DC_2A_n2A , </a:t>
            </a:r>
            <a:r>
              <a:rPr lang="en-US" sz="1400" b="1" dirty="0">
                <a:solidFill>
                  <a:srgbClr val="0033CC"/>
                </a:solidFill>
              </a:rPr>
              <a:t>reduction from 25 to 8 </a:t>
            </a:r>
            <a:r>
              <a:rPr lang="el-GR" sz="1400" b="1" dirty="0">
                <a:solidFill>
                  <a:srgbClr val="0033CC"/>
                </a:solidFill>
              </a:rPr>
              <a:t>Δ</a:t>
            </a:r>
            <a:r>
              <a:rPr lang="en-US" sz="1400" b="1" dirty="0">
                <a:solidFill>
                  <a:srgbClr val="0033CC"/>
                </a:solidFill>
              </a:rPr>
              <a:t>R</a:t>
            </a:r>
            <a:r>
              <a:rPr lang="en-US" sz="1400" b="1" baseline="-25000" dirty="0">
                <a:solidFill>
                  <a:srgbClr val="0033CC"/>
                </a:solidFill>
              </a:rPr>
              <a:t>IBNC</a:t>
            </a:r>
            <a:r>
              <a:rPr lang="en-US" sz="1400" b="1" dirty="0">
                <a:solidFill>
                  <a:srgbClr val="0033CC"/>
                </a:solidFill>
              </a:rPr>
              <a:t> test points</a:t>
            </a:r>
            <a:r>
              <a:rPr lang="en-US" sz="1400" dirty="0"/>
              <a:t>, </a:t>
            </a:r>
            <a:r>
              <a:rPr lang="en-US" sz="1400" dirty="0" err="1"/>
              <a:t>ie</a:t>
            </a:r>
            <a:r>
              <a:rPr lang="en-US" sz="1400" dirty="0"/>
              <a:t> (x3 reduction) by keeping only 1 pair per UL- CBW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E9E94E-4F53-46DB-B5D7-BE2F88CE5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" y="1208361"/>
            <a:ext cx="6119438" cy="19917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D8C5D-6ECB-468A-8DEE-D3BF79C78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08361"/>
            <a:ext cx="5795160" cy="199173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DDCA8FC-0449-4441-B8CD-FC95DD6FFD88}"/>
              </a:ext>
            </a:extLst>
          </p:cNvPr>
          <p:cNvGrpSpPr/>
          <p:nvPr/>
        </p:nvGrpSpPr>
        <p:grpSpPr>
          <a:xfrm>
            <a:off x="6716954" y="903832"/>
            <a:ext cx="5103222" cy="345451"/>
            <a:chOff x="483794" y="952600"/>
            <a:chExt cx="5103222" cy="3454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A76F3B-FFC1-4373-972B-050486462D5B}"/>
                </a:ext>
              </a:extLst>
            </p:cNvPr>
            <p:cNvSpPr txBox="1"/>
            <p:nvPr/>
          </p:nvSpPr>
          <p:spPr>
            <a:xfrm>
              <a:off x="483794" y="952600"/>
              <a:ext cx="209183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/>
                <a:t>38.101-3 Rel-17.1.0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626C18-B89D-46CD-A4A3-A39DA2A3095B}"/>
                </a:ext>
              </a:extLst>
            </p:cNvPr>
            <p:cNvSpPr txBox="1"/>
            <p:nvPr/>
          </p:nvSpPr>
          <p:spPr>
            <a:xfrm>
              <a:off x="3495182" y="959497"/>
              <a:ext cx="209183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/>
                <a:t>Opportunity #1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00121E2-4006-459C-8B49-0E9E2EAF6E1C}"/>
              </a:ext>
            </a:extLst>
          </p:cNvPr>
          <p:cNvSpPr/>
          <p:nvPr/>
        </p:nvSpPr>
        <p:spPr>
          <a:xfrm>
            <a:off x="6309361" y="3254344"/>
            <a:ext cx="5795160" cy="523220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US" sz="1400" u="sng" dirty="0"/>
              <a:t>Opportunity #1</a:t>
            </a:r>
            <a:r>
              <a:rPr lang="en-US" sz="1400" dirty="0"/>
              <a:t>: using the example of DC_(n)5AA: </a:t>
            </a:r>
            <a:r>
              <a:rPr lang="en-US" sz="1400" b="1" dirty="0">
                <a:solidFill>
                  <a:srgbClr val="0033CC"/>
                </a:solidFill>
              </a:rPr>
              <a:t>reduction from 7 pairs to 4 pairs of MSD test points</a:t>
            </a:r>
            <a:r>
              <a:rPr lang="en-US" sz="1400" dirty="0"/>
              <a:t>, by keeping only 1 worst-case MSD test point / CBW</a:t>
            </a:r>
          </a:p>
        </p:txBody>
      </p:sp>
    </p:spTree>
    <p:extLst>
      <p:ext uri="{BB962C8B-B14F-4D97-AF65-F5344CB8AC3E}">
        <p14:creationId xmlns:p14="http://schemas.microsoft.com/office/powerpoint/2010/main" val="4333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450" y="52502"/>
            <a:ext cx="11963400" cy="768085"/>
          </a:xfrm>
        </p:spPr>
        <p:txBody>
          <a:bodyPr>
            <a:noAutofit/>
          </a:bodyPr>
          <a:lstStyle/>
          <a:p>
            <a:r>
              <a:rPr lang="en-US" altLang="zh-CN" sz="3200" b="1" dirty="0"/>
              <a:t>Background: Opp. #1 “Lowest victim CBW that leads to the highest MSD”</a:t>
            </a:r>
            <a:endParaRPr lang="zh-CN" altLang="en-US" sz="3200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9341B-41BE-470F-859B-0305BB96073F}"/>
              </a:ext>
            </a:extLst>
          </p:cNvPr>
          <p:cNvSpPr txBox="1"/>
          <p:nvPr/>
        </p:nvSpPr>
        <p:spPr>
          <a:xfrm>
            <a:off x="239546" y="4204260"/>
            <a:ext cx="11825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Illustration of adopting the smallest victim’s CBW that leads to the highest MSD using the DC_(n)71AA BCS2 test point candidates</a:t>
            </a:r>
          </a:p>
          <a:p>
            <a:endParaRPr lang="en-US" sz="1600" dirty="0"/>
          </a:p>
          <a:p>
            <a:r>
              <a:rPr lang="en-US" sz="1600" dirty="0"/>
              <a:t>For BCS 2 DC_(n)71AA, there are three E-UTRA Rx CBW candidates: 5,10,15 MHz CBW.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E-UTRA 5MHz</a:t>
            </a:r>
            <a:r>
              <a:rPr lang="en-US" sz="1600" dirty="0"/>
              <a:t>:  	Test Point A) does not lead to worst case MSD (refer to bar graph)</a:t>
            </a:r>
          </a:p>
          <a:p>
            <a:pPr lvl="4"/>
            <a:r>
              <a:rPr lang="en-US" sz="1600" dirty="0"/>
              <a:t>Note: the “*” refers to the measured 3.3dB and 5.5dB MSD levels using “small RB allocations” as agreed in WF [1].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E-UTRA 15MHz</a:t>
            </a:r>
            <a:r>
              <a:rPr lang="en-US" sz="1600" dirty="0"/>
              <a:t>: 	Test Point C) leads to the greatest overlap with the lowest IM order but this test point does not lead to the worst 		case/highest MSD,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E-UTRA 15MHz</a:t>
            </a:r>
            <a:r>
              <a:rPr lang="en-US" sz="1600" dirty="0">
                <a:solidFill>
                  <a:srgbClr val="0033CC"/>
                </a:solidFill>
              </a:rPr>
              <a:t>: 	Test Point B) corresponds to</a:t>
            </a:r>
            <a:r>
              <a:rPr lang="en-US" sz="1600" i="1" dirty="0">
                <a:solidFill>
                  <a:srgbClr val="0033CC"/>
                </a:solidFill>
              </a:rPr>
              <a:t> the minimum victim’s CBW that has the greatest overlap with the lowest IM order and 		leads to the </a:t>
            </a:r>
            <a:r>
              <a:rPr lang="en-US" sz="1600" i="1" dirty="0">
                <a:solidFill>
                  <a:srgbClr val="0000FF"/>
                </a:solidFill>
              </a:rPr>
              <a:t>worst-case/highest MSD.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It is sufficient to only adopt this test point.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3C81EC-7ED2-4822-B9BF-4CCC8814B667}"/>
              </a:ext>
            </a:extLst>
          </p:cNvPr>
          <p:cNvGrpSpPr/>
          <p:nvPr/>
        </p:nvGrpSpPr>
        <p:grpSpPr>
          <a:xfrm>
            <a:off x="995127" y="866307"/>
            <a:ext cx="10176316" cy="3157053"/>
            <a:chOff x="995127" y="820587"/>
            <a:chExt cx="10176316" cy="31570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D6F041-654C-45DE-A602-810D6B8E2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127" y="820587"/>
              <a:ext cx="5889373" cy="315705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04F6A4-5239-4887-A36F-88387AFD7883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1712" y="1026029"/>
              <a:ext cx="3158629" cy="2232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0C0B959-B3F7-4E15-8801-D3992D064209}"/>
                </a:ext>
              </a:extLst>
            </p:cNvPr>
            <p:cNvSpPr/>
            <p:nvPr/>
          </p:nvSpPr>
          <p:spPr>
            <a:xfrm>
              <a:off x="8909315" y="1350329"/>
              <a:ext cx="478912" cy="1648947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7694643-7EE4-4C29-9B65-A4B803C48260}"/>
                </a:ext>
              </a:extLst>
            </p:cNvPr>
            <p:cNvSpPr/>
            <p:nvPr/>
          </p:nvSpPr>
          <p:spPr>
            <a:xfrm>
              <a:off x="7220534" y="3469463"/>
              <a:ext cx="3950909" cy="255150"/>
            </a:xfrm>
            <a:prstGeom prst="rect">
              <a:avLst/>
            </a:prstGeom>
            <a:noFill/>
            <a:ln w="1905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Test point B) E-UTRA 10MHz CBW should be the RAN4 candidate 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BBD8F02C-488C-4151-B98D-E4347BE479E3}"/>
                </a:ext>
              </a:extLst>
            </p:cNvPr>
            <p:cNvSpPr/>
            <p:nvPr/>
          </p:nvSpPr>
          <p:spPr>
            <a:xfrm rot="16200000">
              <a:off x="8176489" y="1795296"/>
              <a:ext cx="60456" cy="102807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1487F1-E0EE-44E1-B5E9-C75584CEC673}"/>
                </a:ext>
              </a:extLst>
            </p:cNvPr>
            <p:cNvSpPr txBox="1"/>
            <p:nvPr/>
          </p:nvSpPr>
          <p:spPr>
            <a:xfrm>
              <a:off x="7692178" y="2013221"/>
              <a:ext cx="1007706" cy="18919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Test point A)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C1B855-F929-477C-81B2-5C813C368ECA}"/>
                </a:ext>
              </a:extLst>
            </p:cNvPr>
            <p:cNvSpPr txBox="1"/>
            <p:nvPr/>
          </p:nvSpPr>
          <p:spPr>
            <a:xfrm>
              <a:off x="8632218" y="1098156"/>
              <a:ext cx="1007706" cy="18919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Test point B)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7FC0DD-6225-4733-A522-7C23907B4D2B}"/>
                </a:ext>
              </a:extLst>
            </p:cNvPr>
            <p:cNvSpPr txBox="1"/>
            <p:nvPr/>
          </p:nvSpPr>
          <p:spPr>
            <a:xfrm>
              <a:off x="9486779" y="1374291"/>
              <a:ext cx="1007706" cy="18919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Test point 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10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450" y="98222"/>
            <a:ext cx="11963400" cy="768085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/>
              <a:t>Background: Further Simplification Opportunity #2 </a:t>
            </a:r>
            <a:endParaRPr lang="zh-CN" altLang="en-US" sz="3200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9341B-41BE-470F-859B-0305BB96073F}"/>
              </a:ext>
            </a:extLst>
          </p:cNvPr>
          <p:cNvSpPr txBox="1"/>
          <p:nvPr/>
        </p:nvSpPr>
        <p:spPr>
          <a:xfrm>
            <a:off x="716017" y="5277144"/>
            <a:ext cx="10891331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Observation:</a:t>
            </a:r>
            <a:r>
              <a:rPr lang="en-US" sz="1600" b="1" dirty="0"/>
              <a:t> </a:t>
            </a:r>
            <a:r>
              <a:rPr lang="en-US" sz="1600" i="1" dirty="0"/>
              <a:t> (from P2 [4])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may not be necessary to capture </a:t>
            </a:r>
            <a:r>
              <a:rPr lang="el-GR" sz="1600" dirty="0"/>
              <a:t>Δ</a:t>
            </a:r>
            <a:r>
              <a:rPr lang="en-US" sz="1600" dirty="0"/>
              <a:t>R</a:t>
            </a:r>
            <a:r>
              <a:rPr lang="en-US" sz="1600" baseline="-25000" dirty="0"/>
              <a:t>IBNC</a:t>
            </a:r>
            <a:r>
              <a:rPr lang="en-US" sz="1600" dirty="0"/>
              <a:t> for all mirror cases of swapping NR/LTE as Aggressor/Victim. Keeping </a:t>
            </a:r>
            <a:r>
              <a:rPr lang="el-GR" sz="1600" dirty="0"/>
              <a:t>Δ</a:t>
            </a:r>
            <a:r>
              <a:rPr lang="en-US" sz="1600" dirty="0"/>
              <a:t>R</a:t>
            </a:r>
            <a:r>
              <a:rPr lang="en-US" sz="1600" baseline="-25000" dirty="0"/>
              <a:t>IBNC</a:t>
            </a:r>
            <a:r>
              <a:rPr lang="en-US" sz="1600" dirty="0"/>
              <a:t> only for the LTE anchor point should be sufficient since there is little difference in REFSENS levels between LTE and NR for a given CBW.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aseline="-25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C090EC-B8B9-4A5F-8F37-D60B2F4AD173}"/>
              </a:ext>
            </a:extLst>
          </p:cNvPr>
          <p:cNvSpPr/>
          <p:nvPr/>
        </p:nvSpPr>
        <p:spPr>
          <a:xfrm>
            <a:off x="2100973" y="4507349"/>
            <a:ext cx="8012291" cy="523220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US" sz="1400" u="sng" dirty="0"/>
              <a:t>Opportunity #2</a:t>
            </a:r>
            <a:r>
              <a:rPr lang="en-US" sz="1400" dirty="0"/>
              <a:t>: using the example of DC_3A_n3A , </a:t>
            </a:r>
            <a:r>
              <a:rPr lang="en-US" sz="1400" b="1" dirty="0">
                <a:solidFill>
                  <a:srgbClr val="0033CC"/>
                </a:solidFill>
              </a:rPr>
              <a:t>reduction from 44 to 13 </a:t>
            </a:r>
            <a:r>
              <a:rPr lang="el-GR" sz="1400" b="1" dirty="0">
                <a:solidFill>
                  <a:srgbClr val="0033CC"/>
                </a:solidFill>
              </a:rPr>
              <a:t>Δ</a:t>
            </a:r>
            <a:r>
              <a:rPr lang="en-US" sz="1400" b="1" dirty="0">
                <a:solidFill>
                  <a:srgbClr val="0033CC"/>
                </a:solidFill>
              </a:rPr>
              <a:t>R</a:t>
            </a:r>
            <a:r>
              <a:rPr lang="en-US" sz="1400" b="1" baseline="-25000" dirty="0">
                <a:solidFill>
                  <a:srgbClr val="0033CC"/>
                </a:solidFill>
              </a:rPr>
              <a:t>IBNC</a:t>
            </a:r>
            <a:r>
              <a:rPr lang="en-US" sz="1400" b="1" dirty="0">
                <a:solidFill>
                  <a:srgbClr val="0033CC"/>
                </a:solidFill>
              </a:rPr>
              <a:t> test points</a:t>
            </a:r>
            <a:r>
              <a:rPr lang="en-US" sz="1400" dirty="0"/>
              <a:t>, </a:t>
            </a:r>
          </a:p>
          <a:p>
            <a:r>
              <a:rPr lang="en-US" sz="1400" dirty="0"/>
              <a:t>by avoiding duplication of mirrored </a:t>
            </a:r>
            <a:r>
              <a:rPr lang="el-GR" sz="1400" dirty="0"/>
              <a:t>Δ</a:t>
            </a:r>
            <a:r>
              <a:rPr lang="en-US" sz="1400" dirty="0"/>
              <a:t>R</a:t>
            </a:r>
            <a:r>
              <a:rPr lang="en-US" sz="1400" baseline="-25000" dirty="0"/>
              <a:t>IBNC</a:t>
            </a:r>
            <a:r>
              <a:rPr lang="en-US" sz="1400" dirty="0"/>
              <a:t> test points.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90159E-571A-42AC-B9A4-5A45ACB09B39}"/>
              </a:ext>
            </a:extLst>
          </p:cNvPr>
          <p:cNvGrpSpPr/>
          <p:nvPr/>
        </p:nvGrpSpPr>
        <p:grpSpPr>
          <a:xfrm>
            <a:off x="2100973" y="1016368"/>
            <a:ext cx="8184693" cy="3304628"/>
            <a:chOff x="540796" y="265638"/>
            <a:chExt cx="8184693" cy="330462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CFD9507-C1BB-47C8-8E00-4070D6DEC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9351" y="265638"/>
              <a:ext cx="2569313" cy="252028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3452562-F423-4E82-86AD-26EDA984339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267495"/>
              <a:ext cx="2569313" cy="2952327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ECCA74F-BEE3-4824-8862-AF8CEC3EA019}"/>
                </a:ext>
              </a:extLst>
            </p:cNvPr>
            <p:cNvSpPr/>
            <p:nvPr/>
          </p:nvSpPr>
          <p:spPr>
            <a:xfrm>
              <a:off x="3733101" y="479836"/>
              <a:ext cx="1951961" cy="423535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75FA7FB-9C65-4B79-9502-8665BA92DAAE}"/>
                </a:ext>
              </a:extLst>
            </p:cNvPr>
            <p:cNvSpPr/>
            <p:nvPr/>
          </p:nvSpPr>
          <p:spPr>
            <a:xfrm>
              <a:off x="3726751" y="1110951"/>
              <a:ext cx="1951961" cy="423535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CC42EA7-BC7A-4136-83EF-FF36D1BA144A}"/>
                </a:ext>
              </a:extLst>
            </p:cNvPr>
            <p:cNvSpPr/>
            <p:nvPr/>
          </p:nvSpPr>
          <p:spPr>
            <a:xfrm>
              <a:off x="3725741" y="1731465"/>
              <a:ext cx="1951961" cy="423535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A71E21B-2BEE-4C67-8581-84E39EE5FD4E}"/>
                </a:ext>
              </a:extLst>
            </p:cNvPr>
            <p:cNvSpPr/>
            <p:nvPr/>
          </p:nvSpPr>
          <p:spPr>
            <a:xfrm>
              <a:off x="3725741" y="2312175"/>
              <a:ext cx="1951961" cy="359126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2484EA3-14CB-45E4-9D77-E9F59598774B}"/>
                </a:ext>
              </a:extLst>
            </p:cNvPr>
            <p:cNvGrpSpPr/>
            <p:nvPr/>
          </p:nvGrpSpPr>
          <p:grpSpPr>
            <a:xfrm>
              <a:off x="540796" y="265638"/>
              <a:ext cx="2620258" cy="3024335"/>
              <a:chOff x="3181877" y="267495"/>
              <a:chExt cx="2620258" cy="3024335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F4E172B-338B-4889-B945-A0197482A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1877" y="267495"/>
                <a:ext cx="2620258" cy="3024335"/>
              </a:xfrm>
              <a:prstGeom prst="rect">
                <a:avLst/>
              </a:prstGeom>
            </p:spPr>
          </p:pic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6E0AB9A-F4D4-44B3-8826-9ABCC30CB057}"/>
                  </a:ext>
                </a:extLst>
              </p:cNvPr>
              <p:cNvSpPr/>
              <p:nvPr/>
            </p:nvSpPr>
            <p:spPr>
              <a:xfrm>
                <a:off x="3640606" y="475668"/>
                <a:ext cx="1838836" cy="532450"/>
              </a:xfrm>
              <a:prstGeom prst="round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4221850D-C154-48B6-986F-7EE01D47B28E}"/>
                  </a:ext>
                </a:extLst>
              </p:cNvPr>
              <p:cNvSpPr/>
              <p:nvPr/>
            </p:nvSpPr>
            <p:spPr>
              <a:xfrm>
                <a:off x="3640606" y="1009975"/>
                <a:ext cx="1838836" cy="532450"/>
              </a:xfrm>
              <a:prstGeom prst="round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1B0E330D-F901-4935-8740-1B1A4D2B9280}"/>
                  </a:ext>
                </a:extLst>
              </p:cNvPr>
              <p:cNvSpPr/>
              <p:nvPr/>
            </p:nvSpPr>
            <p:spPr>
              <a:xfrm>
                <a:off x="3640606" y="1542425"/>
                <a:ext cx="1838836" cy="532450"/>
              </a:xfrm>
              <a:prstGeom prst="round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B31768A-6663-48E4-97C6-A48052F0AD12}"/>
                  </a:ext>
                </a:extLst>
              </p:cNvPr>
              <p:cNvSpPr/>
              <p:nvPr/>
            </p:nvSpPr>
            <p:spPr>
              <a:xfrm>
                <a:off x="3640606" y="2074875"/>
                <a:ext cx="1838836" cy="532450"/>
              </a:xfrm>
              <a:prstGeom prst="round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521D193-030A-458B-AE01-8FC967D40592}"/>
                </a:ext>
              </a:extLst>
            </p:cNvPr>
            <p:cNvCxnSpPr>
              <a:cxnSpLocks/>
              <a:stCxn id="48" idx="3"/>
              <a:endCxn id="25" idx="1"/>
            </p:cNvCxnSpPr>
            <p:nvPr/>
          </p:nvCxnSpPr>
          <p:spPr>
            <a:xfrm flipV="1">
              <a:off x="2838361" y="691604"/>
              <a:ext cx="894740" cy="4843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004F318-0045-4672-9DE8-EC51417EBCB2}"/>
                </a:ext>
              </a:extLst>
            </p:cNvPr>
            <p:cNvSpPr/>
            <p:nvPr/>
          </p:nvSpPr>
          <p:spPr>
            <a:xfrm>
              <a:off x="6512787" y="515268"/>
              <a:ext cx="1951961" cy="475253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5194601-C250-406E-A953-AC1E86CA12E5}"/>
                </a:ext>
              </a:extLst>
            </p:cNvPr>
            <p:cNvSpPr/>
            <p:nvPr/>
          </p:nvSpPr>
          <p:spPr>
            <a:xfrm>
              <a:off x="6516216" y="1222648"/>
              <a:ext cx="1951961" cy="475253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4D7FAFF-94A4-4538-9BE6-A959A931F98A}"/>
                </a:ext>
              </a:extLst>
            </p:cNvPr>
            <p:cNvSpPr/>
            <p:nvPr/>
          </p:nvSpPr>
          <p:spPr>
            <a:xfrm>
              <a:off x="6522566" y="1949078"/>
              <a:ext cx="1951961" cy="475253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18B5AB-44E8-4A3F-816C-B7D79496A6DB}"/>
                </a:ext>
              </a:extLst>
            </p:cNvPr>
            <p:cNvSpPr/>
            <p:nvPr/>
          </p:nvSpPr>
          <p:spPr>
            <a:xfrm>
              <a:off x="6516216" y="2601858"/>
              <a:ext cx="1951961" cy="434543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BA1C5DC-760C-47A8-BDBB-46B1198C7936}"/>
                </a:ext>
              </a:extLst>
            </p:cNvPr>
            <p:cNvCxnSpPr>
              <a:cxnSpLocks/>
              <a:stCxn id="25" idx="3"/>
              <a:endCxn id="31" idx="1"/>
            </p:cNvCxnSpPr>
            <p:nvPr/>
          </p:nvCxnSpPr>
          <p:spPr>
            <a:xfrm>
              <a:off x="5685062" y="691604"/>
              <a:ext cx="827725" cy="6129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A1BB2F0-724A-4E7C-86D0-775593007978}"/>
                </a:ext>
              </a:extLst>
            </p:cNvPr>
            <p:cNvCxnSpPr>
              <a:cxnSpLocks/>
              <a:stCxn id="49" idx="3"/>
              <a:endCxn id="26" idx="1"/>
            </p:cNvCxnSpPr>
            <p:nvPr/>
          </p:nvCxnSpPr>
          <p:spPr>
            <a:xfrm>
              <a:off x="2838361" y="1274343"/>
              <a:ext cx="888390" cy="4837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1F9BDA4-4399-4C31-88F7-FCCD9557DC4C}"/>
                </a:ext>
              </a:extLst>
            </p:cNvPr>
            <p:cNvCxnSpPr>
              <a:cxnSpLocks/>
              <a:stCxn id="50" idx="3"/>
              <a:endCxn id="27" idx="1"/>
            </p:cNvCxnSpPr>
            <p:nvPr/>
          </p:nvCxnSpPr>
          <p:spPr>
            <a:xfrm>
              <a:off x="2838361" y="1806793"/>
              <a:ext cx="887380" cy="136440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221C0EC-9CE2-445F-83B1-324F0117F7E9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>
              <a:off x="2838361" y="2339243"/>
              <a:ext cx="894740" cy="152495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4D456E5-DCF7-4DFC-B3B2-F0AD0576ED0A}"/>
                </a:ext>
              </a:extLst>
            </p:cNvPr>
            <p:cNvCxnSpPr>
              <a:cxnSpLocks/>
            </p:cNvCxnSpPr>
            <p:nvPr/>
          </p:nvCxnSpPr>
          <p:spPr>
            <a:xfrm>
              <a:off x="5685062" y="1329337"/>
              <a:ext cx="827725" cy="12850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B65220A-5617-453D-98C0-56639E524B6D}"/>
                </a:ext>
              </a:extLst>
            </p:cNvPr>
            <p:cNvCxnSpPr>
              <a:cxnSpLocks/>
              <a:stCxn id="27" idx="3"/>
              <a:endCxn id="33" idx="1"/>
            </p:cNvCxnSpPr>
            <p:nvPr/>
          </p:nvCxnSpPr>
          <p:spPr>
            <a:xfrm>
              <a:off x="5677702" y="1943233"/>
              <a:ext cx="844864" cy="24347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CB06F4E-A16C-4438-A3E6-B3A506B359F3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>
              <a:off x="5685062" y="2491739"/>
              <a:ext cx="831154" cy="32739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0853099-0127-42D6-89C9-2043D46D914C}"/>
                </a:ext>
              </a:extLst>
            </p:cNvPr>
            <p:cNvSpPr/>
            <p:nvPr/>
          </p:nvSpPr>
          <p:spPr>
            <a:xfrm>
              <a:off x="1113134" y="3308656"/>
              <a:ext cx="12266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Table </a:t>
              </a:r>
              <a:r>
                <a:rPr lang="en-GB" sz="1100" dirty="0">
                  <a:latin typeface="Arial" panose="020B0604020202020204" pitchFamily="34" charset="0"/>
                  <a:ea typeface="PMingLiU" panose="02020500000000000000" pitchFamily="18" charset="-120"/>
                  <a:cs typeface="Arial" panose="020B0604020202020204" pitchFamily="34" charset="0"/>
                </a:rPr>
                <a:t>7</a:t>
              </a:r>
              <a:r>
                <a:rPr lang="en-GB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r>
                <a:rPr lang="en-GB" sz="1100" dirty="0">
                  <a:latin typeface="Arial" panose="020B0604020202020204" pitchFamily="34" charset="0"/>
                  <a:ea typeface="PMingLiU" panose="02020500000000000000" pitchFamily="18" charset="-120"/>
                  <a:cs typeface="Arial" panose="020B0604020202020204" pitchFamily="34" charset="0"/>
                </a:rPr>
                <a:t>3</a:t>
              </a:r>
              <a:r>
                <a:rPr lang="en-GB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B.</a:t>
              </a:r>
              <a:r>
                <a:rPr lang="en-GB" sz="1100" dirty="0">
                  <a:latin typeface="Arial" panose="020B0604020202020204" pitchFamily="34" charset="0"/>
                  <a:ea typeface="PMingLiU" panose="02020500000000000000" pitchFamily="18" charset="-120"/>
                  <a:cs typeface="Arial" panose="020B0604020202020204" pitchFamily="34" charset="0"/>
                </a:rPr>
                <a:t>3</a:t>
              </a:r>
              <a:r>
                <a:rPr lang="en-GB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r>
                <a:rPr lang="en-GB" sz="1100" dirty="0">
                  <a:latin typeface="Arial" panose="020B0604020202020204" pitchFamily="34" charset="0"/>
                  <a:ea typeface="PMingLiU" panose="02020500000000000000" pitchFamily="18" charset="-120"/>
                  <a:cs typeface="Arial" panose="020B0604020202020204" pitchFamily="34" charset="0"/>
                </a:rPr>
                <a:t>2</a:t>
              </a:r>
              <a:r>
                <a:rPr lang="en-GB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-2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D00D20-7B73-4FB6-9A21-FF44B1B18A41}"/>
                </a:ext>
              </a:extLst>
            </p:cNvPr>
            <p:cNvSpPr/>
            <p:nvPr/>
          </p:nvSpPr>
          <p:spPr>
            <a:xfrm>
              <a:off x="3958691" y="3308656"/>
              <a:ext cx="12266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Table </a:t>
              </a:r>
              <a:r>
                <a:rPr lang="en-GB" sz="1100" dirty="0">
                  <a:latin typeface="Arial" panose="020B0604020202020204" pitchFamily="34" charset="0"/>
                  <a:ea typeface="PMingLiU" panose="02020500000000000000" pitchFamily="18" charset="-120"/>
                  <a:cs typeface="Arial" panose="020B0604020202020204" pitchFamily="34" charset="0"/>
                </a:rPr>
                <a:t>7</a:t>
              </a:r>
              <a:r>
                <a:rPr lang="en-GB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r>
                <a:rPr lang="en-GB" sz="1100" dirty="0">
                  <a:latin typeface="Arial" panose="020B0604020202020204" pitchFamily="34" charset="0"/>
                  <a:ea typeface="PMingLiU" panose="02020500000000000000" pitchFamily="18" charset="-120"/>
                  <a:cs typeface="Arial" panose="020B0604020202020204" pitchFamily="34" charset="0"/>
                </a:rPr>
                <a:t>3</a:t>
              </a:r>
              <a:r>
                <a:rPr lang="en-GB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B.</a:t>
              </a:r>
              <a:r>
                <a:rPr lang="en-GB" sz="1100" dirty="0">
                  <a:latin typeface="Arial" panose="020B0604020202020204" pitchFamily="34" charset="0"/>
                  <a:ea typeface="PMingLiU" panose="02020500000000000000" pitchFamily="18" charset="-120"/>
                  <a:cs typeface="Arial" panose="020B0604020202020204" pitchFamily="34" charset="0"/>
                </a:rPr>
                <a:t>3</a:t>
              </a:r>
              <a:r>
                <a:rPr lang="en-GB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r>
                <a:rPr lang="en-GB" sz="1100" dirty="0">
                  <a:latin typeface="Arial" panose="020B0604020202020204" pitchFamily="34" charset="0"/>
                  <a:ea typeface="PMingLiU" panose="02020500000000000000" pitchFamily="18" charset="-120"/>
                  <a:cs typeface="Arial" panose="020B0604020202020204" pitchFamily="34" charset="0"/>
                </a:rPr>
                <a:t>2</a:t>
              </a:r>
              <a:r>
                <a:rPr lang="en-GB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-1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6C4A3C8-C9E6-4756-BC02-26659DD11B8C}"/>
                </a:ext>
              </a:extLst>
            </p:cNvPr>
            <p:cNvSpPr/>
            <p:nvPr/>
          </p:nvSpPr>
          <p:spPr>
            <a:xfrm>
              <a:off x="6444208" y="3308656"/>
              <a:ext cx="201850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Table </a:t>
              </a:r>
              <a:r>
                <a:rPr lang="en-GB" sz="1100" dirty="0">
                  <a:latin typeface="Arial" panose="020B0604020202020204" pitchFamily="34" charset="0"/>
                  <a:ea typeface="PMingLiU" panose="02020500000000000000" pitchFamily="18" charset="-120"/>
                  <a:cs typeface="Arial" panose="020B0604020202020204" pitchFamily="34" charset="0"/>
                </a:rPr>
                <a:t>7</a:t>
              </a:r>
              <a:r>
                <a:rPr lang="en-GB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r>
                <a:rPr lang="en-GB" sz="1100" dirty="0">
                  <a:latin typeface="Arial" panose="020B0604020202020204" pitchFamily="34" charset="0"/>
                  <a:ea typeface="PMingLiU" panose="02020500000000000000" pitchFamily="18" charset="-120"/>
                  <a:cs typeface="Arial" panose="020B0604020202020204" pitchFamily="34" charset="0"/>
                </a:rPr>
                <a:t>3</a:t>
              </a:r>
              <a:r>
                <a:rPr lang="en-GB" sz="1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B.</a:t>
              </a:r>
              <a:r>
                <a:rPr lang="en-GB" sz="1100">
                  <a:latin typeface="Arial" panose="020B0604020202020204" pitchFamily="34" charset="0"/>
                  <a:ea typeface="PMingLiU" panose="02020500000000000000" pitchFamily="18" charset="-120"/>
                  <a:cs typeface="Arial" panose="020B0604020202020204" pitchFamily="34" charset="0"/>
                </a:rPr>
                <a:t>3</a:t>
              </a:r>
              <a:r>
                <a:rPr lang="en-GB" sz="110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r>
                <a:rPr lang="en-GB" sz="1100">
                  <a:latin typeface="Arial" panose="020B0604020202020204" pitchFamily="34" charset="0"/>
                  <a:ea typeface="PMingLiU" panose="02020500000000000000" pitchFamily="18" charset="-120"/>
                  <a:cs typeface="Arial" panose="020B0604020202020204" pitchFamily="34" charset="0"/>
                </a:rPr>
                <a:t>2</a:t>
              </a:r>
              <a:r>
                <a:rPr lang="en-GB" sz="110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-1 optimization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6136141F-2205-4359-B707-63AA622D6BDF}"/>
                </a:ext>
              </a:extLst>
            </p:cNvPr>
            <p:cNvSpPr/>
            <p:nvPr/>
          </p:nvSpPr>
          <p:spPr>
            <a:xfrm>
              <a:off x="3282051" y="3363838"/>
              <a:ext cx="360040" cy="1788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4B092120-FDE1-42E6-9F86-78E1514402AD}"/>
                </a:ext>
              </a:extLst>
            </p:cNvPr>
            <p:cNvSpPr/>
            <p:nvPr/>
          </p:nvSpPr>
          <p:spPr>
            <a:xfrm>
              <a:off x="5652120" y="3363838"/>
              <a:ext cx="360040" cy="1788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985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4395-0370-3046-A683-5796E745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6"/>
            <a:ext cx="10515600" cy="810532"/>
          </a:xfrm>
        </p:spPr>
        <p:txBody>
          <a:bodyPr>
            <a:normAutofit/>
          </a:bodyPr>
          <a:lstStyle/>
          <a:p>
            <a:r>
              <a:rPr lang="en-CA" dirty="0"/>
              <a:t>WF </a:t>
            </a:r>
            <a:r>
              <a:rPr lang="en-US" altLang="zh-CN" dirty="0"/>
              <a:t>on intra-band single UL MSD test points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A37D9-A92F-2349-B636-2EAFFC9D3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932688"/>
            <a:ext cx="11122152" cy="556018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/>
              <a:t>Agreement: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For the selection of single </a:t>
            </a:r>
            <a:r>
              <a:rPr lang="en-US" sz="1400" dirty="0">
                <a:sym typeface="Wingdings" panose="05000000000000000000" pitchFamily="2" charset="2"/>
              </a:rPr>
              <a:t>UL REFSENS test points for </a:t>
            </a:r>
            <a:r>
              <a:rPr lang="en-US" sz="1400" dirty="0"/>
              <a:t>future REL-17 combinations or for REL-17 new BCS requests of a legacy combination, adopt WF [1] agreement with the following clarification: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r>
              <a:rPr lang="en-US" sz="1400" u="sng" dirty="0"/>
              <a:t>Intra-Band Non-Contiguous</a:t>
            </a:r>
            <a:r>
              <a:rPr lang="en-US" sz="1400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For each distinct Uplink Aggressor CBW, </a:t>
            </a:r>
            <a:r>
              <a:rPr lang="en-US" sz="1400" u="sng" dirty="0"/>
              <a:t>specify only 1 pair of test points</a:t>
            </a:r>
            <a:r>
              <a:rPr lang="en-US" sz="1400" dirty="0"/>
              <a:t>:</a:t>
            </a:r>
          </a:p>
          <a:p>
            <a:pPr marL="742950" lvl="1" indent="-285750"/>
            <a:r>
              <a:rPr lang="en-US" sz="1400" dirty="0"/>
              <a:t>Test Point 1) Specify the </a:t>
            </a:r>
            <a:r>
              <a:rPr lang="en-US" sz="1400" dirty="0" err="1"/>
              <a:t>Wgap</a:t>
            </a:r>
            <a:r>
              <a:rPr lang="en-US" sz="1400" dirty="0"/>
              <a:t> range for which the worst case (highest) </a:t>
            </a:r>
            <a:r>
              <a:rPr lang="el-GR" sz="1400" dirty="0"/>
              <a:t>Δ</a:t>
            </a:r>
            <a:r>
              <a:rPr lang="en-US" sz="1400" dirty="0"/>
              <a:t>R</a:t>
            </a:r>
            <a:r>
              <a:rPr lang="en-US" sz="1400" baseline="-25000" dirty="0"/>
              <a:t>IBNC</a:t>
            </a:r>
            <a:r>
              <a:rPr lang="en-US" sz="1400" dirty="0"/>
              <a:t> is reached. This corresponds to </a:t>
            </a:r>
            <a:r>
              <a:rPr lang="en-US" sz="1400" i="1" dirty="0">
                <a:solidFill>
                  <a:srgbClr val="0000FF"/>
                </a:solidFill>
              </a:rPr>
              <a:t>the collision of the lowest victim’s CBW which experiences the greatest overlap with the lowest IMD order leading to the highest </a:t>
            </a:r>
            <a:r>
              <a:rPr lang="en-US" sz="1400" i="1" strike="sngStrike" dirty="0">
                <a:solidFill>
                  <a:srgbClr val="0000FF"/>
                </a:solidFill>
              </a:rPr>
              <a:t>MSD</a:t>
            </a:r>
            <a:r>
              <a:rPr lang="en-US" sz="1400" i="1" strike="sngStrike" dirty="0">
                <a:solidFill>
                  <a:srgbClr val="0033CC"/>
                </a:solidFill>
              </a:rPr>
              <a:t>/</a:t>
            </a:r>
            <a:r>
              <a:rPr lang="el-GR" sz="1400" dirty="0">
                <a:solidFill>
                  <a:srgbClr val="0033CC"/>
                </a:solidFill>
              </a:rPr>
              <a:t> Δ</a:t>
            </a:r>
            <a:r>
              <a:rPr lang="en-US" sz="1400" dirty="0">
                <a:solidFill>
                  <a:srgbClr val="0033CC"/>
                </a:solidFill>
              </a:rPr>
              <a:t>R</a:t>
            </a:r>
            <a:r>
              <a:rPr lang="en-US" sz="1400" baseline="-25000" dirty="0">
                <a:solidFill>
                  <a:srgbClr val="0033CC"/>
                </a:solidFill>
              </a:rPr>
              <a:t>IBNC</a:t>
            </a:r>
            <a:r>
              <a:rPr lang="en-US" sz="1400" dirty="0">
                <a:solidFill>
                  <a:srgbClr val="0033CC"/>
                </a:solidFill>
              </a:rPr>
              <a:t> ;</a:t>
            </a:r>
            <a:endParaRPr lang="en-US" sz="1400" i="1" dirty="0">
              <a:solidFill>
                <a:srgbClr val="0000FF"/>
              </a:solidFill>
            </a:endParaRPr>
          </a:p>
          <a:p>
            <a:pPr marL="742950" lvl="1" indent="-285750"/>
            <a:r>
              <a:rPr lang="en-US" sz="1400" dirty="0"/>
              <a:t>Test Point 2) Specify the </a:t>
            </a:r>
            <a:r>
              <a:rPr lang="en-US" sz="1400" dirty="0" err="1"/>
              <a:t>Wgap</a:t>
            </a:r>
            <a:r>
              <a:rPr lang="en-US" sz="1400" dirty="0"/>
              <a:t> range for which the best case (lowest) </a:t>
            </a:r>
            <a:r>
              <a:rPr lang="el-GR" sz="1400" dirty="0"/>
              <a:t>Δ</a:t>
            </a:r>
            <a:r>
              <a:rPr lang="en-US" sz="1400" dirty="0"/>
              <a:t>R</a:t>
            </a:r>
            <a:r>
              <a:rPr lang="en-US" sz="1400" baseline="-25000" dirty="0"/>
              <a:t>IBNC</a:t>
            </a:r>
            <a:r>
              <a:rPr lang="en-US" sz="1400" dirty="0"/>
              <a:t> is reached.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Handling of EN-DC mirror cases:</a:t>
            </a:r>
          </a:p>
          <a:p>
            <a:pPr marL="803275" lvl="1" indent="-346075"/>
            <a:r>
              <a:rPr lang="en-US" sz="1400" dirty="0"/>
              <a:t>2.1) For all mirror cases of table 7.3B.3.2-2 (NR=aggressor), do not specify the NR </a:t>
            </a:r>
            <a:r>
              <a:rPr lang="el-GR" sz="1400" dirty="0"/>
              <a:t>Δ</a:t>
            </a:r>
            <a:r>
              <a:rPr lang="en-US" sz="1400" dirty="0"/>
              <a:t>R</a:t>
            </a:r>
            <a:r>
              <a:rPr lang="en-US" sz="1400" baseline="-25000" dirty="0"/>
              <a:t>IBNC</a:t>
            </a:r>
            <a:r>
              <a:rPr lang="en-US" sz="1400" dirty="0"/>
              <a:t> test points in table 7.3B.3.2-1 (LTE = aggressor). A mirror case is a case where the CBW permutations are identical, the only change is a swap of Aggressor / Victim (LTE </a:t>
            </a:r>
            <a:r>
              <a:rPr lang="en-US" sz="1400" dirty="0">
                <a:sym typeface="Wingdings" panose="05000000000000000000" pitchFamily="2" charset="2"/>
              </a:rPr>
              <a:t></a:t>
            </a:r>
            <a:r>
              <a:rPr lang="en-US" sz="1400" dirty="0"/>
              <a:t>NR).</a:t>
            </a:r>
          </a:p>
          <a:p>
            <a:pPr marL="803275" lvl="1" indent="-346075"/>
            <a:r>
              <a:rPr lang="en-US" sz="1400" dirty="0"/>
              <a:t>2.2) </a:t>
            </a:r>
            <a:r>
              <a:rPr lang="el-GR" sz="1400" dirty="0"/>
              <a:t>Δ</a:t>
            </a:r>
            <a:r>
              <a:rPr lang="en-US" sz="1400" dirty="0"/>
              <a:t>R</a:t>
            </a:r>
            <a:r>
              <a:rPr lang="en-US" sz="1400" baseline="-25000" dirty="0"/>
              <a:t>IBNC</a:t>
            </a:r>
            <a:r>
              <a:rPr lang="en-US" sz="1400" dirty="0"/>
              <a:t> test points may be specified in table 7.3B.3.2-1 (LTE = aggressor) only if the mirror </a:t>
            </a:r>
            <a:r>
              <a:rPr lang="el-GR" sz="1400" dirty="0"/>
              <a:t>Δ</a:t>
            </a:r>
            <a:r>
              <a:rPr lang="en-US" sz="1400" dirty="0"/>
              <a:t>R</a:t>
            </a:r>
            <a:r>
              <a:rPr lang="en-US" sz="1400" baseline="-25000" dirty="0"/>
              <a:t>IBNC</a:t>
            </a:r>
            <a:r>
              <a:rPr lang="en-US" sz="1400" dirty="0"/>
              <a:t> test points are not specified in table 7.3B.3.2-2 (NR=aggressor). </a:t>
            </a:r>
          </a:p>
          <a:p>
            <a:pPr marL="803275" lvl="1" indent="-346075"/>
            <a:endParaRPr lang="en-US" sz="1400" dirty="0"/>
          </a:p>
          <a:p>
            <a:r>
              <a:rPr lang="en-US" sz="1400" u="sng" dirty="0"/>
              <a:t>Intra-Band Contiguous: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400" dirty="0"/>
              <a:t>For each distinct Uplink Aggressor CBW, only specify the worst-case (highest) MSD test point. This corresponds to </a:t>
            </a:r>
            <a:r>
              <a:rPr lang="en-US" sz="1400" i="1" dirty="0">
                <a:solidFill>
                  <a:srgbClr val="0000FF"/>
                </a:solidFill>
              </a:rPr>
              <a:t>the collision of the lowest victim’s CBW which experiences the greatest overlap with the lowest IMD order leading to highest MSD </a:t>
            </a:r>
            <a:r>
              <a:rPr lang="en-US" sz="1400" dirty="0">
                <a:solidFill>
                  <a:srgbClr val="0033CC"/>
                </a:solidFill>
              </a:rPr>
              <a:t>;</a:t>
            </a:r>
            <a:endParaRPr lang="en-US" sz="1400" i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400" dirty="0"/>
              <a:t>Test points for which MSD is less than 0.5 dB do not need to be specified;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400" dirty="0"/>
              <a:t>Only specify single UL REFSENS test points where NR is the aggressor and LTE is the victim.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8668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4395-0370-3046-A683-5796E745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CA" dirty="0"/>
              <a:t>WF on DC_(n)71AA Single UL MSD Test Points</a:t>
            </a:r>
            <a:endParaRPr lang="x-none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A7FC3E-E27A-47D7-BF99-91A3BD99B6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7908"/>
              </p:ext>
            </p:extLst>
          </p:nvPr>
        </p:nvGraphicFramePr>
        <p:xfrm>
          <a:off x="2754312" y="2608360"/>
          <a:ext cx="6683375" cy="29077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43940">
                  <a:extLst>
                    <a:ext uri="{9D8B030D-6E8A-4147-A177-3AD203B41FA5}">
                      <a16:colId xmlns:a16="http://schemas.microsoft.com/office/drawing/2014/main" val="1481679069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1108445035"/>
                    </a:ext>
                  </a:extLst>
                </a:gridCol>
                <a:gridCol w="1172845">
                  <a:extLst>
                    <a:ext uri="{9D8B030D-6E8A-4147-A177-3AD203B41FA5}">
                      <a16:colId xmlns:a16="http://schemas.microsoft.com/office/drawing/2014/main" val="734016280"/>
                    </a:ext>
                  </a:extLst>
                </a:gridCol>
                <a:gridCol w="1172845">
                  <a:extLst>
                    <a:ext uri="{9D8B030D-6E8A-4147-A177-3AD203B41FA5}">
                      <a16:colId xmlns:a16="http://schemas.microsoft.com/office/drawing/2014/main" val="1058177633"/>
                    </a:ext>
                  </a:extLst>
                </a:gridCol>
                <a:gridCol w="974090">
                  <a:extLst>
                    <a:ext uri="{9D8B030D-6E8A-4147-A177-3AD203B41FA5}">
                      <a16:colId xmlns:a16="http://schemas.microsoft.com/office/drawing/2014/main" val="2520995226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715796990"/>
                    </a:ext>
                  </a:extLst>
                </a:gridCol>
                <a:gridCol w="612140">
                  <a:extLst>
                    <a:ext uri="{9D8B030D-6E8A-4147-A177-3AD203B41FA5}">
                      <a16:colId xmlns:a16="http://schemas.microsoft.com/office/drawing/2014/main" val="3957386899"/>
                    </a:ext>
                  </a:extLst>
                </a:gridCol>
              </a:tblGrid>
              <a:tr h="144145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EN-DC configuration / channel allocations /MSD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092198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EN-DC configuration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E-UTRA/NR band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</a:t>
                      </a:r>
                      <a:r>
                        <a:rPr lang="en-GB" sz="1000" baseline="-25000">
                          <a:effectLst/>
                        </a:rPr>
                        <a:t>C</a:t>
                      </a:r>
                      <a:r>
                        <a:rPr lang="en-GB" sz="1000">
                          <a:effectLst/>
                        </a:rPr>
                        <a:t> (UL)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(MHz)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UL Channel bandwidth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(MHz)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UL allocation (LCRB)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</a:t>
                      </a:r>
                      <a:r>
                        <a:rPr lang="en-GB" sz="1000" baseline="-25000">
                          <a:effectLst/>
                        </a:rPr>
                        <a:t>C</a:t>
                      </a:r>
                      <a:r>
                        <a:rPr lang="en-GB" sz="1000">
                          <a:effectLst/>
                        </a:rPr>
                        <a:t> (DL)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(MHz)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MSD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(dB)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extLst>
                  <a:ext uri="{0D108BD9-81ED-4DB2-BD59-A6C34878D82A}">
                    <a16:rowId xmlns:a16="http://schemas.microsoft.com/office/drawing/2014/main" val="1605062829"/>
                  </a:ext>
                </a:extLst>
              </a:tr>
              <a:tr h="14414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DC_(n)71AA</a:t>
                      </a:r>
                      <a:r>
                        <a:rPr lang="en-GB" sz="1000" baseline="30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642.0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33CC"/>
                          </a:solidFill>
                          <a:effectLst/>
                        </a:rPr>
                        <a:t>[21.3]</a:t>
                      </a:r>
                      <a:endParaRPr lang="en-US" sz="1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extLst>
                  <a:ext uri="{0D108BD9-81ED-4DB2-BD59-A6C34878D82A}">
                    <a16:rowId xmlns:a16="http://schemas.microsoft.com/office/drawing/2014/main" val="3985408829"/>
                  </a:ext>
                </a:extLst>
              </a:tr>
              <a:tr h="18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673.0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[5 (RB</a:t>
                      </a:r>
                      <a:r>
                        <a:rPr lang="en-GB" sz="1000" baseline="-25000">
                          <a:effectLst/>
                        </a:rPr>
                        <a:t>start</a:t>
                      </a:r>
                      <a:r>
                        <a:rPr lang="en-GB" sz="1000">
                          <a:effectLst/>
                        </a:rPr>
                        <a:t> = 0)]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627.0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extLst>
                  <a:ext uri="{0D108BD9-81ED-4DB2-BD59-A6C34878D82A}">
                    <a16:rowId xmlns:a16="http://schemas.microsoft.com/office/drawing/2014/main" val="543964668"/>
                  </a:ext>
                </a:extLst>
              </a:tr>
              <a:tr h="1816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DC_(n)71AA</a:t>
                      </a:r>
                      <a:r>
                        <a:rPr lang="en-GB" sz="1000" baseline="30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639.5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33CC"/>
                          </a:solidFill>
                          <a:effectLst/>
                        </a:rPr>
                        <a:t>[5.5]</a:t>
                      </a:r>
                      <a:endParaRPr lang="en-US" sz="1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extLst>
                  <a:ext uri="{0D108BD9-81ED-4DB2-BD59-A6C34878D82A}">
                    <a16:rowId xmlns:a16="http://schemas.microsoft.com/office/drawing/2014/main" val="2204435491"/>
                  </a:ext>
                </a:extLst>
              </a:tr>
              <a:tr h="18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670.5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[5 (RBstart = 0)]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624.5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extLst>
                  <a:ext uri="{0D108BD9-81ED-4DB2-BD59-A6C34878D82A}">
                    <a16:rowId xmlns:a16="http://schemas.microsoft.com/office/drawing/2014/main" val="3265979185"/>
                  </a:ext>
                </a:extLst>
              </a:tr>
              <a:tr h="1816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DC_(n)71AA</a:t>
                      </a:r>
                      <a:r>
                        <a:rPr lang="en-GB" sz="1000" baseline="30000">
                          <a:effectLst/>
                        </a:rPr>
                        <a:t>XX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680.5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639.5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33CC"/>
                          </a:solidFill>
                          <a:effectLst/>
                        </a:rPr>
                        <a:t>[6.5]</a:t>
                      </a:r>
                      <a:endParaRPr lang="en-US" sz="1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extLst>
                  <a:ext uri="{0D108BD9-81ED-4DB2-BD59-A6C34878D82A}">
                    <a16:rowId xmlns:a16="http://schemas.microsoft.com/office/drawing/2014/main" val="2001882942"/>
                  </a:ext>
                </a:extLst>
              </a:tr>
              <a:tr h="18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670.5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r>
                        <a:rPr lang="en-US" sz="1000" baseline="30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[5 (RBstart = 2)]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627.0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extLst>
                  <a:ext uri="{0D108BD9-81ED-4DB2-BD59-A6C34878D82A}">
                    <a16:rowId xmlns:a16="http://schemas.microsoft.com/office/drawing/2014/main" val="2075700292"/>
                  </a:ext>
                </a:extLst>
              </a:tr>
              <a:tr h="1816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DC_(n)71AA</a:t>
                      </a:r>
                      <a:r>
                        <a:rPr lang="en-GB" sz="1000" baseline="30000">
                          <a:effectLst/>
                        </a:rPr>
                        <a:t>XXX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680.5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634.5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33CC"/>
                          </a:solidFill>
                          <a:effectLst/>
                        </a:rPr>
                        <a:t>[6.0]</a:t>
                      </a:r>
                      <a:endParaRPr lang="en-US" sz="1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extLst>
                  <a:ext uri="{0D108BD9-81ED-4DB2-BD59-A6C34878D82A}">
                    <a16:rowId xmlns:a16="http://schemas.microsoft.com/office/drawing/2014/main" val="484947303"/>
                  </a:ext>
                </a:extLst>
              </a:tr>
              <a:tr h="18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670.5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[5 (RBstart = 0)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624.5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extLst>
                  <a:ext uri="{0D108BD9-81ED-4DB2-BD59-A6C34878D82A}">
                    <a16:rowId xmlns:a16="http://schemas.microsoft.com/office/drawing/2014/main" val="1337060848"/>
                  </a:ext>
                </a:extLst>
              </a:tr>
              <a:tr h="18161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NOTE 1:       </a:t>
                      </a:r>
                      <a:r>
                        <a:rPr lang="en-US" sz="1000" dirty="0">
                          <a:effectLst/>
                        </a:rPr>
                        <a:t>In accordance to BCS1, the NR uplink bandwidth is specified as in this table, but the corresponding NR downlink bandwidth is 5 MHz larger.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NOTE X:       Applicable only to BCS 2.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NOTE XX:     Applicable only to BCS 1.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NOTE XXX:  Applicable to BCS 0,1,2. For BCS2, the E-UTRA uplink carrier frequency is N/A.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1115" marR="3111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400261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4D43D1-9CD7-4440-9BE4-5FA309413924}"/>
              </a:ext>
            </a:extLst>
          </p:cNvPr>
          <p:cNvSpPr txBox="1">
            <a:spLocks/>
          </p:cNvSpPr>
          <p:nvPr/>
        </p:nvSpPr>
        <p:spPr>
          <a:xfrm>
            <a:off x="838200" y="1409192"/>
            <a:ext cx="10802112" cy="4661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Agreement: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Based on the proposed guidelines and the MSD proposals in [4,5,6], adopt the following single uplink MSD test points for DC_(n)71AA in CR [7].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6810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2309-2636-409E-A228-175F9BA4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733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56B91-8B9D-42D5-9CD9-D77328C5C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4900"/>
            <a:ext cx="11151029" cy="5299075"/>
          </a:xfrm>
        </p:spPr>
        <p:txBody>
          <a:bodyPr>
            <a:normAutofit/>
          </a:bodyPr>
          <a:lstStyle/>
          <a:p>
            <a:pPr marL="0" indent="0" defTabSz="1527175">
              <a:buNone/>
            </a:pPr>
            <a:r>
              <a:rPr lang="en-US" sz="1800" dirty="0"/>
              <a:t>[1] R4-2105338, WF on single UL intra-band ENDC REFSENS Exceptions, 3GPP TSG-RAN WG4 #98bis-e, Electronic 		Meeting, Apr. 12-Apr. 20, 2021, Skyworks Solutions Inc., T-Mobile USA, CHHTL.</a:t>
            </a:r>
          </a:p>
          <a:p>
            <a:pPr marL="0" indent="0" defTabSz="1527175">
              <a:buNone/>
            </a:pPr>
            <a:r>
              <a:rPr lang="en-US" sz="1800" dirty="0"/>
              <a:t>[2] R4-2111520, CR for 38.101-1-h10: Corrections to intra-band non-contiguous CA REFSENS, 3GPP TSG-RAN WG4 	#99-e, Electronic Meeting, 19th-27</a:t>
            </a:r>
            <a:r>
              <a:rPr lang="en-US" sz="1800" baseline="30000" dirty="0"/>
              <a:t>th</a:t>
            </a:r>
            <a:r>
              <a:rPr lang="en-US" sz="1800" dirty="0"/>
              <a:t> May 2021, Skyworks Solutions Inc., T-Mobile USA</a:t>
            </a:r>
          </a:p>
          <a:p>
            <a:pPr marL="0" indent="0" defTabSz="1527175">
              <a:buNone/>
            </a:pPr>
            <a:r>
              <a:rPr lang="en-US" sz="1800" dirty="0"/>
              <a:t>[3] R4-2111522, CR for 38.101-3-g70: Corrections to intra-band non-contiguous EN-DC REFSENS, 3GPP TSG-RAN WG4 	#99-e, Electronic Meeting, 19th-27</a:t>
            </a:r>
            <a:r>
              <a:rPr lang="en-US" sz="1800" baseline="30000" dirty="0"/>
              <a:t>th</a:t>
            </a:r>
            <a:r>
              <a:rPr lang="en-US" sz="1800" dirty="0"/>
              <a:t> May 2021, Skyworks Solutions Inc., T-Mobile USA</a:t>
            </a:r>
          </a:p>
          <a:p>
            <a:pPr marL="0" indent="0" defTabSz="1527175">
              <a:buNone/>
            </a:pPr>
            <a:r>
              <a:rPr lang="en-US" sz="1800" dirty="0"/>
              <a:t>[4] R4-2107626, Intra-Band Single Uplink REFSENS Simplification, 3GPP TSG-RAN WG4 #99-e, Electronic Meeting, 	19th-27</a:t>
            </a:r>
            <a:r>
              <a:rPr lang="en-US" sz="1800" baseline="30000" dirty="0"/>
              <a:t>th</a:t>
            </a:r>
            <a:r>
              <a:rPr lang="en-US" sz="1800" dirty="0"/>
              <a:t> May 2021, Skyworks Solutions Inc.</a:t>
            </a:r>
          </a:p>
          <a:p>
            <a:pPr marL="0" indent="0" defTabSz="1527175">
              <a:buNone/>
            </a:pPr>
            <a:r>
              <a:rPr lang="en-US" sz="1800" dirty="0"/>
              <a:t>[5] </a:t>
            </a:r>
            <a:r>
              <a:rPr lang="pt-BR" sz="1800" dirty="0"/>
              <a:t>R4-2109630, MSD for DC_(n)71AA BCS2, </a:t>
            </a:r>
            <a:r>
              <a:rPr lang="en-US" sz="1800" dirty="0"/>
              <a:t>3GPP TSG-RAN WG4 #99-e, Electronic Meeting, 19th-27</a:t>
            </a:r>
            <a:r>
              <a:rPr lang="en-US" sz="1800" baseline="30000" dirty="0"/>
              <a:t>th</a:t>
            </a:r>
            <a:r>
              <a:rPr lang="en-US" sz="1800" dirty="0"/>
              <a:t> May 2021, 	MediaTek Inc.</a:t>
            </a:r>
          </a:p>
          <a:p>
            <a:pPr marL="0" indent="0" defTabSz="1527175">
              <a:buNone/>
            </a:pPr>
            <a:r>
              <a:rPr lang="en-US" sz="1800" dirty="0"/>
              <a:t>[6] </a:t>
            </a:r>
            <a:r>
              <a:rPr lang="pt-BR" sz="1800" dirty="0"/>
              <a:t>R4-2107642, Qualcomm’s MSD proposal presented in Rd1Sum [99e][116] NR_Baskets_P1, </a:t>
            </a:r>
            <a:r>
              <a:rPr lang="en-US" sz="1800" dirty="0"/>
              <a:t>3GPP TSG-RAN WG4 	#99-e, Electronic Meeting, 19th-27</a:t>
            </a:r>
            <a:r>
              <a:rPr lang="en-US" sz="1800" baseline="30000" dirty="0"/>
              <a:t>th</a:t>
            </a:r>
            <a:r>
              <a:rPr lang="en-US" sz="1800" dirty="0"/>
              <a:t> May 2021, Skyworks Solutions Inc.</a:t>
            </a:r>
          </a:p>
          <a:p>
            <a:pPr marL="0" indent="0" defTabSz="1527175">
              <a:buNone/>
            </a:pPr>
            <a:r>
              <a:rPr lang="en-US" sz="1800" dirty="0"/>
              <a:t>[7] R4-2111488, Draft CR for 38.101-3: Introduction of DC_(n)71AA_BCS2, 3GPP TSG-RAN WG4 #99-e, Electronic 	Meeting, 19th-27</a:t>
            </a:r>
            <a:r>
              <a:rPr lang="en-US" sz="1800" baseline="30000" dirty="0"/>
              <a:t>th</a:t>
            </a:r>
            <a:r>
              <a:rPr lang="en-US" sz="1800" dirty="0"/>
              <a:t> May 2021, T-Mobile USA, Skyworks Solutions Inc.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5F434-DCF2-44BD-868D-9D675C45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75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27648" y="243366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ea typeface="微软雅黑" pitchFamily="34" charset="-122"/>
              </a:rPr>
              <a:t>Thanks!</a:t>
            </a:r>
            <a:endParaRPr lang="zh-CN" altLang="en-US" sz="7200" dirty="0">
              <a:ea typeface="微软雅黑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960</Words>
  <Application>Microsoft Office PowerPoint</Application>
  <PresentationFormat>Widescreen</PresentationFormat>
  <Paragraphs>148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等线 Light</vt:lpstr>
      <vt:lpstr>微软雅黑</vt:lpstr>
      <vt:lpstr>PMingLiU</vt:lpstr>
      <vt:lpstr>SimSun</vt:lpstr>
      <vt:lpstr>Arial</vt:lpstr>
      <vt:lpstr>Calibri</vt:lpstr>
      <vt:lpstr>Calibri Light</vt:lpstr>
      <vt:lpstr>Times New Roman</vt:lpstr>
      <vt:lpstr>Wingdings</vt:lpstr>
      <vt:lpstr>Office Theme</vt:lpstr>
      <vt:lpstr>WF on DC_(n)71AA single UL</vt:lpstr>
      <vt:lpstr>Background: 98-bis WF[1] agreements Non-Contiguous NR-CA / EN-DC </vt:lpstr>
      <vt:lpstr>Background: Further Simplification Opportunity #1 </vt:lpstr>
      <vt:lpstr>Background: Opp. #1 “Lowest victim CBW that leads to the highest MSD”</vt:lpstr>
      <vt:lpstr>Background: Further Simplification Opportunity #2 </vt:lpstr>
      <vt:lpstr>WF on intra-band single UL MSD test points</vt:lpstr>
      <vt:lpstr>WF on DC_(n)71AA Single UL MSD Test Points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WF on Enabling Transparent TxD in Rel-16</dc:title>
  <dc:creator>Skyworks</dc:creator>
  <cp:lastModifiedBy>Laurent Noel</cp:lastModifiedBy>
  <cp:revision>93</cp:revision>
  <dcterms:created xsi:type="dcterms:W3CDTF">2020-05-30T01:52:32Z</dcterms:created>
  <dcterms:modified xsi:type="dcterms:W3CDTF">2021-05-25T04:20:53Z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C:\Users\h0809.wang\AppData\Local\Temp\Temp1_R4-2008465.zip\R4-2008465 WF on Enabling Transparent TxD in Rel-16 V2.pptx</vt:lpwstr>
  </property>
</Properties>
</file>