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3" r:id="rId6"/>
    <p:sldId id="282" r:id="rId7"/>
    <p:sldId id="284" r:id="rId8"/>
    <p:sldId id="285" r:id="rId9"/>
    <p:sldId id="287" r:id="rId10"/>
    <p:sldId id="269"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2" autoAdjust="0"/>
    <p:restoredTop sz="94660"/>
  </p:normalViewPr>
  <p:slideViewPr>
    <p:cSldViewPr snapToGrid="0">
      <p:cViewPr>
        <p:scale>
          <a:sx n="70" d="100"/>
          <a:sy n="70" d="100"/>
        </p:scale>
        <p:origin x="-6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925799-38F0-4D5D-B92B-5BAD3521B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58B4A907-D376-4E66-8824-05437F32F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FBE0742F-4872-4C7C-99C3-73D633B8F5AF}"/>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5" name="Footer Placeholder 4">
            <a:extLst>
              <a:ext uri="{FF2B5EF4-FFF2-40B4-BE49-F238E27FC236}">
                <a16:creationId xmlns:a16="http://schemas.microsoft.com/office/drawing/2014/main" xmlns="" id="{77216ADA-0B2E-46F8-978A-A02E309F49A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6593CFB4-2E95-49D2-9121-E443B6D579CA}"/>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1345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57492-AC61-42F7-A740-3D5D8E559B7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A4535FC4-D0C1-47A4-98A1-2D57A722B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7821D503-B3CF-4BA9-8454-BBC005646993}"/>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5" name="Footer Placeholder 4">
            <a:extLst>
              <a:ext uri="{FF2B5EF4-FFF2-40B4-BE49-F238E27FC236}">
                <a16:creationId xmlns:a16="http://schemas.microsoft.com/office/drawing/2014/main" xmlns="" id="{2F26D209-5ED4-4D1A-91C7-70654DC351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350E3E02-DAE7-4DEC-9CEF-082727156C2B}"/>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32336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20D13F1-F3AE-4C59-B249-BCD21F284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BEF7CB7F-08E2-4B7E-BD3E-C741E7DCE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8817218B-9AF3-4676-9010-E379F2B62868}"/>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5" name="Footer Placeholder 4">
            <a:extLst>
              <a:ext uri="{FF2B5EF4-FFF2-40B4-BE49-F238E27FC236}">
                <a16:creationId xmlns:a16="http://schemas.microsoft.com/office/drawing/2014/main" xmlns="" id="{00583CE4-1EF8-4BF4-B5E0-7B973E2D2E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4B523ADE-87D3-46F4-B7D0-E59CFB983B54}"/>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2884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8F957C-AE0B-4EA6-860F-9AF248859D7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E4277862-E99A-4F63-84AB-D024B61D9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50CD797B-6414-4BD1-88E7-21B4BEE6570E}"/>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5" name="Footer Placeholder 4">
            <a:extLst>
              <a:ext uri="{FF2B5EF4-FFF2-40B4-BE49-F238E27FC236}">
                <a16:creationId xmlns:a16="http://schemas.microsoft.com/office/drawing/2014/main" xmlns="" id="{5DF660F4-BA35-4275-96B9-02A61635627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1DDAC75C-FB2A-4F3D-9FAF-1ECAC18F7D3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75849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69C27-98EF-477B-897C-FC78EEBDE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C225CD96-914F-445E-8483-4D61C204D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B7F897F-A631-4B68-B17F-C73DB9B7B8B1}"/>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5" name="Footer Placeholder 4">
            <a:extLst>
              <a:ext uri="{FF2B5EF4-FFF2-40B4-BE49-F238E27FC236}">
                <a16:creationId xmlns:a16="http://schemas.microsoft.com/office/drawing/2014/main" xmlns="" id="{BA602FE5-11E1-4F61-BE53-B1C28DBB358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D63D8EEF-8551-4A72-A6F7-8E98D699EC4E}"/>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4579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3AB115-913C-45F0-88BD-E9689D04276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268E751B-579F-4EA2-95F9-A3C465075A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80C04015-0054-4F11-A3C8-4E4D0AEF8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36CF37C7-E954-4B20-A291-01E1F398FC8E}"/>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6" name="Footer Placeholder 5">
            <a:extLst>
              <a:ext uri="{FF2B5EF4-FFF2-40B4-BE49-F238E27FC236}">
                <a16:creationId xmlns:a16="http://schemas.microsoft.com/office/drawing/2014/main" xmlns="" id="{F4F29F0A-A1A8-48C0-8444-40F4460D54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DF91220A-B76F-41AF-B5BE-2C730887C7B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95285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AA231-F8FE-4456-9DC1-0E7C809AC7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5B76CE15-5CC7-40C5-9934-F8D27796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EB9415-20D5-4549-8E79-D79C3533B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30BA6B3A-8B92-4A41-8B04-A147FFC9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3C610B2-EBBC-4D39-AE5B-D31FBD408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2EE68968-DD4A-496A-A2CC-6618A523EA09}"/>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8" name="Footer Placeholder 7">
            <a:extLst>
              <a:ext uri="{FF2B5EF4-FFF2-40B4-BE49-F238E27FC236}">
                <a16:creationId xmlns:a16="http://schemas.microsoft.com/office/drawing/2014/main" xmlns="" id="{14073599-2502-4567-B824-9E020C92D5C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25F4938C-D185-4CDA-9C00-85ACBA150EA3}"/>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84006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EA4331-C747-4A89-AF8C-D70CF21D18C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A4966670-AE25-40ED-BFBD-E07FBFD4BD3E}"/>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4" name="Footer Placeholder 3">
            <a:extLst>
              <a:ext uri="{FF2B5EF4-FFF2-40B4-BE49-F238E27FC236}">
                <a16:creationId xmlns:a16="http://schemas.microsoft.com/office/drawing/2014/main" xmlns="" id="{0E3D2912-0931-4432-B0E4-05FF3C48D94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591E6017-4311-4A10-930D-89169D1EE3CF}"/>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562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BA58D0B-AB19-450C-AA3B-670AE55E4A33}"/>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3" name="Footer Placeholder 2">
            <a:extLst>
              <a:ext uri="{FF2B5EF4-FFF2-40B4-BE49-F238E27FC236}">
                <a16:creationId xmlns:a16="http://schemas.microsoft.com/office/drawing/2014/main" xmlns="" id="{6AFC8D54-CA60-4D0D-96FE-E252800D570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718190CA-7EE6-4DB3-A3F7-973C2A588A6D}"/>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0337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1663EE-12FC-4209-9EF1-438FA83F9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873915E4-A118-4B0A-BDC2-A7CBCF48A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E550DCBF-2878-401F-8374-35F488521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DA13331-8D1B-4A52-AD30-035EE347C79F}"/>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6" name="Footer Placeholder 5">
            <a:extLst>
              <a:ext uri="{FF2B5EF4-FFF2-40B4-BE49-F238E27FC236}">
                <a16:creationId xmlns:a16="http://schemas.microsoft.com/office/drawing/2014/main" xmlns="" id="{7B628A17-CC11-400B-B349-A54663ADDE8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778CC8AC-8231-4456-994D-E5C5F534434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20375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7AE61-25FA-40C0-BF1C-19A6922E2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E0D80C5E-21F7-4393-9C20-40D63B25B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4678C6E6-FA27-4625-BAFA-D3E18083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AE89BA1-12D0-4EC4-AA8A-70FD8AE5A656}"/>
              </a:ext>
            </a:extLst>
          </p:cNvPr>
          <p:cNvSpPr>
            <a:spLocks noGrp="1"/>
          </p:cNvSpPr>
          <p:nvPr>
            <p:ph type="dt" sz="half" idx="10"/>
          </p:nvPr>
        </p:nvSpPr>
        <p:spPr/>
        <p:txBody>
          <a:bodyPr/>
          <a:lstStyle/>
          <a:p>
            <a:fld id="{635A8632-1673-41B8-A175-B3BBF13535BC}" type="datetimeFigureOut">
              <a:rPr lang="sv-SE" smtClean="0"/>
              <a:t>2021-05-24</a:t>
            </a:fld>
            <a:endParaRPr lang="sv-SE"/>
          </a:p>
        </p:txBody>
      </p:sp>
      <p:sp>
        <p:nvSpPr>
          <p:cNvPr id="6" name="Footer Placeholder 5">
            <a:extLst>
              <a:ext uri="{FF2B5EF4-FFF2-40B4-BE49-F238E27FC236}">
                <a16:creationId xmlns:a16="http://schemas.microsoft.com/office/drawing/2014/main" xmlns="" id="{7C7381A3-C975-43B6-A87B-2326B0035D1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235AF181-8CDA-48F9-AF6F-CE3D528ACEF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07950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71A8C3F-C1D5-49AD-8413-678A231C5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982076AF-7BD9-4AFE-B090-85E3C2469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9B3407A6-D417-4042-BC04-6D47AED6D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8632-1673-41B8-A175-B3BBF13535BC}" type="datetimeFigureOut">
              <a:rPr lang="sv-SE" smtClean="0"/>
              <a:t>2021-05-24</a:t>
            </a:fld>
            <a:endParaRPr lang="sv-SE"/>
          </a:p>
        </p:txBody>
      </p:sp>
      <p:sp>
        <p:nvSpPr>
          <p:cNvPr id="5" name="Footer Placeholder 4">
            <a:extLst>
              <a:ext uri="{FF2B5EF4-FFF2-40B4-BE49-F238E27FC236}">
                <a16:creationId xmlns:a16="http://schemas.microsoft.com/office/drawing/2014/main" xmlns="" id="{D4A5B100-A4E0-489E-A90B-EF42ACA95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BAB03476-DE24-48B6-9222-76314447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6557-F1F7-489A-AFF6-00F50F04A6E4}" type="slidenum">
              <a:rPr lang="sv-SE" smtClean="0"/>
              <a:t>‹#›</a:t>
            </a:fld>
            <a:endParaRPr lang="sv-SE"/>
          </a:p>
        </p:txBody>
      </p:sp>
    </p:spTree>
    <p:extLst>
      <p:ext uri="{BB962C8B-B14F-4D97-AF65-F5344CB8AC3E}">
        <p14:creationId xmlns:p14="http://schemas.microsoft.com/office/powerpoint/2010/main" val="333836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3gpp.org/ftp/TSG_RAN/WG4_Radio/TSGR4_99-e/Docs/R4-2111481.zi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D2E5F-934B-4B00-A1A5-A40E0BF3817E}"/>
              </a:ext>
            </a:extLst>
          </p:cNvPr>
          <p:cNvSpPr>
            <a:spLocks noGrp="1"/>
          </p:cNvSpPr>
          <p:nvPr>
            <p:ph type="ctrTitle"/>
          </p:nvPr>
        </p:nvSpPr>
        <p:spPr>
          <a:xfrm>
            <a:off x="588885" y="2373087"/>
            <a:ext cx="11037057" cy="2049826"/>
          </a:xfrm>
        </p:spPr>
        <p:txBody>
          <a:bodyPr>
            <a:noAutofit/>
          </a:bodyPr>
          <a:lstStyle/>
          <a:p>
            <a:r>
              <a:rPr lang="en-CA" sz="4400" b="1" dirty="0" smtClean="0"/>
              <a:t>Way </a:t>
            </a:r>
            <a:r>
              <a:rPr lang="en-CA" sz="4400" b="1" dirty="0"/>
              <a:t>forward </a:t>
            </a:r>
            <a:r>
              <a:rPr lang="en-US" sz="4400" b="1" dirty="0" smtClean="0"/>
              <a:t>on </a:t>
            </a:r>
            <a:r>
              <a:rPr lang="en-US" sz="4400" b="1" dirty="0"/>
              <a:t>“not for block approval” AI way of working</a:t>
            </a:r>
            <a:endParaRPr lang="en-CA" sz="4400" b="1" dirty="0"/>
          </a:p>
        </p:txBody>
      </p:sp>
      <p:sp>
        <p:nvSpPr>
          <p:cNvPr id="3" name="Subtitle 2">
            <a:extLst>
              <a:ext uri="{FF2B5EF4-FFF2-40B4-BE49-F238E27FC236}">
                <a16:creationId xmlns:a16="http://schemas.microsoft.com/office/drawing/2014/main" xmlns="" id="{10E252F5-07EB-4886-BC79-94B025EF90FF}"/>
              </a:ext>
            </a:extLst>
          </p:cNvPr>
          <p:cNvSpPr>
            <a:spLocks noGrp="1"/>
          </p:cNvSpPr>
          <p:nvPr>
            <p:ph type="subTitle" idx="1"/>
          </p:nvPr>
        </p:nvSpPr>
        <p:spPr>
          <a:xfrm>
            <a:off x="1524000" y="4532242"/>
            <a:ext cx="9144000" cy="725557"/>
          </a:xfrm>
        </p:spPr>
        <p:txBody>
          <a:bodyPr/>
          <a:lstStyle/>
          <a:p>
            <a:r>
              <a:rPr lang="en-US" dirty="0" smtClean="0"/>
              <a:t>Skyworks Solutions Inc., …</a:t>
            </a:r>
            <a:endParaRPr lang="en-US" dirty="0"/>
          </a:p>
        </p:txBody>
      </p:sp>
      <p:sp>
        <p:nvSpPr>
          <p:cNvPr id="4" name="TextBox 3">
            <a:extLst>
              <a:ext uri="{FF2B5EF4-FFF2-40B4-BE49-F238E27FC236}">
                <a16:creationId xmlns:a16="http://schemas.microsoft.com/office/drawing/2014/main" xmlns="" id="{7EE83764-0A69-4F31-A37F-356A6815C36B}"/>
              </a:ext>
            </a:extLst>
          </p:cNvPr>
          <p:cNvSpPr txBox="1"/>
          <p:nvPr/>
        </p:nvSpPr>
        <p:spPr>
          <a:xfrm>
            <a:off x="10212747" y="522328"/>
            <a:ext cx="1454244" cy="369332"/>
          </a:xfrm>
          <a:prstGeom prst="rect">
            <a:avLst/>
          </a:prstGeom>
          <a:noFill/>
        </p:spPr>
        <p:txBody>
          <a:bodyPr wrap="none" rtlCol="0">
            <a:spAutoFit/>
          </a:bodyPr>
          <a:lstStyle/>
          <a:p>
            <a:r>
              <a:rPr lang="sv-SE" b="1" dirty="0" smtClean="0">
                <a:latin typeface="Arial" panose="020B0604020202020204" pitchFamily="34" charset="0"/>
                <a:cs typeface="Arial" panose="020B0604020202020204" pitchFamily="34" charset="0"/>
              </a:rPr>
              <a:t>R4-210xxxx</a:t>
            </a:r>
            <a:endParaRPr lang="sv-SE" b="1"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xmlns="" id="{92EF8F4B-4669-4017-9B2A-468E3289AE55}"/>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a:t>
            </a:r>
            <a:r>
              <a:rPr lang="en-GB" b="1" dirty="0" smtClean="0">
                <a:latin typeface="Arial" panose="020B0604020202020204" pitchFamily="34" charset="0"/>
                <a:ea typeface="Times New Roman" panose="02020603050405020304" pitchFamily="18" charset="0"/>
                <a:cs typeface="Times New Roman" panose="02020603050405020304" pitchFamily="18" charset="0"/>
              </a:rPr>
              <a:t>99-e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a:t>
            </a:r>
            <a:r>
              <a:rPr lang="en-GB" b="1" dirty="0" smtClean="0">
                <a:latin typeface="Arial" panose="020B0604020202020204" pitchFamily="34" charset="0"/>
                <a:ea typeface="Times New Roman" panose="02020603050405020304" pitchFamily="18" charset="0"/>
                <a:cs typeface="Times New Roman" panose="02020603050405020304" pitchFamily="18" charset="0"/>
              </a:rPr>
              <a:t>19 – 27 Apr. 2021</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1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493613" y="365126"/>
            <a:ext cx="11126549" cy="751576"/>
          </a:xfrm>
        </p:spPr>
        <p:txBody>
          <a:bodyPr>
            <a:normAutofit fontScale="90000"/>
          </a:bodyPr>
          <a:lstStyle/>
          <a:p>
            <a:r>
              <a:rPr lang="en-CA" sz="3600" b="1" dirty="0" smtClean="0"/>
              <a:t>WF on contributions applicable to “not for block approval” AI</a:t>
            </a:r>
            <a:endParaRPr lang="x-none" sz="3600" b="1"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12694" y="1084333"/>
            <a:ext cx="11377402" cy="1599429"/>
          </a:xfrm>
        </p:spPr>
        <p:txBody>
          <a:bodyPr>
            <a:noAutofit/>
          </a:bodyPr>
          <a:lstStyle/>
          <a:p>
            <a:pPr lvl="0" hangingPunct="0"/>
            <a:r>
              <a:rPr lang="en-CA" dirty="0" smtClean="0"/>
              <a:t>Contributions for “not for block approval” should be eligible for the intra-band, 2 band or 3 band baskets and:</a:t>
            </a:r>
          </a:p>
          <a:p>
            <a:pPr lvl="1" hangingPunct="0"/>
            <a:r>
              <a:rPr lang="en-CA" dirty="0" smtClean="0"/>
              <a:t>Be part of combinations “not for block approval” from [1]</a:t>
            </a:r>
          </a:p>
          <a:p>
            <a:pPr lvl="2"/>
            <a:r>
              <a:rPr lang="en-GB" dirty="0"/>
              <a:t>Intra-band CA or DC (intra-band UL related MSD or band protection)</a:t>
            </a:r>
            <a:endParaRPr lang="en-US" dirty="0"/>
          </a:p>
          <a:p>
            <a:pPr lvl="2"/>
            <a:r>
              <a:rPr lang="en-GB" dirty="0"/>
              <a:t>2 band inter-band CA or DC (intra-band UL CA IMD related MSD, LB-LB cases)</a:t>
            </a:r>
            <a:endParaRPr lang="en-US" dirty="0"/>
          </a:p>
          <a:p>
            <a:pPr lvl="2"/>
            <a:r>
              <a:rPr lang="en-GB" dirty="0"/>
              <a:t>3 band inter-band CA or DC (intra-band UL CA triple beat related MSD, LB-LB-LB cases</a:t>
            </a:r>
            <a:r>
              <a:rPr lang="en-GB" dirty="0" smtClean="0"/>
              <a:t>)</a:t>
            </a:r>
          </a:p>
          <a:p>
            <a:pPr lvl="1"/>
            <a:r>
              <a:rPr lang="en-GB" dirty="0" smtClean="0"/>
              <a:t>Contributions moved from block approval basket needing further discussions</a:t>
            </a:r>
          </a:p>
          <a:p>
            <a:pPr lvl="1"/>
            <a:r>
              <a:rPr lang="en-GB" dirty="0" smtClean="0"/>
              <a:t>Contributions discussing how to specify band combinations or to simplify/streamline the related specification</a:t>
            </a:r>
          </a:p>
          <a:p>
            <a:r>
              <a:rPr lang="en-GB" dirty="0" smtClean="0"/>
              <a:t>Contributions for general or band specific requirement are not eligible to the AI, only contributions related to band combinations recorded in the basket WI are.</a:t>
            </a:r>
            <a:endParaRPr lang="en-CA" dirty="0" smtClean="0"/>
          </a:p>
          <a:p>
            <a:endParaRPr lang="en-US" dirty="0"/>
          </a:p>
          <a:p>
            <a:pPr lvl="2" hangingPunct="0"/>
            <a:endParaRPr lang="en-CA" dirty="0" smtClean="0"/>
          </a:p>
          <a:p>
            <a:pPr lvl="1" hangingPunct="0"/>
            <a:endParaRPr lang="en-CA" dirty="0" smtClean="0"/>
          </a:p>
          <a:p>
            <a:pPr marL="0" indent="0">
              <a:buNone/>
            </a:pPr>
            <a:endParaRPr lang="en-US" dirty="0"/>
          </a:p>
        </p:txBody>
      </p:sp>
    </p:spTree>
    <p:extLst>
      <p:ext uri="{BB962C8B-B14F-4D97-AF65-F5344CB8AC3E}">
        <p14:creationId xmlns:p14="http://schemas.microsoft.com/office/powerpoint/2010/main" val="228846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493613" y="365126"/>
            <a:ext cx="11126549" cy="751576"/>
          </a:xfrm>
        </p:spPr>
        <p:txBody>
          <a:bodyPr>
            <a:normAutofit/>
          </a:bodyPr>
          <a:lstStyle/>
          <a:p>
            <a:r>
              <a:rPr lang="en-CA" sz="3600" b="1" dirty="0" smtClean="0"/>
              <a:t>WF on </a:t>
            </a:r>
            <a:r>
              <a:rPr lang="en-CA" sz="3600" b="1" dirty="0" err="1" smtClean="0"/>
              <a:t>draftCR</a:t>
            </a:r>
            <a:r>
              <a:rPr lang="en-CA" sz="3600" b="1" dirty="0" smtClean="0"/>
              <a:t> and TPs in the “not for block approval” AI</a:t>
            </a:r>
            <a:endParaRPr lang="x-none" sz="3600" b="1"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12694" y="1084333"/>
            <a:ext cx="11377402" cy="1599429"/>
          </a:xfrm>
        </p:spPr>
        <p:txBody>
          <a:bodyPr>
            <a:noAutofit/>
          </a:bodyPr>
          <a:lstStyle/>
          <a:p>
            <a:r>
              <a:rPr lang="en-GB" sz="2400" dirty="0" smtClean="0"/>
              <a:t>The </a:t>
            </a:r>
            <a:r>
              <a:rPr lang="en-GB" sz="2400" dirty="0"/>
              <a:t>“not for block approval” </a:t>
            </a:r>
            <a:r>
              <a:rPr lang="en-GB" sz="2400" dirty="0" smtClean="0"/>
              <a:t>AI is </a:t>
            </a:r>
            <a:r>
              <a:rPr lang="en-GB" sz="2400" dirty="0"/>
              <a:t>allowed to allocate and approve draft CRs and TP to TRs for inclusion in the related big CRs and TRs by the associated rapporteurs</a:t>
            </a:r>
            <a:r>
              <a:rPr lang="en-GB" sz="2400" dirty="0" smtClean="0"/>
              <a:t>.</a:t>
            </a:r>
          </a:p>
          <a:p>
            <a:pPr marL="228600" lvl="1">
              <a:spcBef>
                <a:spcPts val="1000"/>
              </a:spcBef>
            </a:pPr>
            <a:r>
              <a:rPr lang="en-GB" dirty="0"/>
              <a:t>The rapporteur of concern will include in its big CR or TR the draft CRs and TPs to TR that are approved within the “not for block approval AI</a:t>
            </a:r>
            <a:endParaRPr lang="en-US" dirty="0"/>
          </a:p>
          <a:p>
            <a:pPr lvl="1" hangingPunct="0"/>
            <a:r>
              <a:rPr lang="en-GB" dirty="0" smtClean="0"/>
              <a:t>Draft </a:t>
            </a:r>
            <a:r>
              <a:rPr lang="en-GB" dirty="0"/>
              <a:t>CRs or TP should not contain multiple basket </a:t>
            </a:r>
            <a:endParaRPr lang="en-US" dirty="0"/>
          </a:p>
          <a:p>
            <a:pPr lvl="1" hangingPunct="0"/>
            <a:r>
              <a:rPr lang="en-GB" dirty="0" smtClean="0"/>
              <a:t>To ease the rapporteur work, identification of draft </a:t>
            </a:r>
            <a:r>
              <a:rPr lang="en-GB" dirty="0"/>
              <a:t>CR/TP </a:t>
            </a:r>
            <a:r>
              <a:rPr lang="en-GB" dirty="0" smtClean="0"/>
              <a:t>to be included should  </a:t>
            </a:r>
            <a:r>
              <a:rPr lang="en-GB" dirty="0"/>
              <a:t>be </a:t>
            </a:r>
            <a:r>
              <a:rPr lang="en-GB" dirty="0" smtClean="0"/>
              <a:t>facilitated by:</a:t>
            </a:r>
          </a:p>
          <a:p>
            <a:pPr lvl="2" hangingPunct="0"/>
            <a:r>
              <a:rPr lang="en-GB" dirty="0" smtClean="0"/>
              <a:t>Being </a:t>
            </a:r>
            <a:r>
              <a:rPr lang="en-GB" dirty="0" smtClean="0"/>
              <a:t>moved </a:t>
            </a:r>
            <a:r>
              <a:rPr lang="en-GB" dirty="0"/>
              <a:t>to the corresponding basket agenda in the final report, so that rapporteurs will not miss </a:t>
            </a:r>
            <a:r>
              <a:rPr lang="en-GB" dirty="0" smtClean="0"/>
              <a:t>them</a:t>
            </a:r>
          </a:p>
          <a:p>
            <a:pPr lvl="2" hangingPunct="0"/>
            <a:r>
              <a:rPr lang="en-GB" dirty="0" smtClean="0"/>
              <a:t>Alternatively moderator of the “not for block approval” AI can provide the list of approved documents per baskets in the AI to all the basket rapporteurs</a:t>
            </a:r>
            <a:r>
              <a:rPr lang="en-GB" dirty="0" smtClean="0"/>
              <a:t>.</a:t>
            </a:r>
          </a:p>
          <a:p>
            <a:pPr lvl="2" hangingPunct="0"/>
            <a:r>
              <a:rPr lang="en-GB" dirty="0" smtClean="0"/>
              <a:t>Alternatively, </a:t>
            </a:r>
            <a:r>
              <a:rPr lang="en-CA" dirty="0"/>
              <a:t>add WI code to the contribution in the “not for block approval” </a:t>
            </a:r>
            <a:r>
              <a:rPr lang="en-CA" dirty="0" smtClean="0"/>
              <a:t>AI</a:t>
            </a:r>
            <a:r>
              <a:rPr lang="en-US" dirty="0" smtClean="0"/>
              <a:t> in the final chairman report</a:t>
            </a:r>
          </a:p>
          <a:p>
            <a:pPr lvl="1" hangingPunct="0"/>
            <a:r>
              <a:rPr lang="en-CA" dirty="0" smtClean="0"/>
              <a:t>FFS which way to go based on chairman and moderator input and other alternatives are not precluded</a:t>
            </a:r>
            <a:endParaRPr lang="en-US" dirty="0"/>
          </a:p>
          <a:p>
            <a:pPr marL="0" indent="0">
              <a:buNone/>
            </a:pPr>
            <a:endParaRPr lang="en-US" sz="2400" dirty="0"/>
          </a:p>
        </p:txBody>
      </p:sp>
    </p:spTree>
    <p:extLst>
      <p:ext uri="{BB962C8B-B14F-4D97-AF65-F5344CB8AC3E}">
        <p14:creationId xmlns:p14="http://schemas.microsoft.com/office/powerpoint/2010/main" val="368770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493613" y="365126"/>
            <a:ext cx="11126549" cy="751576"/>
          </a:xfrm>
        </p:spPr>
        <p:txBody>
          <a:bodyPr>
            <a:normAutofit/>
          </a:bodyPr>
          <a:lstStyle/>
          <a:p>
            <a:r>
              <a:rPr lang="en-CA" sz="3600" b="1" dirty="0" smtClean="0"/>
              <a:t>WF on Specification and WI “clean up”</a:t>
            </a:r>
            <a:endParaRPr lang="x-none" sz="3600" b="1"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12694" y="1084333"/>
            <a:ext cx="11377402" cy="5142296"/>
          </a:xfrm>
        </p:spPr>
        <p:txBody>
          <a:bodyPr>
            <a:noAutofit/>
          </a:bodyPr>
          <a:lstStyle/>
          <a:p>
            <a:r>
              <a:rPr lang="en-GB" sz="2000" dirty="0" smtClean="0"/>
              <a:t>In </a:t>
            </a:r>
            <a:r>
              <a:rPr lang="en-GB" sz="2000" dirty="0"/>
              <a:t>order to “clean-up” the current situation, we propose to discuss the following way of working with band combination WI rapporteurs, moderators of block approval and the chair as required:</a:t>
            </a:r>
            <a:endParaRPr lang="en-US" sz="2000" dirty="0"/>
          </a:p>
          <a:p>
            <a:r>
              <a:rPr lang="en-GB" sz="2200" dirty="0"/>
              <a:t>The “not for block approval” AI will provide the CRs to 38.101-1 and 38.101-3 specification to remove combinations that are not allowed for release 17</a:t>
            </a:r>
            <a:endParaRPr lang="en-US" sz="2200" dirty="0"/>
          </a:p>
          <a:p>
            <a:r>
              <a:rPr lang="en-GB" sz="2200" dirty="0"/>
              <a:t>The “not for block approval” AI will provide a list of 38.101-1 and 38.101-3 combinations that can be considered as complete as they do not need </a:t>
            </a:r>
            <a:r>
              <a:rPr lang="en-GB" sz="2200" dirty="0" smtClean="0"/>
              <a:t>additional </a:t>
            </a:r>
            <a:r>
              <a:rPr lang="en-GB" sz="2200" dirty="0"/>
              <a:t>MSD requirement</a:t>
            </a:r>
            <a:endParaRPr lang="en-US" sz="2200" dirty="0"/>
          </a:p>
          <a:p>
            <a:r>
              <a:rPr lang="en-GB" sz="2200" dirty="0"/>
              <a:t>The “not for block approval” AI will provide a draft CRs and TP to TRs to cover most of the backlog based on available contributions and </a:t>
            </a:r>
            <a:r>
              <a:rPr lang="en-GB" sz="2200" dirty="0" smtClean="0"/>
              <a:t>notify </a:t>
            </a:r>
            <a:r>
              <a:rPr lang="en-GB" sz="2200" dirty="0"/>
              <a:t>the completeness status </a:t>
            </a:r>
            <a:r>
              <a:rPr lang="en-GB" sz="2200" dirty="0" smtClean="0"/>
              <a:t>to the proponents and basket rapporteurs.</a:t>
            </a:r>
            <a:endParaRPr lang="en-US" sz="2200" dirty="0"/>
          </a:p>
          <a:p>
            <a:r>
              <a:rPr lang="en-GB" sz="2200" dirty="0"/>
              <a:t>The rapporteur of concern must remove the not allowed in release 17 cases from the WI and the request sheets and provide feedback to the proponents</a:t>
            </a:r>
            <a:r>
              <a:rPr lang="en-GB" sz="2200" dirty="0" smtClean="0"/>
              <a:t>. The cleaned WI should be updated for approval in RAN plenary. Request </a:t>
            </a:r>
            <a:r>
              <a:rPr lang="en-GB" sz="2200" dirty="0"/>
              <a:t>of such </a:t>
            </a:r>
            <a:r>
              <a:rPr lang="en-GB" sz="2200" dirty="0" smtClean="0"/>
              <a:t>combinations should be </a:t>
            </a:r>
            <a:r>
              <a:rPr lang="en-GB" sz="2200" dirty="0" smtClean="0"/>
              <a:t>rejected if identified.</a:t>
            </a:r>
            <a:endParaRPr lang="en-US" sz="2200" dirty="0"/>
          </a:p>
          <a:p>
            <a:pPr marL="0" indent="0">
              <a:buNone/>
            </a:pPr>
            <a:endParaRPr lang="en-US" dirty="0"/>
          </a:p>
        </p:txBody>
      </p:sp>
    </p:spTree>
    <p:extLst>
      <p:ext uri="{BB962C8B-B14F-4D97-AF65-F5344CB8AC3E}">
        <p14:creationId xmlns:p14="http://schemas.microsoft.com/office/powerpoint/2010/main" val="413888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493613" y="365126"/>
            <a:ext cx="11126549" cy="751576"/>
          </a:xfrm>
        </p:spPr>
        <p:txBody>
          <a:bodyPr>
            <a:normAutofit fontScale="90000"/>
          </a:bodyPr>
          <a:lstStyle/>
          <a:p>
            <a:r>
              <a:rPr lang="en-CA" sz="3600" b="1" dirty="0" smtClean="0"/>
              <a:t>WF on </a:t>
            </a:r>
            <a:r>
              <a:rPr lang="en-CA" sz="3600" b="1" dirty="0" smtClean="0"/>
              <a:t>Basket handling for “not for block approval” combinations</a:t>
            </a:r>
            <a:endParaRPr lang="x-none" sz="3600" b="1"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12694" y="1084333"/>
            <a:ext cx="11377402" cy="1599429"/>
          </a:xfrm>
        </p:spPr>
        <p:txBody>
          <a:bodyPr>
            <a:noAutofit/>
          </a:bodyPr>
          <a:lstStyle/>
          <a:p>
            <a:pPr hangingPunct="0"/>
            <a:r>
              <a:rPr lang="en-GB" sz="2400" dirty="0"/>
              <a:t>From the request, and in the WI, it should be clarified by the proponent </a:t>
            </a:r>
            <a:r>
              <a:rPr lang="en-GB" sz="2400" dirty="0" smtClean="0"/>
              <a:t>when </a:t>
            </a:r>
            <a:r>
              <a:rPr lang="en-GB" sz="2400" dirty="0"/>
              <a:t>a combination is not for block </a:t>
            </a:r>
            <a:r>
              <a:rPr lang="en-GB" sz="2400" dirty="0" smtClean="0"/>
              <a:t>approval in the note </a:t>
            </a:r>
            <a:r>
              <a:rPr lang="en-GB" sz="2400" dirty="0"/>
              <a:t>so that it can be </a:t>
            </a:r>
            <a:r>
              <a:rPr lang="en-GB" sz="2400" dirty="0" smtClean="0"/>
              <a:t>sorted</a:t>
            </a:r>
            <a:endParaRPr lang="en-GB" sz="2400" dirty="0"/>
          </a:p>
          <a:p>
            <a:pPr lvl="1" hangingPunct="0"/>
            <a:r>
              <a:rPr lang="en-GB" sz="2000" dirty="0" smtClean="0"/>
              <a:t>if basket WI Rapporteurs see a missing case they can contact proponent accordingly</a:t>
            </a:r>
            <a:endParaRPr lang="en-US" sz="2000" dirty="0"/>
          </a:p>
          <a:p>
            <a:pPr hangingPunct="0"/>
            <a:r>
              <a:rPr lang="en-GB" sz="2400" dirty="0" smtClean="0"/>
              <a:t>The proponent of a combination “not for block approval” should submit to AI “not for block approval” but notify the related basket WI code so that draft CRs and TP to TR approved in the </a:t>
            </a:r>
            <a:r>
              <a:rPr lang="en-GB" sz="2400" dirty="0"/>
              <a:t>“not for block approval” </a:t>
            </a:r>
            <a:r>
              <a:rPr lang="en-GB" sz="2400" dirty="0" smtClean="0"/>
              <a:t>AI can be routed to the proper TR/big CR</a:t>
            </a:r>
          </a:p>
          <a:p>
            <a:pPr lvl="1" hangingPunct="0"/>
            <a:r>
              <a:rPr lang="en-GB" sz="2000" dirty="0" smtClean="0"/>
              <a:t>if block approval AI moderators see a case in their AI they can </a:t>
            </a:r>
            <a:r>
              <a:rPr lang="en-CA" sz="2000" dirty="0" smtClean="0"/>
              <a:t>request the move </a:t>
            </a:r>
            <a:r>
              <a:rPr lang="en-CA" sz="2000" dirty="0"/>
              <a:t>to “not for block approval” </a:t>
            </a:r>
            <a:r>
              <a:rPr lang="en-CA" sz="2000" dirty="0" smtClean="0"/>
              <a:t>AI</a:t>
            </a:r>
          </a:p>
          <a:p>
            <a:pPr hangingPunct="0"/>
            <a:r>
              <a:rPr lang="en-CA" sz="2400" dirty="0" smtClean="0"/>
              <a:t>For band combinations in the “not for block approval” AI a way of working for the chairman report should be decided with RAN4 chair and basket moderators to facilitate the inclusion of the draft CRs and TP to TR approved  in </a:t>
            </a:r>
            <a:r>
              <a:rPr lang="en-CA" sz="2400" dirty="0"/>
              <a:t>the “not for block approval” AI </a:t>
            </a:r>
            <a:r>
              <a:rPr lang="en-CA" sz="2400" dirty="0" smtClean="0"/>
              <a:t>by the relevant Basket rapporteurs. </a:t>
            </a:r>
          </a:p>
          <a:p>
            <a:pPr lvl="1" hangingPunct="0"/>
            <a:r>
              <a:rPr lang="en-CA" sz="2000" dirty="0" smtClean="0"/>
              <a:t>Either move back the corresponding contributions to the basket specific AI or add WI code to the contribution in the </a:t>
            </a:r>
            <a:r>
              <a:rPr lang="en-CA" sz="2000" dirty="0"/>
              <a:t>“not for block approval” AI</a:t>
            </a:r>
            <a:endParaRPr lang="en-US" sz="2000" dirty="0"/>
          </a:p>
          <a:p>
            <a:pPr marL="0" indent="0">
              <a:buNone/>
            </a:pPr>
            <a:endParaRPr lang="en-US" sz="3200" dirty="0"/>
          </a:p>
        </p:txBody>
      </p:sp>
    </p:spTree>
    <p:extLst>
      <p:ext uri="{BB962C8B-B14F-4D97-AF65-F5344CB8AC3E}">
        <p14:creationId xmlns:p14="http://schemas.microsoft.com/office/powerpoint/2010/main" val="277485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493613" y="365126"/>
            <a:ext cx="11126549" cy="751576"/>
          </a:xfrm>
        </p:spPr>
        <p:txBody>
          <a:bodyPr>
            <a:normAutofit/>
          </a:bodyPr>
          <a:lstStyle/>
          <a:p>
            <a:r>
              <a:rPr lang="en-CA" sz="3600" b="1" dirty="0" smtClean="0"/>
              <a:t>WF on </a:t>
            </a:r>
            <a:r>
              <a:rPr lang="en-CA" sz="3600" b="1" dirty="0" smtClean="0"/>
              <a:t>capturing agreements </a:t>
            </a:r>
            <a:r>
              <a:rPr lang="en-CA" sz="3600" b="1" dirty="0" smtClean="0"/>
              <a:t>for “not for block approval”</a:t>
            </a:r>
            <a:endParaRPr lang="x-none" sz="3600" b="1"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12694" y="1084333"/>
            <a:ext cx="11377402" cy="1599429"/>
          </a:xfrm>
        </p:spPr>
        <p:txBody>
          <a:bodyPr>
            <a:noAutofit/>
          </a:bodyPr>
          <a:lstStyle/>
          <a:p>
            <a:pPr hangingPunct="0"/>
            <a:r>
              <a:rPr lang="en-GB" sz="2400" dirty="0" smtClean="0"/>
              <a:t>It has been suggested to capture the agreement in the TR such that both the technical and procedural aspects are not forgotten.</a:t>
            </a:r>
          </a:p>
          <a:p>
            <a:pPr hangingPunct="0"/>
            <a:r>
              <a:rPr lang="en-CA" sz="2400" dirty="0"/>
              <a:t>WF: once established for some time the following elements should be captured in a TR (possibly </a:t>
            </a:r>
            <a:r>
              <a:rPr lang="en-CA" sz="2400" dirty="0"/>
              <a:t>the </a:t>
            </a:r>
            <a:r>
              <a:rPr lang="en-CA" sz="2400" dirty="0" err="1"/>
              <a:t>FS_BC_handling</a:t>
            </a:r>
            <a:r>
              <a:rPr lang="en-CA" sz="2400" dirty="0"/>
              <a:t> TR):</a:t>
            </a:r>
          </a:p>
          <a:p>
            <a:pPr lvl="1" hangingPunct="0"/>
            <a:r>
              <a:rPr lang="en-CA" dirty="0" smtClean="0"/>
              <a:t>Band </a:t>
            </a:r>
            <a:r>
              <a:rPr lang="en-CA" dirty="0"/>
              <a:t>combination types not allowed in R17</a:t>
            </a:r>
          </a:p>
          <a:p>
            <a:pPr lvl="1" hangingPunct="0"/>
            <a:r>
              <a:rPr lang="en-CA" dirty="0"/>
              <a:t>Band combination types </a:t>
            </a:r>
            <a:r>
              <a:rPr lang="en-CA" dirty="0"/>
              <a:t>not for block </a:t>
            </a:r>
            <a:r>
              <a:rPr lang="en-CA" dirty="0" smtClean="0"/>
              <a:t>approval</a:t>
            </a:r>
          </a:p>
          <a:p>
            <a:pPr lvl="1" hangingPunct="0"/>
            <a:r>
              <a:rPr lang="en-CA" dirty="0"/>
              <a:t>Procedure for not for black approval Band combinations</a:t>
            </a:r>
          </a:p>
          <a:p>
            <a:pPr lvl="1" hangingPunct="0"/>
            <a:r>
              <a:rPr lang="en-CA" dirty="0" smtClean="0"/>
              <a:t>Technical guidance for analysis of “not for block approval” band combinations</a:t>
            </a:r>
          </a:p>
          <a:p>
            <a:pPr lvl="2" hangingPunct="0"/>
            <a:r>
              <a:rPr lang="en-CA" sz="1800" dirty="0" smtClean="0"/>
              <a:t>FFS is this may generate templates that could be later on used in a block approval procedure</a:t>
            </a:r>
          </a:p>
          <a:p>
            <a:pPr hangingPunct="0"/>
            <a:r>
              <a:rPr lang="en-CA" sz="2400" dirty="0" smtClean="0"/>
              <a:t>Related Basket WID (intra/2band and 3bands) may be updated to include the description of not allowed in R17 and “not for block approval” relevant cases at for next RAN plenary agreement</a:t>
            </a:r>
            <a:endParaRPr lang="en-CA" sz="2400" dirty="0"/>
          </a:p>
          <a:p>
            <a:pPr lvl="1" hangingPunct="0"/>
            <a:endParaRPr lang="en-US" dirty="0"/>
          </a:p>
        </p:txBody>
      </p:sp>
    </p:spTree>
    <p:extLst>
      <p:ext uri="{BB962C8B-B14F-4D97-AF65-F5344CB8AC3E}">
        <p14:creationId xmlns:p14="http://schemas.microsoft.com/office/powerpoint/2010/main" val="49191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838200" y="365126"/>
            <a:ext cx="10515600" cy="775852"/>
          </a:xfrm>
        </p:spPr>
        <p:txBody>
          <a:bodyPr>
            <a:normAutofit/>
          </a:bodyPr>
          <a:lstStyle/>
          <a:p>
            <a:r>
              <a:rPr lang="en-US" dirty="0" smtClean="0"/>
              <a:t>References:</a:t>
            </a:r>
            <a:endParaRPr lang="en-US" sz="4800"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12694" y="1254265"/>
            <a:ext cx="11474506" cy="4922698"/>
          </a:xfrm>
        </p:spPr>
        <p:txBody>
          <a:bodyPr>
            <a:normAutofit/>
          </a:bodyPr>
          <a:lstStyle/>
          <a:p>
            <a:pPr marL="0" indent="0">
              <a:buNone/>
            </a:pPr>
            <a:r>
              <a:rPr lang="en-CA" sz="2000" dirty="0" smtClean="0"/>
              <a:t>[1] </a:t>
            </a:r>
            <a:r>
              <a:rPr lang="en-US" sz="2000" dirty="0"/>
              <a:t>R4-2105334, Way forward on combinations not for block approval and their handling, Apple, </a:t>
            </a:r>
            <a:r>
              <a:rPr lang="en-US" sz="2000" dirty="0" smtClean="0"/>
              <a:t>RAN4#98be</a:t>
            </a:r>
            <a:endParaRPr lang="en-CA" sz="2000" dirty="0" smtClean="0"/>
          </a:p>
          <a:p>
            <a:pPr marL="0" indent="0">
              <a:buNone/>
            </a:pPr>
            <a:r>
              <a:rPr lang="en-CA" sz="2000" dirty="0" smtClean="0"/>
              <a:t>[2] </a:t>
            </a:r>
            <a:r>
              <a:rPr lang="en-GB" sz="2000" b="1" u="sng" dirty="0" smtClean="0">
                <a:hlinkClick r:id="rId2"/>
              </a:rPr>
              <a:t>R4-2111481</a:t>
            </a:r>
            <a:r>
              <a:rPr lang="en-GB" sz="2000" b="1" u="sng" dirty="0" smtClean="0"/>
              <a:t> </a:t>
            </a:r>
            <a:r>
              <a:rPr lang="en-GB" sz="2000" dirty="0"/>
              <a:t>Way of working for combination not for block approval</a:t>
            </a:r>
            <a:r>
              <a:rPr lang="en-CA" sz="2000" dirty="0" smtClean="0"/>
              <a:t>, </a:t>
            </a:r>
            <a:r>
              <a:rPr lang="en-GB" sz="2000" dirty="0"/>
              <a:t>Skyworks Solutions Inc.</a:t>
            </a:r>
            <a:r>
              <a:rPr lang="en-US" sz="2000" dirty="0" smtClean="0"/>
              <a:t>, R4#99-e</a:t>
            </a:r>
            <a:endParaRPr lang="en-CA" sz="2000" dirty="0"/>
          </a:p>
        </p:txBody>
      </p:sp>
    </p:spTree>
    <p:extLst>
      <p:ext uri="{BB962C8B-B14F-4D97-AF65-F5344CB8AC3E}">
        <p14:creationId xmlns:p14="http://schemas.microsoft.com/office/powerpoint/2010/main" val="908866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FF7558-FF60-429D-8AA9-D2D16FD4CAE2}">
  <ds:schemaRefs>
    <ds:schemaRef ds:uri="http://schemas.microsoft.com/sharepoint/v3/contenttype/forms"/>
  </ds:schemaRefs>
</ds:datastoreItem>
</file>

<file path=customXml/itemProps2.xml><?xml version="1.0" encoding="utf-8"?>
<ds:datastoreItem xmlns:ds="http://schemas.openxmlformats.org/officeDocument/2006/customXml" ds:itemID="{CE96A4C6-9032-4E5E-BE6E-A04CC0260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D86B90-44A4-4D14-B93E-0D265AB056AF}">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purl.org/dc/terms/"/>
    <ds:schemaRef ds:uri="http://schemas.microsoft.com/office/2006/metadata/properties"/>
    <ds:schemaRef ds:uri="http://purl.org/dc/dcmitype/"/>
    <ds:schemaRef ds:uri="http://www.w3.org/XML/1998/namespace"/>
    <ds:schemaRef ds:uri="6f846979-0e6f-42ff-8b87-e1893efeda99"/>
  </ds:schemaRefs>
</ds:datastoreItem>
</file>

<file path=docProps/app.xml><?xml version="1.0" encoding="utf-8"?>
<Properties xmlns="http://schemas.openxmlformats.org/officeDocument/2006/extended-properties" xmlns:vt="http://schemas.openxmlformats.org/officeDocument/2006/docPropsVTypes">
  <TotalTime>4328</TotalTime>
  <Words>967</Words>
  <Application>Microsoft Office PowerPoint</Application>
  <PresentationFormat>Custom</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Way forward on “not for block approval” AI way of working</vt:lpstr>
      <vt:lpstr>WF on contributions applicable to “not for block approval” AI</vt:lpstr>
      <vt:lpstr>WF on draftCR and TPs in the “not for block approval” AI</vt:lpstr>
      <vt:lpstr>WF on Specification and WI “clean up”</vt:lpstr>
      <vt:lpstr>WF on Basket handling for “not for block approval” combinations</vt:lpstr>
      <vt:lpstr>WF on capturing agreements for “not for block approval”</vt:lpstr>
      <vt:lpstr>References: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new intra-band CA BW classes for NR-U</dc:title>
  <dc:creator>Apple</dc:creator>
  <cp:lastModifiedBy>Skyworks</cp:lastModifiedBy>
  <cp:revision>242</cp:revision>
  <dcterms:created xsi:type="dcterms:W3CDTF">2020-03-02T22:32:10Z</dcterms:created>
  <dcterms:modified xsi:type="dcterms:W3CDTF">2021-05-24T22:26:41Z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