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91" r:id="rId7"/>
    <p:sldId id="292" r:id="rId8"/>
    <p:sldId id="293" r:id="rId9"/>
    <p:sldId id="26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B41208-8E9F-4CC1-86A4-2D1CC8499B3A}" v="1" dt="2021-05-25T16:53:54.3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4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fali Gupta" userId="d109f7b8-3dbc-40e4-8d6f-266ec4efc113" providerId="ADAL" clId="{3A966E6E-820A-473E-8D0B-16C8018A4F73}"/>
    <pc:docChg chg="undo custSel modSld">
      <pc:chgData name="Sheifali Gupta" userId="d109f7b8-3dbc-40e4-8d6f-266ec4efc113" providerId="ADAL" clId="{3A966E6E-820A-473E-8D0B-16C8018A4F73}" dt="2021-05-25T21:04:57.821" v="229" actId="255"/>
      <pc:docMkLst>
        <pc:docMk/>
      </pc:docMkLst>
      <pc:sldChg chg="modSp mod">
        <pc:chgData name="Sheifali Gupta" userId="d109f7b8-3dbc-40e4-8d6f-266ec4efc113" providerId="ADAL" clId="{3A966E6E-820A-473E-8D0B-16C8018A4F73}" dt="2021-05-25T21:04:57.821" v="229" actId="255"/>
        <pc:sldMkLst>
          <pc:docMk/>
          <pc:sldMk cId="768062114" sldId="293"/>
        </pc:sldMkLst>
        <pc:spChg chg="mod">
          <ac:chgData name="Sheifali Gupta" userId="d109f7b8-3dbc-40e4-8d6f-266ec4efc113" providerId="ADAL" clId="{3A966E6E-820A-473E-8D0B-16C8018A4F73}" dt="2021-05-25T21:04:57.821" v="229" actId="255"/>
          <ac:spMkLst>
            <pc:docMk/>
            <pc:sldMk cId="768062114" sldId="293"/>
            <ac:spMk id="3" creationId="{222A37D9-A92F-2349-B636-2EAFFC9D3601}"/>
          </ac:spMkLst>
        </pc:spChg>
        <pc:spChg chg="mod">
          <ac:chgData name="Sheifali Gupta" userId="d109f7b8-3dbc-40e4-8d6f-266ec4efc113" providerId="ADAL" clId="{3A966E6E-820A-473E-8D0B-16C8018A4F73}" dt="2021-05-25T21:04:18.229" v="227" actId="255"/>
          <ac:spMkLst>
            <pc:docMk/>
            <pc:sldMk cId="768062114" sldId="293"/>
            <ac:spMk id="8" creationId="{B01136FF-1404-4A99-830D-81BB97CA574F}"/>
          </ac:spMkLst>
        </pc:spChg>
        <pc:graphicFrameChg chg="mod">
          <ac:chgData name="Sheifali Gupta" userId="d109f7b8-3dbc-40e4-8d6f-266ec4efc113" providerId="ADAL" clId="{3A966E6E-820A-473E-8D0B-16C8018A4F73}" dt="2021-05-25T20:57:31.149" v="167" actId="1076"/>
          <ac:graphicFrameMkLst>
            <pc:docMk/>
            <pc:sldMk cId="768062114" sldId="293"/>
            <ac:graphicFrameMk id="9" creationId="{3578D4B6-2DBC-404C-B018-B861AE66B205}"/>
          </ac:graphicFrameMkLst>
        </pc:graphicFrameChg>
      </pc:sldChg>
    </pc:docChg>
  </pc:docChgLst>
  <pc:docChgLst>
    <pc:chgData name="Sheifali Gupta" userId="d109f7b8-3dbc-40e4-8d6f-266ec4efc113" providerId="ADAL" clId="{0A12408A-991B-48FA-B834-23E26E1560DE}"/>
    <pc:docChg chg="modSld">
      <pc:chgData name="Sheifali Gupta" userId="d109f7b8-3dbc-40e4-8d6f-266ec4efc113" providerId="ADAL" clId="{0A12408A-991B-48FA-B834-23E26E1560DE}" dt="2021-05-26T00:08:18.901" v="9" actId="20577"/>
      <pc:docMkLst>
        <pc:docMk/>
      </pc:docMkLst>
      <pc:sldChg chg="modSp mod">
        <pc:chgData name="Sheifali Gupta" userId="d109f7b8-3dbc-40e4-8d6f-266ec4efc113" providerId="ADAL" clId="{0A12408A-991B-48FA-B834-23E26E1560DE}" dt="2021-05-26T00:08:18.901" v="9" actId="20577"/>
        <pc:sldMkLst>
          <pc:docMk/>
          <pc:sldMk cId="453914479" sldId="256"/>
        </pc:sldMkLst>
        <pc:spChg chg="mod">
          <ac:chgData name="Sheifali Gupta" userId="d109f7b8-3dbc-40e4-8d6f-266ec4efc113" providerId="ADAL" clId="{0A12408A-991B-48FA-B834-23E26E1560DE}" dt="2021-05-26T00:08:18.901" v="9" actId="20577"/>
          <ac:spMkLst>
            <pc:docMk/>
            <pc:sldMk cId="453914479" sldId="256"/>
            <ac:spMk id="4" creationId="{7EE83764-0A69-4F31-A37F-356A6815C3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6" y="1687038"/>
            <a:ext cx="11037057" cy="2049826"/>
          </a:xfrm>
        </p:spPr>
        <p:txBody>
          <a:bodyPr>
            <a:noAutofit/>
          </a:bodyPr>
          <a:lstStyle/>
          <a:p>
            <a:r>
              <a:rPr lang="en-US" i="1" dirty="0"/>
              <a:t>WF on introduction of NR-U intra-band ULCA requirements</a:t>
            </a:r>
            <a:endParaRPr lang="en-CA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/>
              <a:t>Qualcomm Inc.,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R4-2107807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99-e</a:t>
            </a:r>
            <a:endParaRPr lang="sv-S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19 – 27 May 2021</a:t>
            </a:r>
            <a:endParaRPr lang="sv-S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2"/>
            <a:ext cx="10515600" cy="751576"/>
          </a:xfrm>
        </p:spPr>
        <p:txBody>
          <a:bodyPr/>
          <a:lstStyle/>
          <a:p>
            <a:r>
              <a:rPr lang="en-CA" dirty="0"/>
              <a:t>Background: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99" y="1184436"/>
            <a:ext cx="11377402" cy="4489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In [1], NR-U ULCA transmitter requirements such as SEM, ACLR and General Spurious Emissions were proposed</a:t>
            </a:r>
          </a:p>
          <a:p>
            <a:pPr marL="0" indent="0">
              <a:buNone/>
            </a:pPr>
            <a:r>
              <a:rPr lang="en-US" dirty="0"/>
              <a:t>There were tentative agreements for ACLR and General Spurious Emissions</a:t>
            </a:r>
          </a:p>
          <a:p>
            <a:pPr marL="0" indent="0">
              <a:buNone/>
            </a:pPr>
            <a:r>
              <a:rPr lang="en-US" dirty="0"/>
              <a:t>SEM needs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131749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2"/>
            <a:ext cx="10515600" cy="751576"/>
          </a:xfrm>
        </p:spPr>
        <p:txBody>
          <a:bodyPr/>
          <a:lstStyle/>
          <a:p>
            <a:r>
              <a:rPr lang="en-CA" dirty="0"/>
              <a:t>WF - ACLR: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99" y="1184436"/>
            <a:ext cx="11377402" cy="686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Agreement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6A79A3-02F5-4347-9C58-9C2BA1E8A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35271"/>
              </p:ext>
            </p:extLst>
          </p:nvPr>
        </p:nvGraphicFramePr>
        <p:xfrm>
          <a:off x="2510200" y="2658819"/>
          <a:ext cx="8018463" cy="29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9273">
                  <a:extLst>
                    <a:ext uri="{9D8B030D-6E8A-4147-A177-3AD203B41FA5}">
                      <a16:colId xmlns:a16="http://schemas.microsoft.com/office/drawing/2014/main" val="2209595446"/>
                    </a:ext>
                  </a:extLst>
                </a:gridCol>
                <a:gridCol w="4259190">
                  <a:extLst>
                    <a:ext uri="{9D8B030D-6E8A-4147-A177-3AD203B41FA5}">
                      <a16:colId xmlns:a16="http://schemas.microsoft.com/office/drawing/2014/main" val="1101524814"/>
                    </a:ext>
                  </a:extLst>
                </a:gridCol>
              </a:tblGrid>
              <a:tr h="550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ACLR / Measurement bandwidth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678945"/>
                  </a:ext>
                </a:extLst>
              </a:tr>
              <a:tr h="285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 ACLR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27 dB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021517"/>
                  </a:ext>
                </a:extLst>
              </a:tr>
              <a:tr h="470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 Measurement bandwidth (NOTE 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Nominal channel </a:t>
                      </a:r>
                      <a:r>
                        <a:rPr lang="en-GB" sz="1400" dirty="0" err="1">
                          <a:effectLst/>
                        </a:rPr>
                        <a:t>space+MBW</a:t>
                      </a:r>
                      <a:r>
                        <a:rPr lang="en-GB" sz="1400" baseline="-25000" dirty="0" err="1">
                          <a:effectLst/>
                        </a:rPr>
                        <a:t>ACLR,low</a:t>
                      </a:r>
                      <a:r>
                        <a:rPr lang="en-GB" sz="1400" dirty="0">
                          <a:effectLst/>
                        </a:rPr>
                        <a:t>/2+ 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ACLR,high</a:t>
                      </a:r>
                      <a:r>
                        <a:rPr lang="en-GB" sz="1400" dirty="0">
                          <a:effectLst/>
                        </a:rPr>
                        <a:t>/2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562565"/>
                  </a:ext>
                </a:extLst>
              </a:tr>
              <a:tr h="470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Adjacent channel centre frequency offset (in MHz)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+ BW</a:t>
                      </a:r>
                      <a:r>
                        <a:rPr lang="en-GB" sz="1400" baseline="-25000" dirty="0">
                          <a:effectLst/>
                        </a:rPr>
                        <a:t>Channel_CA </a:t>
                      </a:r>
                      <a:r>
                        <a:rPr lang="en-GB" sz="1400" dirty="0">
                          <a:effectLst/>
                        </a:rPr>
                        <a:t>/ - BW</a:t>
                      </a:r>
                      <a:r>
                        <a:rPr lang="en-GB" sz="1400" baseline="-25000" dirty="0">
                          <a:effectLst/>
                        </a:rPr>
                        <a:t>Channel_CA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754175"/>
                  </a:ext>
                </a:extLst>
              </a:tr>
              <a:tr h="470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Difference between ACLR MBW center and F</a:t>
                      </a:r>
                      <a:r>
                        <a:rPr lang="en-GB" sz="1400" baseline="-25000">
                          <a:effectLst/>
                        </a:rPr>
                        <a:t>c,low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shift</a:t>
                      </a:r>
                      <a:r>
                        <a:rPr lang="en-GB" sz="1400" dirty="0">
                          <a:effectLst/>
                        </a:rPr>
                        <a:t>= (MBW</a:t>
                      </a:r>
                      <a:r>
                        <a:rPr lang="en-GB" sz="1400" baseline="-25000" dirty="0">
                          <a:effectLst/>
                        </a:rPr>
                        <a:t>ACLR_CA</a:t>
                      </a: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ACLR,low</a:t>
                      </a:r>
                      <a:r>
                        <a:rPr lang="en-GB" sz="1400" dirty="0">
                          <a:effectLst/>
                        </a:rPr>
                        <a:t>)/2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9594456"/>
                  </a:ext>
                </a:extLst>
              </a:tr>
              <a:tr h="711316">
                <a:tc gridSpan="2">
                  <a:txBody>
                    <a:bodyPr/>
                    <a:lstStyle/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1:	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ACLR,low</a:t>
                      </a:r>
                      <a:r>
                        <a:rPr lang="en-GB" sz="1400" dirty="0">
                          <a:effectLst/>
                        </a:rPr>
                        <a:t> and 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ACLR,high</a:t>
                      </a:r>
                      <a:r>
                        <a:rPr lang="en-GB" sz="1400" dirty="0">
                          <a:effectLst/>
                        </a:rPr>
                        <a:t> are the single-channel ACLR measurement bandwidths specified for channel bandwidths </a:t>
                      </a:r>
                      <a:r>
                        <a:rPr lang="en-GB" sz="1400" dirty="0" err="1">
                          <a:effectLst/>
                        </a:rPr>
                        <a:t>BW</a:t>
                      </a:r>
                      <a:r>
                        <a:rPr lang="en-GB" sz="1400" baseline="-25000" dirty="0" err="1">
                          <a:effectLst/>
                        </a:rPr>
                        <a:t>channel</a:t>
                      </a:r>
                      <a:r>
                        <a:rPr lang="en-GB" sz="1400" baseline="-25000" dirty="0">
                          <a:effectLst/>
                        </a:rPr>
                        <a:t>(low)</a:t>
                      </a:r>
                      <a:r>
                        <a:rPr lang="en-GB" sz="1400" dirty="0">
                          <a:effectLst/>
                        </a:rPr>
                        <a:t> and </a:t>
                      </a:r>
                      <a:r>
                        <a:rPr lang="en-GB" sz="1400" dirty="0" err="1">
                          <a:effectLst/>
                        </a:rPr>
                        <a:t>BW</a:t>
                      </a:r>
                      <a:r>
                        <a:rPr lang="en-GB" sz="1400" baseline="-25000" dirty="0" err="1">
                          <a:effectLst/>
                        </a:rPr>
                        <a:t>channel</a:t>
                      </a:r>
                      <a:r>
                        <a:rPr lang="en-GB" sz="1400" baseline="-25000" dirty="0">
                          <a:effectLst/>
                        </a:rPr>
                        <a:t>(high)</a:t>
                      </a:r>
                      <a:r>
                        <a:rPr lang="en-GB" sz="1400" dirty="0">
                          <a:effectLst/>
                        </a:rPr>
                        <a:t> in 6.5.2.4.1-1(see Appendix), respectively.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69548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D2A10C8-4990-4199-BE33-D8682443F96E}"/>
              </a:ext>
            </a:extLst>
          </p:cNvPr>
          <p:cNvSpPr/>
          <p:nvPr/>
        </p:nvSpPr>
        <p:spPr>
          <a:xfrm>
            <a:off x="2810258" y="2269826"/>
            <a:ext cx="6432145" cy="307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</a:pPr>
            <a:r>
              <a:rPr lang="en-GB" sz="1400" b="1" dirty="0">
                <a:latin typeface="Arial" panose="020B0604020202020204" pitchFamily="34" charset="0"/>
                <a:ea typeface="SimSun" panose="02010600030101010101" pitchFamily="2" charset="-122"/>
              </a:rPr>
              <a:t>Table [2]: General requirements for intra-band contiguous NR-U CA ACLR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119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2"/>
            <a:ext cx="10515600" cy="751576"/>
          </a:xfrm>
        </p:spPr>
        <p:txBody>
          <a:bodyPr/>
          <a:lstStyle/>
          <a:p>
            <a:r>
              <a:rPr lang="en-CA" dirty="0"/>
              <a:t>WF – General Spurious Emissions: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10"/>
            <a:ext cx="2481943" cy="457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Agreement: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22C234C-2081-494D-8BED-A88F7E52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89819"/>
              </p:ext>
            </p:extLst>
          </p:nvPr>
        </p:nvGraphicFramePr>
        <p:xfrm>
          <a:off x="3460443" y="2759701"/>
          <a:ext cx="7201988" cy="3987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0389">
                  <a:extLst>
                    <a:ext uri="{9D8B030D-6E8A-4147-A177-3AD203B41FA5}">
                      <a16:colId xmlns:a16="http://schemas.microsoft.com/office/drawing/2014/main" val="3050884573"/>
                    </a:ext>
                  </a:extLst>
                </a:gridCol>
                <a:gridCol w="1235280">
                  <a:extLst>
                    <a:ext uri="{9D8B030D-6E8A-4147-A177-3AD203B41FA5}">
                      <a16:colId xmlns:a16="http://schemas.microsoft.com/office/drawing/2014/main" val="1600715331"/>
                    </a:ext>
                  </a:extLst>
                </a:gridCol>
                <a:gridCol w="1235280">
                  <a:extLst>
                    <a:ext uri="{9D8B030D-6E8A-4147-A177-3AD203B41FA5}">
                      <a16:colId xmlns:a16="http://schemas.microsoft.com/office/drawing/2014/main" val="2308328631"/>
                    </a:ext>
                  </a:extLst>
                </a:gridCol>
                <a:gridCol w="581039">
                  <a:extLst>
                    <a:ext uri="{9D8B030D-6E8A-4147-A177-3AD203B41FA5}">
                      <a16:colId xmlns:a16="http://schemas.microsoft.com/office/drawing/2014/main" val="581272122"/>
                    </a:ext>
                  </a:extLst>
                </a:gridCol>
              </a:tblGrid>
              <a:tr h="435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Frequency Range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Maximum Level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Measurement bandwidth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0461077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 kHz ≤ f &lt; 150 kHz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-36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kHz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050904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150 kHz ≤ f &lt; 30 MHz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-36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 kHz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8083477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30 MHz ≤ f &lt; 1000 MHz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-36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100 kHz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3475709"/>
                  </a:ext>
                </a:extLst>
              </a:tr>
              <a:tr h="21206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GHz ≤ f &lt; 12.75 GHz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-30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739887"/>
                  </a:ext>
                </a:extLst>
              </a:tr>
              <a:tr h="2120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-25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772901"/>
                  </a:ext>
                </a:extLst>
              </a:tr>
              <a:tr h="435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12.75 GHz ≤ f &lt; 5</a:t>
                      </a:r>
                      <a:r>
                        <a:rPr lang="en-GB" sz="1400" baseline="30000" dirty="0">
                          <a:effectLst/>
                        </a:rPr>
                        <a:t>th</a:t>
                      </a:r>
                      <a:r>
                        <a:rPr lang="en-GB" sz="1400" dirty="0">
                          <a:effectLst/>
                        </a:rPr>
                        <a:t> harmonic of the upper frequency edge of the UL operating band in GHz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-30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0686452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12.75 GHz &lt; f &lt; 26 GHz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-30 dBm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3168693"/>
                  </a:ext>
                </a:extLst>
              </a:tr>
              <a:tr h="1745861">
                <a:tc gridSpan="4">
                  <a:txBody>
                    <a:bodyPr/>
                    <a:lstStyle/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1:	Applies for Band that the upper frequency edge of the UL Band more than 2.69 GHz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2:	Applies for Band that the upper frequency edge of the UL Band more than 5.2 GHz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3:	Applies for Band n41, CA configurations including Band n41, and EN-DC configurations that include n41 specified in clause 5.2B of TS 38.101-3 [3] when NS_04 is signalled.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4:	Does not apply for Band n41, CA configurations including Band n41, and EN-DC configurations that include n41 specified in clause 5.2B of TS 38.101-3 [3] when NS_04 is signalled.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9607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F62340E-CF53-488F-9618-417A76A8D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309226"/>
              </p:ext>
            </p:extLst>
          </p:nvPr>
        </p:nvGraphicFramePr>
        <p:xfrm>
          <a:off x="4822042" y="1336653"/>
          <a:ext cx="4478791" cy="890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8909">
                  <a:extLst>
                    <a:ext uri="{9D8B030D-6E8A-4147-A177-3AD203B41FA5}">
                      <a16:colId xmlns:a16="http://schemas.microsoft.com/office/drawing/2014/main" val="621136971"/>
                    </a:ext>
                  </a:extLst>
                </a:gridCol>
                <a:gridCol w="3189882">
                  <a:extLst>
                    <a:ext uri="{9D8B030D-6E8A-4147-A177-3AD203B41FA5}">
                      <a16:colId xmlns:a16="http://schemas.microsoft.com/office/drawing/2014/main" val="1107234953"/>
                    </a:ext>
                  </a:extLst>
                </a:gridCol>
              </a:tblGrid>
              <a:tr h="618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</a:rPr>
                        <a:t>Aggregated Channel bandwidth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</a:rPr>
                        <a:t>OOB boundary F</a:t>
                      </a:r>
                      <a:r>
                        <a:rPr lang="zh-CN" sz="1400" baseline="-25000" dirty="0">
                          <a:effectLst/>
                        </a:rPr>
                        <a:t>OOB</a:t>
                      </a:r>
                      <a:r>
                        <a:rPr lang="zh-CN" sz="1400" dirty="0">
                          <a:effectLst/>
                        </a:rPr>
                        <a:t> (MHz) 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0559598"/>
                  </a:ext>
                </a:extLst>
              </a:tr>
              <a:tr h="199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</a:rPr>
                        <a:t>BW</a:t>
                      </a:r>
                      <a:r>
                        <a:rPr lang="zh-CN" sz="1400" baseline="-25000">
                          <a:effectLst/>
                        </a:rPr>
                        <a:t>Channel_CA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</a:rPr>
                        <a:t>BW</a:t>
                      </a:r>
                      <a:r>
                        <a:rPr lang="zh-CN" sz="1400" baseline="-25000" dirty="0">
                          <a:effectLst/>
                        </a:rPr>
                        <a:t>Channel_CA </a:t>
                      </a:r>
                      <a:r>
                        <a:rPr lang="zh-CN" sz="1400" dirty="0">
                          <a:effectLst/>
                        </a:rPr>
                        <a:t>+ 5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443740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9B7145F-C325-48C4-8F90-E54458D2830F}"/>
              </a:ext>
            </a:extLst>
          </p:cNvPr>
          <p:cNvSpPr/>
          <p:nvPr/>
        </p:nvSpPr>
        <p:spPr>
          <a:xfrm>
            <a:off x="4032068" y="998977"/>
            <a:ext cx="6890397" cy="22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</a:pPr>
            <a:r>
              <a:rPr lang="en-US" sz="9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Table [3]: Boundary between out of band and spurious emission domain for intra-band contiguous carrier aggregation</a:t>
            </a:r>
            <a:endParaRPr lang="en-US" sz="1000" b="1" dirty="0"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48F67-C128-4DE1-882B-84B42E26A957}"/>
              </a:ext>
            </a:extLst>
          </p:cNvPr>
          <p:cNvSpPr/>
          <p:nvPr/>
        </p:nvSpPr>
        <p:spPr>
          <a:xfrm>
            <a:off x="4645392" y="2426770"/>
            <a:ext cx="4655441" cy="2457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</a:pPr>
            <a:r>
              <a:rPr lang="en-GB" sz="1000" b="1" dirty="0">
                <a:latin typeface="Arial" panose="020B0604020202020204" pitchFamily="34" charset="0"/>
                <a:ea typeface="MS Mincho" panose="02020609040205080304" pitchFamily="49" charset="-128"/>
                <a:cs typeface="v5.0.0"/>
              </a:rPr>
              <a:t>Table [4]: Requirement for general spurious emissions limits for NR-U CA</a:t>
            </a:r>
            <a:endParaRPr lang="en-US" sz="1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89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33" y="0"/>
            <a:ext cx="10515600" cy="537516"/>
          </a:xfrm>
        </p:spPr>
        <p:txBody>
          <a:bodyPr>
            <a:normAutofit fontScale="90000"/>
          </a:bodyPr>
          <a:lstStyle/>
          <a:p>
            <a:r>
              <a:rPr lang="en-CA" dirty="0"/>
              <a:t>WF – SEM: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99" y="572756"/>
            <a:ext cx="11377402" cy="537516"/>
          </a:xfrm>
        </p:spPr>
        <p:txBody>
          <a:bodyPr>
            <a:no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Agreement</a:t>
            </a:r>
            <a:r>
              <a:rPr lang="en-US" dirty="0"/>
              <a:t> for fully allocated Sub-bands for contiguous CC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Only consider sub-bands being contiguous over 2CCs</a:t>
            </a:r>
            <a:endParaRPr lang="en-GB" sz="2000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n-GB" sz="2000" b="1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400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[1]: General NR-U CA spectrum emission mask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01136FF-1404-4A99-830D-81BB97CA574F}"/>
              </a:ext>
            </a:extLst>
          </p:cNvPr>
          <p:cNvSpPr txBox="1">
            <a:spLocks/>
          </p:cNvSpPr>
          <p:nvPr/>
        </p:nvSpPr>
        <p:spPr>
          <a:xfrm>
            <a:off x="286897" y="3429000"/>
            <a:ext cx="11497804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Study SEM for partially or fully allocated sub-bands for non-contiguous CCs</a:t>
            </a:r>
          </a:p>
          <a:p>
            <a:pPr lvl="2"/>
            <a:r>
              <a:rPr lang="en-US" dirty="0"/>
              <a:t>Only consider contiguous sub-bands in each CC</a:t>
            </a:r>
          </a:p>
          <a:p>
            <a:pPr lvl="2"/>
            <a:r>
              <a:rPr lang="en-US" b="1" dirty="0"/>
              <a:t>Options:</a:t>
            </a:r>
            <a:r>
              <a:rPr lang="en-US" dirty="0"/>
              <a:t> </a:t>
            </a:r>
          </a:p>
          <a:p>
            <a:pPr lvl="3"/>
            <a:r>
              <a:rPr lang="en-US" sz="2000" dirty="0"/>
              <a:t>Consider restricting to contiguous sub-bands across the 2 CCs(No unused sub-band between scheduled sub-bands in each CCs.)</a:t>
            </a:r>
          </a:p>
          <a:p>
            <a:pPr lvl="3"/>
            <a:r>
              <a:rPr lang="en-US" sz="2000" dirty="0"/>
              <a:t>Apply NR-U wideband operation single carrier mask per CC</a:t>
            </a:r>
          </a:p>
          <a:p>
            <a:pPr lvl="3"/>
            <a:r>
              <a:rPr lang="en-US" sz="2000" dirty="0"/>
              <a:t>Apply a composite mask for in-gap emissions between CCs using the least restrictive emission requirement for each CC</a:t>
            </a:r>
          </a:p>
          <a:p>
            <a:pPr lvl="2"/>
            <a:r>
              <a:rPr lang="en-US" dirty="0"/>
              <a:t>Other options not precluded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578D4B6-2DBC-404C-B018-B861AE66B2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6946975"/>
                  </p:ext>
                </p:extLst>
              </p:nvPr>
            </p:nvGraphicFramePr>
            <p:xfrm>
              <a:off x="2821948" y="1535297"/>
              <a:ext cx="5811520" cy="15652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677160">
                      <a:extLst>
                        <a:ext uri="{9D8B030D-6E8A-4147-A177-3AD203B41FA5}">
                          <a16:colId xmlns:a16="http://schemas.microsoft.com/office/drawing/2014/main" val="1602846044"/>
                        </a:ext>
                      </a:extLst>
                    </a:gridCol>
                    <a:gridCol w="2065655">
                      <a:extLst>
                        <a:ext uri="{9D8B030D-6E8A-4147-A177-3AD203B41FA5}">
                          <a16:colId xmlns:a16="http://schemas.microsoft.com/office/drawing/2014/main" val="1740614678"/>
                        </a:ext>
                      </a:extLst>
                    </a:gridCol>
                    <a:gridCol w="1068705">
                      <a:extLst>
                        <a:ext uri="{9D8B030D-6E8A-4147-A177-3AD203B41FA5}">
                          <a16:colId xmlns:a16="http://schemas.microsoft.com/office/drawing/2014/main" val="1129691096"/>
                        </a:ext>
                      </a:extLst>
                    </a:gridCol>
                  </a:tblGrid>
                  <a:tr h="2292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Δf</a:t>
                          </a:r>
                          <a:r>
                            <a:rPr lang="zh-CN" sz="900" baseline="-25000">
                              <a:effectLst/>
                            </a:rPr>
                            <a:t>OOB</a:t>
                          </a:r>
                          <a:endParaRPr lang="en-US" sz="9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(MHz)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Spectrum emission limit (dBr)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Measurement bandwidth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41756522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 dirty="0">
                              <a:effectLst/>
                            </a:rPr>
                            <a:t>± 0 - 1 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900">
                                    <a:effectLst/>
                                    <a:latin typeface="Cambria Math" panose="02040503050406030204" pitchFamily="18" charset="0"/>
                                  </a:rPr>
                                  <m:t>𝟐𝟎</m:t>
                                </m:r>
                                <m:r>
                                  <a:rPr lang="en-GB" sz="9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9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9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GB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en-GB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𝑶𝑶𝑩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[100kHz]</a:t>
                          </a:r>
                          <a:r>
                            <a:rPr lang="en-GB" sz="900" baseline="30000" dirty="0">
                              <a:effectLst/>
                            </a:rPr>
                            <a:t>3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32640545"/>
                      </a:ext>
                    </a:extLst>
                  </a:tr>
                  <a:tr h="22565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 dirty="0">
                              <a:effectLst/>
                            </a:rPr>
                            <a:t>± 1 - 5 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1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23321655"/>
                      </a:ext>
                    </a:extLst>
                  </a:tr>
                  <a:tr h="3175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± 5 - BW</a:t>
                          </a:r>
                          <a:r>
                            <a:rPr lang="zh-CN" sz="900" baseline="-25000">
                              <a:effectLst/>
                            </a:rPr>
                            <a:t>Channel_CA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2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43367593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± 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– (BW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+5)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-40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4128064"/>
                      </a:ext>
                    </a:extLst>
                  </a:tr>
                  <a:tr h="302895">
                    <a:tc gridSpan="3">
                      <a:txBody>
                        <a:bodyPr/>
                        <a:lstStyle/>
                        <a:p>
                          <a:pPr marL="540385" marR="0" indent="-540385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1:	Given as: </a:t>
                          </a:r>
                          <a14:m>
                            <m:oMath xmlns:m="http://schemas.openxmlformats.org/officeDocument/2006/math"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−20−</m:t>
                              </m:r>
                              <m:d>
                                <m:dPr>
                                  <m:ctrlPr>
                                    <a:rPr 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num>
                                    <m:den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𝑶𝑶𝑩</m:t>
                                      </m:r>
                                    </m:sub>
                                  </m:sSub>
                                  <m:r>
                                    <a:rPr lang="en-GB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800" dirty="0">
                              <a:effectLst/>
                            </a:rPr>
                            <a:t> where </a:t>
                          </a:r>
                          <a14:m>
                            <m:oMath xmlns:m="http://schemas.openxmlformats.org/officeDocument/2006/math"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d>
                                <m:dPr>
                                  <m:ctrlPr>
                                    <a:rPr lang="en-US" sz="7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7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7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𝐵𝑊𝐶h𝑎𝑛𝑛𝑒𝑙</m:t>
                                      </m:r>
                                      <m:r>
                                        <a:rPr lang="en-GB" sz="7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GB" sz="7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𝐶𝐴</m:t>
                                      </m:r>
                                    </m:num>
                                    <m:den>
                                      <m:r>
                                        <a:rPr lang="en-GB" sz="7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700">
                                  <a:effectLst/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endParaRPr lang="en-US" sz="1000" dirty="0">
                            <a:effectLst/>
                          </a:endParaRPr>
                        </a:p>
                        <a:p>
                          <a:pPr marL="540385" marR="0" indent="-540385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2:	Given as: </a:t>
                          </a:r>
                          <a14:m>
                            <m:oMath xmlns:m="http://schemas.openxmlformats.org/officeDocument/2006/math"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−16−</m:t>
                              </m:r>
                              <m:d>
                                <m:dPr>
                                  <m:ctrlPr>
                                    <a:rPr 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num>
                                    <m:den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𝑶𝑶𝑩</m:t>
                                      </m:r>
                                    </m:sub>
                                  </m:sSub>
                                </m:e>
                              </m:d>
                            </m:oMath>
                          </a14:m>
                          <a:r>
                            <a:rPr lang="en-GB" sz="800" dirty="0">
                              <a:effectLst/>
                            </a:rPr>
                            <a:t> where </a:t>
                          </a:r>
                          <a14:m>
                            <m:oMath xmlns:m="http://schemas.openxmlformats.org/officeDocument/2006/math">
                              <m:r>
                                <a:rPr lang="en-GB" sz="900">
                                  <a:effectLst/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900">
                                  <a:effectLst/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d>
                                <m:dPr>
                                  <m:ctrlPr>
                                    <a:rPr 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𝐵𝑊𝐶h𝑎𝑛𝑛𝑒𝑙</m:t>
                                      </m:r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𝐶𝐴</m:t>
                                      </m:r>
                                    </m:num>
                                    <m:den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endParaRPr lang="en-US" sz="1000" dirty="0">
                            <a:effectLst/>
                          </a:endParaRPr>
                        </a:p>
                        <a:p>
                          <a:pPr marL="540385" marR="0" indent="-540385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3:	The measured value shall be scaled by a factor equal to the ratio of the reference bandwidth (1 MHz) to the measurement bandwidth before the emission limit (</a:t>
                          </a:r>
                          <a:r>
                            <a:rPr lang="en-GB" sz="900" dirty="0" err="1">
                              <a:effectLst/>
                            </a:rPr>
                            <a:t>dBr</a:t>
                          </a:r>
                          <a:r>
                            <a:rPr lang="en-GB" sz="900" dirty="0">
                              <a:effectLst/>
                            </a:rPr>
                            <a:t>) is applied.</a:t>
                          </a:r>
                          <a:endParaRPr lang="en-US" sz="1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65177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578D4B6-2DBC-404C-B018-B861AE66B2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6946975"/>
                  </p:ext>
                </p:extLst>
              </p:nvPr>
            </p:nvGraphicFramePr>
            <p:xfrm>
              <a:off x="2821948" y="1535297"/>
              <a:ext cx="5811520" cy="15652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677160">
                      <a:extLst>
                        <a:ext uri="{9D8B030D-6E8A-4147-A177-3AD203B41FA5}">
                          <a16:colId xmlns:a16="http://schemas.microsoft.com/office/drawing/2014/main" val="1602846044"/>
                        </a:ext>
                      </a:extLst>
                    </a:gridCol>
                    <a:gridCol w="2065655">
                      <a:extLst>
                        <a:ext uri="{9D8B030D-6E8A-4147-A177-3AD203B41FA5}">
                          <a16:colId xmlns:a16="http://schemas.microsoft.com/office/drawing/2014/main" val="1740614678"/>
                        </a:ext>
                      </a:extLst>
                    </a:gridCol>
                    <a:gridCol w="1068705">
                      <a:extLst>
                        <a:ext uri="{9D8B030D-6E8A-4147-A177-3AD203B41FA5}">
                          <a16:colId xmlns:a16="http://schemas.microsoft.com/office/drawing/2014/main" val="1129691096"/>
                        </a:ext>
                      </a:extLst>
                    </a:gridCol>
                  </a:tblGrid>
                  <a:tr h="28613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Δf</a:t>
                          </a:r>
                          <a:r>
                            <a:rPr lang="zh-CN" sz="900" baseline="-25000">
                              <a:effectLst/>
                            </a:rPr>
                            <a:t>OOB</a:t>
                          </a:r>
                          <a:endParaRPr lang="en-US" sz="9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(MHz)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Spectrum emission limit (dBr)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Measurement bandwidth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41756522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 dirty="0">
                              <a:effectLst/>
                            </a:rPr>
                            <a:t>± 0 - 1 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0088" t="-185714" r="-53097" b="-6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[100kHz]</a:t>
                          </a:r>
                          <a:r>
                            <a:rPr lang="en-GB" sz="900" baseline="30000" dirty="0">
                              <a:effectLst/>
                            </a:rPr>
                            <a:t>3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32640545"/>
                      </a:ext>
                    </a:extLst>
                  </a:tr>
                  <a:tr h="22565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 dirty="0">
                              <a:effectLst/>
                            </a:rPr>
                            <a:t>± 1 - 5 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1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23321655"/>
                      </a:ext>
                    </a:extLst>
                  </a:tr>
                  <a:tr h="13963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± 5 - BW</a:t>
                          </a:r>
                          <a:r>
                            <a:rPr lang="zh-CN" sz="900" baseline="-25000">
                              <a:effectLst/>
                            </a:rPr>
                            <a:t>Channel_CA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2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43367593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± 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– (BW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+5)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-40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4128064"/>
                      </a:ext>
                    </a:extLst>
                  </a:tr>
                  <a:tr h="579819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5" t="-173958" r="-419" b="-125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65177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6806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[1] </a:t>
            </a: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R4-2111253</a:t>
            </a:r>
            <a:r>
              <a:rPr lang="en-CA" sz="2000" dirty="0"/>
              <a:t> </a:t>
            </a: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Introducing NR-U Intra-band UL CA UE RF requirements </a:t>
            </a:r>
            <a:r>
              <a:rPr lang="en-CA" sz="2000" dirty="0"/>
              <a:t>, Qualcomm Incorporated</a:t>
            </a:r>
            <a:r>
              <a:rPr lang="en-US" sz="2000" dirty="0"/>
              <a:t>, R4#99-e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D86B90-44A4-4D14-B93E-0D265AB056AF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6f846979-0e6f-42ff-8b87-e1893efeda9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7065</TotalTime>
  <Words>830</Words>
  <Application>Microsoft Office PowerPoint</Application>
  <PresentationFormat>Widescreen</PresentationFormat>
  <Paragraphs>100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WF on introduction of NR-U intra-band ULCA requirements</vt:lpstr>
      <vt:lpstr>Background:</vt:lpstr>
      <vt:lpstr>WF - ACLR:</vt:lpstr>
      <vt:lpstr>WF – General Spurious Emissions:</vt:lpstr>
      <vt:lpstr>WF – SEM:</vt:lpstr>
      <vt:lpstr>References: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Sheifali Gupta</cp:lastModifiedBy>
  <cp:revision>252</cp:revision>
  <dcterms:created xsi:type="dcterms:W3CDTF">2020-03-02T22:32:10Z</dcterms:created>
  <dcterms:modified xsi:type="dcterms:W3CDTF">2021-05-26T00:08:21Z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