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0"/>
  </p:notesMasterIdLst>
  <p:handoutMasterIdLst>
    <p:handoutMasterId r:id="rId11"/>
  </p:handoutMasterIdLst>
  <p:sldIdLst>
    <p:sldId id="341" r:id="rId5"/>
    <p:sldId id="369" r:id="rId6"/>
    <p:sldId id="370" r:id="rId7"/>
    <p:sldId id="364" r:id="rId8"/>
    <p:sldId id="366" r:id="rId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8" autoAdjust="0"/>
    <p:restoredTop sz="95735" autoAdjust="0"/>
  </p:normalViewPr>
  <p:slideViewPr>
    <p:cSldViewPr snapToGrid="0">
      <p:cViewPr varScale="1">
        <p:scale>
          <a:sx n="157" d="100"/>
          <a:sy n="157" d="100"/>
        </p:scale>
        <p:origin x="172" y="8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2021</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3913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sz="1000" b="1" kern="1200" dirty="0">
                <a:solidFill>
                  <a:schemeClr val="tx1"/>
                </a:solidFill>
                <a:effectLst/>
                <a:latin typeface="Arial" panose="020B0604020202020204" pitchFamily="34" charset="0"/>
                <a:ea typeface="+mn-ea"/>
                <a:cs typeface="Arial" panose="020B0604020202020204" pitchFamily="34" charset="0"/>
              </a:rPr>
              <a:t>3GPP TSG-RAN WG4 Meeting #99-e</a:t>
            </a:r>
            <a:r>
              <a:rPr lang="sv-SE" altLang="en-US" sz="1200" b="1" dirty="0">
                <a:latin typeface="Arial "/>
              </a:rPr>
              <a:t>	</a:t>
            </a:r>
          </a:p>
          <a:p>
            <a:pPr eaLnBrk="1" hangingPunct="1">
              <a:defRPr/>
            </a:pPr>
            <a:r>
              <a:rPr lang="sv-SE" altLang="en-US" sz="1000" b="1" dirty="0">
                <a:latin typeface="Arial "/>
              </a:rPr>
              <a:t>Electronic Meeting – May 2021</a:t>
            </a: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R4-21xxxxx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948583" y="2033899"/>
            <a:ext cx="10524146" cy="1716725"/>
          </a:xfrm>
        </p:spPr>
        <p:txBody>
          <a:bodyPr/>
          <a:lstStyle/>
          <a:p>
            <a:pPr eaLnBrk="1" hangingPunct="1"/>
            <a:r>
              <a:rPr lang="en-US" altLang="en-US" sz="5400" dirty="0"/>
              <a:t>WF on introduction of lower 6GHz NR unlicensed operation for Europe</a:t>
            </a:r>
            <a:endParaRPr lang="en-GB" altLang="en-US" sz="54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1494133" y="4256177"/>
            <a:ext cx="9017193" cy="1500187"/>
          </a:xfrm>
        </p:spPr>
        <p:txBody>
          <a:bodyPr/>
          <a:lstStyle/>
          <a:p>
            <a:pPr marL="0" indent="0" eaLnBrk="1" hangingPunct="1">
              <a:buFontTx/>
              <a:buNone/>
            </a:pPr>
            <a:r>
              <a:rPr lang="en-GB" altLang="en-US" dirty="0"/>
              <a:t>RAN4</a:t>
            </a:r>
          </a:p>
          <a:p>
            <a:pPr marL="0" indent="0" eaLnBrk="1" hangingPunct="1">
              <a:buFontTx/>
              <a:buNone/>
            </a:pPr>
            <a:r>
              <a:rPr lang="en-GB" altLang="en-US" dirty="0"/>
              <a:t>Moderator: Nokia</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General - Band plan</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pPr lvl="0" fontAlgn="auto" hangingPunct="1"/>
            <a:r>
              <a:rPr lang="en-GB" sz="2400" dirty="0"/>
              <a:t>Proposals</a:t>
            </a:r>
          </a:p>
          <a:p>
            <a:pPr lvl="1" fontAlgn="auto" hangingPunct="1"/>
            <a:r>
              <a:rPr lang="en-GB" sz="2000" b="1" dirty="0"/>
              <a:t>Option 1:</a:t>
            </a:r>
            <a:r>
              <a:rPr lang="en-GB" sz="2000" dirty="0"/>
              <a:t> Re-using already defined band n96 </a:t>
            </a:r>
            <a:br>
              <a:rPr lang="en-GB" sz="2000" dirty="0"/>
            </a:br>
            <a:r>
              <a:rPr lang="en-GB" sz="2000" dirty="0"/>
              <a:t>(HPE, Nokia, Intel, Skyworks, Facebook, Charter, </a:t>
            </a:r>
            <a:r>
              <a:rPr lang="en-GB" sz="2000" dirty="0" err="1"/>
              <a:t>CableLabs</a:t>
            </a:r>
            <a:r>
              <a:rPr lang="en-GB" sz="2000" dirty="0"/>
              <a:t>, Apple, Qualcomm, OPPO)</a:t>
            </a:r>
          </a:p>
          <a:p>
            <a:pPr lvl="2"/>
            <a:r>
              <a:rPr lang="en-GB" sz="1800" dirty="0"/>
              <a:t>FFS if additional notes and/or clarifications are needed. Regional specific requirements to be included in relevant specifications.</a:t>
            </a:r>
          </a:p>
          <a:p>
            <a:pPr lvl="1" fontAlgn="auto" hangingPunct="1"/>
            <a:r>
              <a:rPr lang="en-GB" sz="2000" b="1" dirty="0"/>
              <a:t>Option 2:</a:t>
            </a:r>
            <a:r>
              <a:rPr lang="en-GB" sz="2000" dirty="0"/>
              <a:t> Defining a new band n[xx] </a:t>
            </a:r>
            <a:br>
              <a:rPr lang="en-GB" sz="2000" dirty="0"/>
            </a:br>
            <a:r>
              <a:rPr lang="en-GB" sz="2000" dirty="0"/>
              <a:t>(Ericsson, ZTE, Huawei, BT, Orange, TIM, OPPO)</a:t>
            </a:r>
          </a:p>
          <a:p>
            <a:pPr lvl="2"/>
            <a:r>
              <a:rPr lang="en-GB" sz="1800" dirty="0"/>
              <a:t>On top of specific requirements provided by ECC, the new band shall reuse requirements already defined for n96, where possible.</a:t>
            </a:r>
          </a:p>
          <a:p>
            <a:r>
              <a:rPr lang="en-GB" sz="2400" dirty="0"/>
              <a:t>It shall be noted that 3GPP should not try to influence the regulation group.</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General - Band plan</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pPr lvl="0" fontAlgn="auto" hangingPunct="1"/>
            <a:r>
              <a:rPr lang="en-GB" dirty="0"/>
              <a:t>Suggested WF</a:t>
            </a:r>
            <a:br>
              <a:rPr lang="en-GB" dirty="0"/>
            </a:br>
            <a:r>
              <a:rPr lang="en-GB"/>
              <a:t> (Nokia, …</a:t>
            </a:r>
            <a:r>
              <a:rPr lang="en-US" altLang="zh-CN"/>
              <a:t>)</a:t>
            </a:r>
            <a:endParaRPr lang="en-GB" u="sng" dirty="0">
              <a:solidFill>
                <a:srgbClr val="FF0000"/>
              </a:solidFill>
            </a:endParaRPr>
          </a:p>
          <a:p>
            <a:pPr lvl="1"/>
            <a:r>
              <a:rPr lang="en-GB" dirty="0"/>
              <a:t>RAN4 agree option 1 (i.e. Re-using already defined band n96) </a:t>
            </a:r>
          </a:p>
          <a:p>
            <a:pPr lvl="1"/>
            <a:r>
              <a:rPr lang="en-GB" dirty="0"/>
              <a:t>If the EC assessment of EN 303 687, expected 30</a:t>
            </a:r>
            <a:r>
              <a:rPr lang="en-GB" baseline="30000" dirty="0"/>
              <a:t>th</a:t>
            </a:r>
            <a:r>
              <a:rPr lang="en-GB" dirty="0"/>
              <a:t> of June, identifies technical issues which would make it not possible to reuse n96, RAN4 can reconsider this decision.</a:t>
            </a:r>
          </a:p>
          <a:p>
            <a:pPr lvl="1"/>
            <a:r>
              <a:rPr lang="en-GB" dirty="0"/>
              <a:t>It is noted that:</a:t>
            </a:r>
          </a:p>
          <a:p>
            <a:pPr lvl="2"/>
            <a:r>
              <a:rPr lang="en-GB" sz="1200" dirty="0"/>
              <a:t>6 GHz WAS/RLAN devices within the scope of EN 303 687 are already covered by ECC and EU regulation as follows: ECC Decision (20)01 on the harmonised use of frequency band 5 945 MHz to 6 425 MHz for WAS/RLAN </a:t>
            </a:r>
          </a:p>
          <a:p>
            <a:pPr lvl="2"/>
            <a:r>
              <a:rPr lang="en-GB" sz="1200" dirty="0"/>
              <a:t>The current draft EN 303 687 standard doesn’t include any receiver blocking tests above 6425 </a:t>
            </a:r>
            <a:r>
              <a:rPr lang="en-GB" sz="1200" dirty="0" err="1"/>
              <a:t>MHz.</a:t>
            </a:r>
            <a:r>
              <a:rPr lang="en-GB" sz="1200" dirty="0"/>
              <a:t>  </a:t>
            </a:r>
          </a:p>
          <a:p>
            <a:pPr lvl="2"/>
            <a:r>
              <a:rPr lang="en-GB" sz="1200" dirty="0"/>
              <a:t>The European directive 2014/53/EU article 3.2 requires all ‘Radio Equipment’ to support the efficient use of radio spectrum. Meaning Radio Equipment Directive (RED) also requires the radio receiver to support the efficient use of radio spectrum – e.g. it has the necessary selectivity not to be blocked by other spectrum users.</a:t>
            </a:r>
          </a:p>
        </p:txBody>
      </p:sp>
    </p:spTree>
    <p:extLst>
      <p:ext uri="{BB962C8B-B14F-4D97-AF65-F5344CB8AC3E}">
        <p14:creationId xmlns:p14="http://schemas.microsoft.com/office/powerpoint/2010/main" val="59031293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General - LPI and VLP deployment </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GB" dirty="0"/>
              <a:t>Agreement from GTW May 20</a:t>
            </a:r>
            <a:r>
              <a:rPr lang="en-GB" baseline="30000" dirty="0"/>
              <a:t>th</a:t>
            </a:r>
            <a:r>
              <a:rPr lang="en-GB" dirty="0"/>
              <a:t> </a:t>
            </a:r>
          </a:p>
          <a:p>
            <a:pPr lvl="1"/>
            <a:r>
              <a:rPr lang="en-GB" dirty="0">
                <a:highlight>
                  <a:srgbClr val="00FF00"/>
                </a:highlight>
              </a:rPr>
              <a:t>VLP deployment can be included in specification given the available regulations.</a:t>
            </a:r>
          </a:p>
          <a:p>
            <a:pPr lvl="2"/>
            <a:r>
              <a:rPr lang="en-GB" dirty="0">
                <a:highlight>
                  <a:srgbClr val="00FF00"/>
                </a:highlight>
              </a:rPr>
              <a:t>Send LS to regulation to check if the BS is allowed. If there is problem, RAN4 will revisit the agreement.</a:t>
            </a:r>
          </a:p>
          <a:p>
            <a:pPr lvl="2"/>
            <a:endParaRPr lang="en-GB" dirty="0">
              <a:highlight>
                <a:srgbClr val="00FF00"/>
              </a:highlight>
            </a:endParaRPr>
          </a:p>
          <a:p>
            <a:pPr marL="0" indent="0">
              <a:buNone/>
            </a:pPr>
            <a:endParaRPr lang="en-US" dirty="0"/>
          </a:p>
          <a:p>
            <a:pPr marL="0" indent="0">
              <a:buNone/>
            </a:pPr>
            <a:endParaRPr lang="en-US" dirty="0"/>
          </a:p>
          <a:p>
            <a:endParaRPr lang="en-US" altLang="en-US"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GB" altLang="en-US" dirty="0"/>
              <a:t>MPR</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GB" dirty="0"/>
              <a:t>Agreement from GTW May 20</a:t>
            </a:r>
            <a:r>
              <a:rPr lang="en-GB" baseline="30000" dirty="0"/>
              <a:t>th</a:t>
            </a:r>
            <a:r>
              <a:rPr lang="en-GB" dirty="0"/>
              <a:t> </a:t>
            </a:r>
          </a:p>
          <a:p>
            <a:pPr lvl="1"/>
            <a:r>
              <a:rPr lang="en-GB" dirty="0">
                <a:highlight>
                  <a:srgbClr val="00FF00"/>
                </a:highlight>
              </a:rPr>
              <a:t>Merge/compromise the values from R4-2105383 and R4-2109430 to a combined proposal.</a:t>
            </a:r>
          </a:p>
          <a:p>
            <a:r>
              <a:rPr lang="en-GB" dirty="0">
                <a:highlight>
                  <a:srgbClr val="FFFFFF"/>
                </a:highlight>
              </a:rPr>
              <a:t>Combined proposal to be captured in TR:</a:t>
            </a:r>
          </a:p>
          <a:p>
            <a:endParaRPr lang="en-GB" dirty="0">
              <a:highlight>
                <a:srgbClr val="FFFFFF"/>
              </a:highlight>
            </a:endParaRPr>
          </a:p>
        </p:txBody>
      </p:sp>
      <p:graphicFrame>
        <p:nvGraphicFramePr>
          <p:cNvPr id="4" name="Table 3">
            <a:extLst>
              <a:ext uri="{FF2B5EF4-FFF2-40B4-BE49-F238E27FC236}">
                <a16:creationId xmlns:a16="http://schemas.microsoft.com/office/drawing/2014/main" id="{421D9C0B-7AA8-4675-B973-7417AFC43FAA}"/>
              </a:ext>
            </a:extLst>
          </p:cNvPr>
          <p:cNvGraphicFramePr>
            <a:graphicFrameLocks noGrp="1"/>
          </p:cNvGraphicFramePr>
          <p:nvPr>
            <p:extLst>
              <p:ext uri="{D42A27DB-BD31-4B8C-83A1-F6EECF244321}">
                <p14:modId xmlns:p14="http://schemas.microsoft.com/office/powerpoint/2010/main" val="2925328414"/>
              </p:ext>
            </p:extLst>
          </p:nvPr>
        </p:nvGraphicFramePr>
        <p:xfrm>
          <a:off x="928871" y="3489045"/>
          <a:ext cx="9776388" cy="2603908"/>
        </p:xfrm>
        <a:graphic>
          <a:graphicData uri="http://schemas.openxmlformats.org/drawingml/2006/table">
            <a:tbl>
              <a:tblPr firstRow="1" firstCol="1" bandRow="1">
                <a:tableStyleId>{5C22544A-7EE6-4342-B048-85BDC9FD1C3A}</a:tableStyleId>
              </a:tblPr>
              <a:tblGrid>
                <a:gridCol w="2743225">
                  <a:extLst>
                    <a:ext uri="{9D8B030D-6E8A-4147-A177-3AD203B41FA5}">
                      <a16:colId xmlns:a16="http://schemas.microsoft.com/office/drawing/2014/main" val="1315897498"/>
                    </a:ext>
                  </a:extLst>
                </a:gridCol>
                <a:gridCol w="2509759">
                  <a:extLst>
                    <a:ext uri="{9D8B030D-6E8A-4147-A177-3AD203B41FA5}">
                      <a16:colId xmlns:a16="http://schemas.microsoft.com/office/drawing/2014/main" val="565624390"/>
                    </a:ext>
                  </a:extLst>
                </a:gridCol>
                <a:gridCol w="2188744">
                  <a:extLst>
                    <a:ext uri="{9D8B030D-6E8A-4147-A177-3AD203B41FA5}">
                      <a16:colId xmlns:a16="http://schemas.microsoft.com/office/drawing/2014/main" val="3293395099"/>
                    </a:ext>
                  </a:extLst>
                </a:gridCol>
                <a:gridCol w="2334660">
                  <a:extLst>
                    <a:ext uri="{9D8B030D-6E8A-4147-A177-3AD203B41FA5}">
                      <a16:colId xmlns:a16="http://schemas.microsoft.com/office/drawing/2014/main" val="2400266294"/>
                    </a:ext>
                  </a:extLst>
                </a:gridCol>
              </a:tblGrid>
              <a:tr h="187256">
                <a:tc>
                  <a:txBody>
                    <a:bodyPr/>
                    <a:lstStyle/>
                    <a:p>
                      <a:pPr algn="ctr"/>
                      <a:r>
                        <a:rPr lang="en-GB" sz="900" dirty="0">
                          <a:effectLst/>
                        </a:rPr>
                        <a:t>Pre-coding</a:t>
                      </a:r>
                      <a:endParaRPr lang="en-GB"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900">
                          <a:effectLst/>
                        </a:rPr>
                        <a:t>Modulation</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r>
                        <a:rPr lang="en-GB" sz="900" dirty="0">
                          <a:effectLst/>
                        </a:rPr>
                        <a:t>RB Allocation</a:t>
                      </a:r>
                      <a:endParaRPr lang="en-GB"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extLst>
                  <a:ext uri="{0D108BD9-81ED-4DB2-BD59-A6C34878D82A}">
                    <a16:rowId xmlns:a16="http://schemas.microsoft.com/office/drawing/2014/main" val="966899858"/>
                  </a:ext>
                </a:extLst>
              </a:tr>
              <a:tr h="187256">
                <a:tc>
                  <a:txBody>
                    <a:bodyPr/>
                    <a:lstStyle/>
                    <a:p>
                      <a:pPr algn="ct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dirty="0">
                          <a:effectLst/>
                        </a:rPr>
                        <a:t>Full</a:t>
                      </a:r>
                      <a:r>
                        <a:rPr lang="en-GB" sz="900" baseline="30000" dirty="0">
                          <a:effectLst/>
                        </a:rPr>
                        <a:t>2</a:t>
                      </a:r>
                      <a:r>
                        <a:rPr lang="en-GB" sz="900" dirty="0">
                          <a:effectLst/>
                        </a:rPr>
                        <a:t> (dB)</a:t>
                      </a:r>
                      <a:endParaRPr lang="en-GB"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en-GB" sz="900" dirty="0">
                          <a:effectLst/>
                        </a:rPr>
                        <a:t>Partial</a:t>
                      </a:r>
                      <a:r>
                        <a:rPr lang="en-GB" sz="900" baseline="30000" dirty="0">
                          <a:effectLst/>
                        </a:rPr>
                        <a:t>3</a:t>
                      </a:r>
                      <a:r>
                        <a:rPr lang="en-GB" sz="900" dirty="0">
                          <a:effectLst/>
                        </a:rPr>
                        <a:t> (dB)</a:t>
                      </a:r>
                      <a:endParaRPr lang="en-GB" sz="9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03380216"/>
                  </a:ext>
                </a:extLst>
              </a:tr>
              <a:tr h="170664">
                <a:tc>
                  <a:txBody>
                    <a:bodyPr/>
                    <a:lstStyle/>
                    <a:p>
                      <a:pPr algn="ctr" hangingPunct="0">
                        <a:spcBef>
                          <a:spcPts val="300"/>
                        </a:spcBef>
                        <a:spcAft>
                          <a:spcPts val="900"/>
                        </a:spcAft>
                      </a:pPr>
                      <a:r>
                        <a:rPr lang="en-GB" sz="900">
                          <a:effectLst/>
                        </a:rPr>
                        <a:t>DFT-s-ODFM</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a:effectLst/>
                        </a:rPr>
                        <a:t>Pi/2 BPSK</a:t>
                      </a:r>
                      <a:r>
                        <a:rPr lang="en-GB" sz="900" baseline="30000">
                          <a:effectLst/>
                        </a:rPr>
                        <a:t>4</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Arial" panose="020B0604020202020204" pitchFamily="34" charset="0"/>
                        </a:rPr>
                        <a:t>≤</a:t>
                      </a:r>
                      <a:r>
                        <a:rPr lang="en-GB" sz="900" b="0" dirty="0">
                          <a:effectLst/>
                          <a:latin typeface="Arial" panose="020B0604020202020204" pitchFamily="34" charset="0"/>
                          <a:ea typeface="MS Mincho" panose="02020609040205080304" pitchFamily="49" charset="-128"/>
                          <a:cs typeface="Times New Roman" panose="02020603050405020304" pitchFamily="18" charset="0"/>
                        </a:rPr>
                        <a:t> 1.5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Arial" panose="020B0604020202020204" pitchFamily="34" charset="0"/>
                        </a:rPr>
                        <a:t>≤</a:t>
                      </a:r>
                      <a:r>
                        <a:rPr lang="en-GB" sz="900" b="0" dirty="0">
                          <a:effectLst/>
                          <a:latin typeface="Arial" panose="020B0604020202020204" pitchFamily="34" charset="0"/>
                          <a:ea typeface="MS Mincho" panose="02020609040205080304" pitchFamily="49" charset="-128"/>
                          <a:cs typeface="Times New Roman" panose="02020603050405020304" pitchFamily="18" charset="0"/>
                        </a:rPr>
                        <a:t> 2.5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32936969"/>
                  </a:ext>
                </a:extLst>
              </a:tr>
              <a:tr h="170664">
                <a:tc>
                  <a:txBody>
                    <a:bodyPr/>
                    <a:lstStyle/>
                    <a:p>
                      <a:pPr algn="ctr" hangingPunct="0">
                        <a:spcBef>
                          <a:spcPts val="300"/>
                        </a:spcBef>
                        <a:spcAft>
                          <a:spcPts val="900"/>
                        </a:spcAft>
                      </a:pPr>
                      <a:r>
                        <a:rPr lang="en-GB" sz="900" dirty="0">
                          <a:effectLst/>
                        </a:rPr>
                        <a:t> </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a:effectLst/>
                        </a:rPr>
                        <a:t>QPSK</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Times New Roman" panose="02020603050405020304" pitchFamily="18" charset="0"/>
                        </a:rPr>
                        <a:t>2.0</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[3.5]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4207774"/>
                  </a:ext>
                </a:extLst>
              </a:tr>
              <a:tr h="170664">
                <a:tc>
                  <a:txBody>
                    <a:bodyPr/>
                    <a:lstStyle/>
                    <a:p>
                      <a:pPr algn="ctr" hangingPunct="0">
                        <a:spcBef>
                          <a:spcPts val="300"/>
                        </a:spcBef>
                        <a:spcAft>
                          <a:spcPts val="900"/>
                        </a:spcAft>
                      </a:pPr>
                      <a:r>
                        <a:rPr lang="en-GB" sz="900">
                          <a:effectLst/>
                        </a:rPr>
                        <a:t> </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a:effectLst/>
                        </a:rPr>
                        <a:t>16 QAM</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Times New Roman" panose="02020603050405020304" pitchFamily="18" charset="0"/>
                        </a:rPr>
                        <a:t>2.5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Times New Roman" panose="02020603050405020304" pitchFamily="18" charset="0"/>
                        </a:rPr>
                        <a:t>4.0</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5866430"/>
                  </a:ext>
                </a:extLst>
              </a:tr>
              <a:tr h="170664">
                <a:tc>
                  <a:txBody>
                    <a:bodyPr/>
                    <a:lstStyle/>
                    <a:p>
                      <a:pPr algn="ctr" hangingPunct="0">
                        <a:spcBef>
                          <a:spcPts val="300"/>
                        </a:spcBef>
                        <a:spcAft>
                          <a:spcPts val="900"/>
                        </a:spcAft>
                      </a:pPr>
                      <a:r>
                        <a:rPr lang="en-GB" sz="900" dirty="0">
                          <a:effectLst/>
                        </a:rPr>
                        <a:t> </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dirty="0">
                          <a:effectLst/>
                        </a:rPr>
                        <a:t>64 QAM</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Times New Roman" panose="02020603050405020304" pitchFamily="18" charset="0"/>
                        </a:rPr>
                        <a:t>3.5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Times New Roman" panose="02020603050405020304" pitchFamily="18" charset="0"/>
                        </a:rPr>
                        <a:t>4.5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8279724"/>
                  </a:ext>
                </a:extLst>
              </a:tr>
              <a:tr h="170664">
                <a:tc>
                  <a:txBody>
                    <a:bodyPr/>
                    <a:lstStyle/>
                    <a:p>
                      <a:pPr algn="ctr" hangingPunct="0">
                        <a:spcBef>
                          <a:spcPts val="300"/>
                        </a:spcBef>
                        <a:spcAft>
                          <a:spcPts val="900"/>
                        </a:spcAft>
                      </a:pPr>
                      <a:r>
                        <a:rPr lang="en-GB" sz="900">
                          <a:effectLst/>
                        </a:rPr>
                        <a:t> </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a:effectLst/>
                        </a:rPr>
                        <a:t>256 QAM</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Arial" panose="020B0604020202020204" pitchFamily="34" charset="0"/>
                        </a:rPr>
                        <a:t>≤</a:t>
                      </a:r>
                      <a:r>
                        <a:rPr lang="en-GB" sz="900" b="0" dirty="0">
                          <a:effectLst/>
                          <a:latin typeface="Arial" panose="020B0604020202020204" pitchFamily="34" charset="0"/>
                          <a:ea typeface="MS Mincho" panose="02020609040205080304" pitchFamily="49" charset="-128"/>
                          <a:cs typeface="Times New Roman" panose="02020603050405020304" pitchFamily="18" charset="0"/>
                        </a:rPr>
                        <a:t> 5.0</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Arial" panose="020B0604020202020204" pitchFamily="34" charset="0"/>
                        </a:rPr>
                        <a:t>≤</a:t>
                      </a:r>
                      <a:r>
                        <a:rPr lang="en-GB" sz="900" b="0" dirty="0">
                          <a:effectLst/>
                          <a:latin typeface="Arial" panose="020B0604020202020204" pitchFamily="34" charset="0"/>
                          <a:ea typeface="MS Mincho" panose="02020609040205080304" pitchFamily="49" charset="-128"/>
                          <a:cs typeface="Times New Roman" panose="02020603050405020304" pitchFamily="18" charset="0"/>
                        </a:rPr>
                        <a:t> 5.5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038994313"/>
                  </a:ext>
                </a:extLst>
              </a:tr>
              <a:tr h="170664">
                <a:tc>
                  <a:txBody>
                    <a:bodyPr/>
                    <a:lstStyle/>
                    <a:p>
                      <a:pPr algn="ctr" hangingPunct="0">
                        <a:spcBef>
                          <a:spcPts val="300"/>
                        </a:spcBef>
                        <a:spcAft>
                          <a:spcPts val="900"/>
                        </a:spcAft>
                      </a:pPr>
                      <a:r>
                        <a:rPr lang="en-GB" sz="900">
                          <a:effectLst/>
                        </a:rPr>
                        <a:t>CP-OFDM</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a:effectLst/>
                        </a:rPr>
                        <a:t>QPSK</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Times New Roman" panose="02020603050405020304" pitchFamily="18" charset="0"/>
                        </a:rPr>
                        <a:t>3.5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[4.5]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62884065"/>
                  </a:ext>
                </a:extLst>
              </a:tr>
              <a:tr h="170664">
                <a:tc>
                  <a:txBody>
                    <a:bodyPr/>
                    <a:lstStyle/>
                    <a:p>
                      <a:pPr algn="ctr" hangingPunct="0">
                        <a:spcBef>
                          <a:spcPts val="300"/>
                        </a:spcBef>
                        <a:spcAft>
                          <a:spcPts val="900"/>
                        </a:spcAft>
                      </a:pPr>
                      <a:r>
                        <a:rPr lang="en-GB" sz="900">
                          <a:effectLst/>
                        </a:rPr>
                        <a:t> </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a:effectLst/>
                        </a:rPr>
                        <a:t>16 QAM</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Times New Roman" panose="02020603050405020304" pitchFamily="18" charset="0"/>
                        </a:rPr>
                        <a:t>4.0</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highlight>
                            <a:srgbClr val="FFFF00"/>
                          </a:highlight>
                          <a:latin typeface="Arial" panose="020B0604020202020204" pitchFamily="34" charset="0"/>
                          <a:ea typeface="MS Mincho" panose="02020609040205080304" pitchFamily="49" charset="-128"/>
                          <a:cs typeface="Times New Roman" panose="02020603050405020304" pitchFamily="18" charset="0"/>
                        </a:rPr>
                        <a:t>[4.5]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00709796"/>
                  </a:ext>
                </a:extLst>
              </a:tr>
              <a:tr h="170664">
                <a:tc>
                  <a:txBody>
                    <a:bodyPr/>
                    <a:lstStyle/>
                    <a:p>
                      <a:pPr algn="ctr" hangingPunct="0">
                        <a:spcBef>
                          <a:spcPts val="300"/>
                        </a:spcBef>
                        <a:spcAft>
                          <a:spcPts val="900"/>
                        </a:spcAft>
                      </a:pPr>
                      <a:r>
                        <a:rPr lang="en-GB" sz="900">
                          <a:effectLst/>
                        </a:rPr>
                        <a:t> </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a:effectLst/>
                        </a:rPr>
                        <a:t>64 QAM</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Times New Roman" panose="02020603050405020304" pitchFamily="18" charset="0"/>
                        </a:rPr>
                        <a:t>5.5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Times New Roman" panose="02020603050405020304" pitchFamily="18" charset="0"/>
                        </a:rPr>
                        <a:t>5.5</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07990124"/>
                  </a:ext>
                </a:extLst>
              </a:tr>
              <a:tr h="170664">
                <a:tc>
                  <a:txBody>
                    <a:bodyPr/>
                    <a:lstStyle/>
                    <a:p>
                      <a:pPr algn="ctr" hangingPunct="0">
                        <a:spcBef>
                          <a:spcPts val="300"/>
                        </a:spcBef>
                        <a:spcAft>
                          <a:spcPts val="900"/>
                        </a:spcAft>
                      </a:pPr>
                      <a:r>
                        <a:rPr lang="en-GB" sz="900">
                          <a:effectLst/>
                        </a:rPr>
                        <a:t> </a:t>
                      </a: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dirty="0">
                          <a:effectLst/>
                        </a:rPr>
                        <a:t>256 QAM</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Arial" panose="020B0604020202020204" pitchFamily="34" charset="0"/>
                        </a:rPr>
                        <a:t>≤</a:t>
                      </a:r>
                      <a:r>
                        <a:rPr lang="en-GB" sz="900" b="0" dirty="0">
                          <a:effectLst/>
                          <a:latin typeface="Arial" panose="020B0604020202020204" pitchFamily="34" charset="0"/>
                          <a:ea typeface="MS Mincho" panose="02020609040205080304" pitchFamily="49" charset="-128"/>
                          <a:cs typeface="Times New Roman" panose="02020603050405020304" pitchFamily="18" charset="0"/>
                        </a:rPr>
                        <a:t> 7.0</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lgn="ctr" hangingPunct="0">
                        <a:spcBef>
                          <a:spcPts val="300"/>
                        </a:spcBef>
                        <a:spcAft>
                          <a:spcPts val="900"/>
                        </a:spcAft>
                      </a:pPr>
                      <a:r>
                        <a:rPr lang="en-GB" sz="900" b="0" dirty="0">
                          <a:effectLst/>
                          <a:latin typeface="Arial" panose="020B0604020202020204" pitchFamily="34" charset="0"/>
                          <a:ea typeface="MS Mincho" panose="02020609040205080304" pitchFamily="49" charset="-128"/>
                          <a:cs typeface="Arial" panose="020B0604020202020204" pitchFamily="34" charset="0"/>
                        </a:rPr>
                        <a:t>≤</a:t>
                      </a:r>
                      <a:r>
                        <a:rPr lang="en-GB" sz="900" b="0" dirty="0">
                          <a:effectLst/>
                          <a:latin typeface="Arial" panose="020B0604020202020204" pitchFamily="34" charset="0"/>
                          <a:ea typeface="MS Mincho" panose="02020609040205080304" pitchFamily="49" charset="-128"/>
                          <a:cs typeface="Times New Roman" panose="02020603050405020304" pitchFamily="18" charset="0"/>
                        </a:rPr>
                        <a:t> 7.0</a:t>
                      </a: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30635125"/>
                  </a:ext>
                </a:extLst>
              </a:tr>
              <a:tr h="170664">
                <a:tc gridSpan="4">
                  <a:txBody>
                    <a:bodyPr/>
                    <a:lstStyle/>
                    <a:p>
                      <a:r>
                        <a:rPr lang="en-GB" sz="700" b="1" kern="1200" dirty="0">
                          <a:solidFill>
                            <a:schemeClr val="lt1"/>
                          </a:solidFill>
                          <a:effectLst/>
                          <a:latin typeface="+mn-lt"/>
                          <a:ea typeface="+mn-ea"/>
                          <a:cs typeface="+mn-cs"/>
                        </a:rPr>
                        <a:t>NOTE 1: The A-MPR shall apply to all SCS in all active 20 MHz sub-bands contiguously allocated in the channel.  The MPR applies to interlaced allocations with uplink resource allocation type 2 as specified in TS 38.214 [10].</a:t>
                      </a:r>
                    </a:p>
                    <a:p>
                      <a:r>
                        <a:rPr lang="en-GB" sz="700" b="1" kern="1200" dirty="0">
                          <a:solidFill>
                            <a:schemeClr val="lt1"/>
                          </a:solidFill>
                          <a:effectLst/>
                          <a:latin typeface="+mn-lt"/>
                          <a:ea typeface="+mn-ea"/>
                          <a:cs typeface="+mn-cs"/>
                        </a:rPr>
                        <a:t>NOTE 2: Full RB allocation A-MPR applies when all RB’s in a 20 MHz channel or all RB’s in all sub-bands for wideband operation are fully allocated and sub-bands are transmitted according to configuration A in Table 6.2F.2-2.</a:t>
                      </a:r>
                    </a:p>
                    <a:p>
                      <a:r>
                        <a:rPr lang="en-GB" sz="700" b="1" kern="1200" dirty="0">
                          <a:solidFill>
                            <a:schemeClr val="lt1"/>
                          </a:solidFill>
                          <a:effectLst/>
                          <a:latin typeface="+mn-lt"/>
                          <a:ea typeface="+mn-ea"/>
                          <a:cs typeface="+mn-cs"/>
                        </a:rPr>
                        <a:t>NOTE 3: Partial RB allocation A-MPR applies when one or more RB’s in one or more sub-bands are not allocated or when the transmitted sub-bands for wideband operation are transmitted according to configuration B in Table 6.2F.2-2.</a:t>
                      </a:r>
                    </a:p>
                    <a:p>
                      <a:r>
                        <a:rPr lang="en-GB" sz="700" b="1" kern="1200" dirty="0">
                          <a:solidFill>
                            <a:schemeClr val="lt1"/>
                          </a:solidFill>
                          <a:effectLst/>
                          <a:latin typeface="+mn-lt"/>
                          <a:ea typeface="+mn-ea"/>
                          <a:cs typeface="+mn-cs"/>
                        </a:rPr>
                        <a:t>NOTE 4: Applicable to Pi/2-BPSK modulation when IE powerBoostPi2BPSK is set to 0.</a:t>
                      </a:r>
                    </a:p>
                    <a:p>
                      <a:r>
                        <a:rPr lang="en-GB" sz="700" b="1" kern="1200" dirty="0">
                          <a:solidFill>
                            <a:schemeClr val="lt1"/>
                          </a:solidFill>
                          <a:effectLst/>
                          <a:latin typeface="+mn-lt"/>
                          <a:ea typeface="+mn-ea"/>
                          <a:cs typeface="+mn-cs"/>
                        </a:rPr>
                        <a:t>NOTE 5: The A-MPR applies instead of MPR for 20 MHz channel </a:t>
                      </a:r>
                      <a:r>
                        <a:rPr lang="en-GB" sz="700" b="1" kern="1200" dirty="0" err="1">
                          <a:solidFill>
                            <a:schemeClr val="lt1"/>
                          </a:solidFill>
                          <a:effectLst/>
                          <a:latin typeface="+mn-lt"/>
                          <a:ea typeface="+mn-ea"/>
                          <a:cs typeface="+mn-cs"/>
                        </a:rPr>
                        <a:t>centered</a:t>
                      </a:r>
                      <a:r>
                        <a:rPr lang="en-GB" sz="700" b="1" kern="1200" dirty="0">
                          <a:solidFill>
                            <a:schemeClr val="lt1"/>
                          </a:solidFill>
                          <a:effectLst/>
                          <a:latin typeface="+mn-lt"/>
                          <a:ea typeface="+mn-ea"/>
                          <a:cs typeface="+mn-cs"/>
                        </a:rPr>
                        <a:t> at the nearest NR-ARFCN corresponding to 5955 MHz, 40 MHz channel at the nearest NR-ARFCN corresponding to 5965 MHz, 60 MHz channel at the nearest NR-ARFCN corresponding to 5975 MHz, and 80 MHz channel at the nearest NR-ARFCN corresponding to 5985 </a:t>
                      </a:r>
                      <a:r>
                        <a:rPr lang="en-GB" sz="700" b="1" kern="1200" dirty="0" err="1">
                          <a:solidFill>
                            <a:schemeClr val="lt1"/>
                          </a:solidFill>
                          <a:effectLst/>
                          <a:latin typeface="+mn-lt"/>
                          <a:ea typeface="+mn-ea"/>
                          <a:cs typeface="+mn-cs"/>
                        </a:rPr>
                        <a:t>MHz.</a:t>
                      </a:r>
                      <a:r>
                        <a:rPr lang="en-GB" sz="700" b="1" kern="1200" dirty="0">
                          <a:solidFill>
                            <a:schemeClr val="lt1"/>
                          </a:solidFill>
                          <a:effectLst/>
                          <a:latin typeface="+mn-lt"/>
                          <a:ea typeface="+mn-ea"/>
                          <a:cs typeface="+mn-cs"/>
                        </a:rPr>
                        <a:t>  For all other channels, A-MPR is zero and MPR as specified in Table 6.2F.2-1 applies.</a:t>
                      </a:r>
                    </a:p>
                    <a:p>
                      <a:pPr algn="ctr" hangingPunct="0">
                        <a:spcBef>
                          <a:spcPts val="300"/>
                        </a:spcBef>
                        <a:spcAft>
                          <a:spcPts val="900"/>
                        </a:spcAft>
                      </a:pPr>
                      <a:endParaRPr lang="en-GB" sz="1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hMerge="1">
                  <a:txBody>
                    <a:bodyPr/>
                    <a:lstStyle/>
                    <a:p>
                      <a:pPr algn="ctr" hangingPunct="0">
                        <a:spcBef>
                          <a:spcPts val="300"/>
                        </a:spcBef>
                        <a:spcAft>
                          <a:spcPts val="900"/>
                        </a:spcAft>
                      </a:pP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hMerge="1">
                  <a:txBody>
                    <a:bodyPr/>
                    <a:lstStyle/>
                    <a:p>
                      <a:pPr algn="ctr" hangingPunct="0">
                        <a:spcBef>
                          <a:spcPts val="300"/>
                        </a:spcBef>
                        <a:spcAft>
                          <a:spcPts val="900"/>
                        </a:spcAft>
                      </a:pPr>
                      <a:endParaRPr lang="en-GB" sz="1000" b="1">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hMerge="1">
                  <a:txBody>
                    <a:bodyPr/>
                    <a:lstStyle/>
                    <a:p>
                      <a:pPr algn="ctr" hangingPunct="0">
                        <a:spcBef>
                          <a:spcPts val="300"/>
                        </a:spcBef>
                        <a:spcAft>
                          <a:spcPts val="900"/>
                        </a:spcAft>
                      </a:pPr>
                      <a:endParaRPr lang="en-GB" sz="1000" b="1"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696679346"/>
                  </a:ext>
                </a:extLst>
              </a:tr>
            </a:tbl>
          </a:graphicData>
        </a:graphic>
      </p:graphicFrame>
    </p:spTree>
    <p:extLst>
      <p:ext uri="{BB962C8B-B14F-4D97-AF65-F5344CB8AC3E}">
        <p14:creationId xmlns:p14="http://schemas.microsoft.com/office/powerpoint/2010/main" val="555705751"/>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terms/"/>
    <ds:schemaRef ds:uri="http://schemas.openxmlformats.org/package/2006/metadata/core-properties"/>
    <ds:schemaRef ds:uri="http://purl.org/dc/dcmitype/"/>
    <ds:schemaRef ds:uri="http://schemas.microsoft.com/office/infopath/2007/PartnerControls"/>
    <ds:schemaRef ds:uri="280d8efa-eff2-4910-88d2-79ca146720c4"/>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6636</TotalTime>
  <Words>691</Words>
  <Application>Microsoft Office PowerPoint</Application>
  <PresentationFormat>Widescreen</PresentationFormat>
  <Paragraphs>74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vt:lpstr>
      <vt:lpstr>Calibri</vt:lpstr>
      <vt:lpstr>Calibri Light</vt:lpstr>
      <vt:lpstr>Times New Roman</vt:lpstr>
      <vt:lpstr>Office Theme</vt:lpstr>
      <vt:lpstr>WF on introduction of lower 6GHz NR unlicensed operation for Europe</vt:lpstr>
      <vt:lpstr>General - Band plan</vt:lpstr>
      <vt:lpstr>General - Band plan</vt:lpstr>
      <vt:lpstr>General - LPI and VLP deployment </vt:lpstr>
      <vt:lpstr>MPR</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JOH, Nokia</cp:lastModifiedBy>
  <cp:revision>632</cp:revision>
  <dcterms:created xsi:type="dcterms:W3CDTF">2010-02-05T13:52:04Z</dcterms:created>
  <dcterms:modified xsi:type="dcterms:W3CDTF">2021-05-24T05:36:23Z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MSIP_Label_55818d02-8d25-4bb9-b27c-e4db64670887_Enabled">
    <vt:lpwstr>true</vt:lpwstr>
  </property>
  <property fmtid="{D5CDD505-2E9C-101B-9397-08002B2CF9AE}" pid="4" name="MSIP_Label_55818d02-8d25-4bb9-b27c-e4db64670887_SetDate">
    <vt:lpwstr>2021-05-21T10:11:51Z</vt:lpwstr>
  </property>
  <property fmtid="{D5CDD505-2E9C-101B-9397-08002B2CF9AE}" pid="5" name="MSIP_Label_55818d02-8d25-4bb9-b27c-e4db64670887_Method">
    <vt:lpwstr>Standard</vt:lpwstr>
  </property>
  <property fmtid="{D5CDD505-2E9C-101B-9397-08002B2CF9AE}" pid="6" name="MSIP_Label_55818d02-8d25-4bb9-b27c-e4db64670887_Name">
    <vt:lpwstr>55818d02-8d25-4bb9-b27c-e4db64670887</vt:lpwstr>
  </property>
  <property fmtid="{D5CDD505-2E9C-101B-9397-08002B2CF9AE}" pid="7" name="MSIP_Label_55818d02-8d25-4bb9-b27c-e4db64670887_SiteId">
    <vt:lpwstr>a7f35688-9c00-4d5e-ba41-29f146377ab0</vt:lpwstr>
  </property>
  <property fmtid="{D5CDD505-2E9C-101B-9397-08002B2CF9AE}" pid="8" name="MSIP_Label_55818d02-8d25-4bb9-b27c-e4db64670887_ActionId">
    <vt:lpwstr>ad914cc5-cc61-4a61-b1e0-86aa390bc687</vt:lpwstr>
  </property>
  <property fmtid="{D5CDD505-2E9C-101B-9397-08002B2CF9AE}" pid="9" name="MSIP_Label_55818d02-8d25-4bb9-b27c-e4db64670887_ContentBits">
    <vt:lpwstr>0</vt:lpwstr>
  </property>
</Properties>
</file>