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9" r:id="rId6"/>
    <p:sldId id="370" r:id="rId7"/>
    <p:sldId id="364" r:id="rId8"/>
    <p:sldId id="366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8" autoAdjust="0"/>
    <p:restoredTop sz="95735" autoAdjust="0"/>
  </p:normalViewPr>
  <p:slideViewPr>
    <p:cSldViewPr snapToGrid="0">
      <p:cViewPr varScale="1">
        <p:scale>
          <a:sx n="111" d="100"/>
          <a:sy n="111" d="100"/>
        </p:scale>
        <p:origin x="4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#99-e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000" b="1" dirty="0">
                <a:latin typeface="Arial "/>
              </a:rPr>
              <a:t>Electronic Meeting – May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Re-using already defined band n96 </a:t>
            </a:r>
            <a:br>
              <a:rPr lang="en-GB" dirty="0"/>
            </a:br>
            <a:r>
              <a:rPr lang="en-GB" dirty="0"/>
              <a:t>(HPE, Nokia, Intel, Skyworks, </a:t>
            </a:r>
            <a:r>
              <a:rPr lang="en-GB" dirty="0" err="1"/>
              <a:t>facebook</a:t>
            </a:r>
            <a:r>
              <a:rPr lang="en-GB" dirty="0"/>
              <a:t>, Charter, Apple, Qualcomm)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Defining a new band n[xx] </a:t>
            </a:r>
            <a:br>
              <a:rPr lang="en-GB" dirty="0"/>
            </a:br>
            <a:r>
              <a:rPr lang="en-GB" dirty="0"/>
              <a:t>(Ericsson, ZTE, Huawei, </a:t>
            </a:r>
            <a:r>
              <a:rPr lang="en-GB" u="sng" dirty="0">
                <a:solidFill>
                  <a:srgbClr val="0070C0"/>
                </a:solidFill>
              </a:rPr>
              <a:t>BT, Orange, TIM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Agreement: </a:t>
            </a:r>
          </a:p>
          <a:p>
            <a:pPr lvl="2"/>
            <a:r>
              <a:rPr lang="en-GB" dirty="0"/>
              <a:t>It is noted that 3GPP should not try to influence the regulation group.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Suggested WF from BT </a:t>
            </a:r>
            <a:br>
              <a:rPr lang="en-GB" dirty="0"/>
            </a:br>
            <a:r>
              <a:rPr lang="en-GB" dirty="0"/>
              <a:t> (HPE, Facebook (can </a:t>
            </a:r>
            <a:r>
              <a:rPr lang="en-US" altLang="zh-CN" dirty="0"/>
              <a:t>accept), </a:t>
            </a:r>
            <a:r>
              <a:rPr lang="en-US" altLang="zh-CN" u="sng" dirty="0">
                <a:solidFill>
                  <a:srgbClr val="FF0000"/>
                </a:solidFill>
              </a:rPr>
              <a:t>Apple (can accept)</a:t>
            </a:r>
            <a:endParaRPr lang="en-GB" u="sng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RAN4 waits for the EC assessment </a:t>
            </a:r>
            <a:r>
              <a:rPr lang="en-GB" u="sng" dirty="0">
                <a:solidFill>
                  <a:srgbClr val="FF0000"/>
                </a:solidFill>
              </a:rPr>
              <a:t>of EN 303 687 </a:t>
            </a:r>
            <a:r>
              <a:rPr lang="en-GB" dirty="0"/>
              <a:t>on 30th June.</a:t>
            </a:r>
          </a:p>
          <a:p>
            <a:pPr lvl="1"/>
            <a:r>
              <a:rPr lang="en-GB" sz="1400" strike="sngStrike" dirty="0">
                <a:solidFill>
                  <a:srgbClr val="FF0000"/>
                </a:solidFill>
              </a:rPr>
              <a:t>If the EC assessment decide 6GHz RLANs require additional receiver protection, then select option 2 (introduce a new NR-U band for Europe); otherwise select option 1 (re-used NR band n96).</a:t>
            </a:r>
            <a:endParaRPr lang="en-GB" sz="1400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NOTE: </a:t>
            </a:r>
            <a:r>
              <a:rPr lang="en-GB" sz="1600" u="sng" dirty="0">
                <a:solidFill>
                  <a:srgbClr val="0070C0"/>
                </a:solidFill>
              </a:rPr>
              <a:t>The European directive 2014/53/EU article 3.2 requires all ‘Radio Equipment’ to support the efficient use of radio spectrum. </a:t>
            </a:r>
            <a:r>
              <a:rPr lang="en-GB" sz="1600" u="sng" dirty="0" err="1">
                <a:solidFill>
                  <a:srgbClr val="0070C0"/>
                </a:solidFill>
              </a:rPr>
              <a:t>ECC</a:t>
            </a:r>
            <a:r>
              <a:rPr lang="en-GB" sz="1600" u="sng" dirty="0">
                <a:solidFill>
                  <a:srgbClr val="0070C0"/>
                </a:solidFill>
              </a:rPr>
              <a:t> Decision (20)01 just stipulates radiated emissions from 6GHz RLANs; however, the Radio Equipment Directive also requires the radio receiver to support the efficient use of radio spectrum – i.e. it has the necessary selectivity not to be blocked by other spectrum users.</a:t>
            </a:r>
          </a:p>
          <a:p>
            <a:pPr lvl="1"/>
            <a:r>
              <a:rPr lang="en-GB" sz="1600" u="sng" dirty="0">
                <a:solidFill>
                  <a:srgbClr val="0070C0"/>
                </a:solidFill>
              </a:rPr>
              <a:t>the current draft EN 303 687 standard doesn’t include any receiver blocking tests above 6425 MHz; hence does not show compliancy to the RED.  </a:t>
            </a:r>
          </a:p>
          <a:p>
            <a:pPr lvl="1"/>
            <a:r>
              <a:rPr lang="en-GB" sz="1600" strike="sngStrike" dirty="0">
                <a:solidFill>
                  <a:srgbClr val="FF0000"/>
                </a:solidFill>
              </a:rPr>
              <a:t>6 GHz WAS/RLAN devices within the scope of EN 303 687 are already covered by ECC and EU regulation as follows: ECC Decision (20)01on the harmonised use of frequency band 5 945 MHz to 6 425 MHz for WAS/RLAN </a:t>
            </a:r>
          </a:p>
        </p:txBody>
      </p:sp>
    </p:spTree>
    <p:extLst>
      <p:ext uri="{BB962C8B-B14F-4D97-AF65-F5344CB8AC3E}">
        <p14:creationId xmlns:p14="http://schemas.microsoft.com/office/powerpoint/2010/main" val="5903129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VLP deployment can be included in specification given the available regulations.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Send LS to regulation to check if the BS is allowed. If there is problem, RAN4 will revisit the agreement.</a:t>
            </a:r>
          </a:p>
          <a:p>
            <a:pPr lvl="2"/>
            <a:endParaRPr lang="en-GB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MPR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Merge/compromise the values from R4-2105383 and R4-2109430 to a combined proposal.</a:t>
            </a:r>
          </a:p>
          <a:p>
            <a:r>
              <a:rPr lang="en-GB" dirty="0">
                <a:highlight>
                  <a:srgbClr val="FFFFFF"/>
                </a:highlight>
              </a:rPr>
              <a:t>Combined proposal to be captured in TR:</a:t>
            </a:r>
          </a:p>
          <a:p>
            <a:endParaRPr lang="en-GB" dirty="0">
              <a:highlight>
                <a:srgbClr val="FFFFFF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1D9C0B-7AA8-4675-B973-7417AFC43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50036"/>
              </p:ext>
            </p:extLst>
          </p:nvPr>
        </p:nvGraphicFramePr>
        <p:xfrm>
          <a:off x="928871" y="3489045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RB Allocation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Full</a:t>
                      </a:r>
                      <a:r>
                        <a:rPr lang="en-GB" sz="900" baseline="30000" dirty="0">
                          <a:effectLst/>
                        </a:rPr>
                        <a:t>2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Partial</a:t>
                      </a:r>
                      <a:r>
                        <a:rPr lang="en-GB" sz="900" baseline="30000" dirty="0">
                          <a:effectLst/>
                        </a:rPr>
                        <a:t>3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38021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1.5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64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6510</TotalTime>
  <Words>713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Band plan</vt:lpstr>
      <vt:lpstr>General - LPI and VLP deployment </vt:lpstr>
      <vt:lpstr>MPR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Truelove,S,Stephen,TLW8 R</cp:lastModifiedBy>
  <cp:revision>625</cp:revision>
  <dcterms:created xsi:type="dcterms:W3CDTF">2010-02-05T13:52:04Z</dcterms:created>
  <dcterms:modified xsi:type="dcterms:W3CDTF">2021-05-21T10:13:12Z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MSIP_Label_55818d02-8d25-4bb9-b27c-e4db64670887_Enabled">
    <vt:lpwstr>true</vt:lpwstr>
  </property>
  <property fmtid="{D5CDD505-2E9C-101B-9397-08002B2CF9AE}" pid="4" name="MSIP_Label_55818d02-8d25-4bb9-b27c-e4db64670887_SetDate">
    <vt:lpwstr>2021-05-21T10:11:51Z</vt:lpwstr>
  </property>
  <property fmtid="{D5CDD505-2E9C-101B-9397-08002B2CF9AE}" pid="5" name="MSIP_Label_55818d02-8d25-4bb9-b27c-e4db64670887_Method">
    <vt:lpwstr>Standard</vt:lpwstr>
  </property>
  <property fmtid="{D5CDD505-2E9C-101B-9397-08002B2CF9AE}" pid="6" name="MSIP_Label_55818d02-8d25-4bb9-b27c-e4db64670887_Name">
    <vt:lpwstr>55818d02-8d25-4bb9-b27c-e4db64670887</vt:lpwstr>
  </property>
  <property fmtid="{D5CDD505-2E9C-101B-9397-08002B2CF9AE}" pid="7" name="MSIP_Label_55818d02-8d25-4bb9-b27c-e4db64670887_SiteId">
    <vt:lpwstr>a7f35688-9c00-4d5e-ba41-29f146377ab0</vt:lpwstr>
  </property>
  <property fmtid="{D5CDD505-2E9C-101B-9397-08002B2CF9AE}" pid="8" name="MSIP_Label_55818d02-8d25-4bb9-b27c-e4db64670887_ActionId">
    <vt:lpwstr>ad914cc5-cc61-4a61-b1e0-86aa390bc687</vt:lpwstr>
  </property>
  <property fmtid="{D5CDD505-2E9C-101B-9397-08002B2CF9AE}" pid="9" name="MSIP_Label_55818d02-8d25-4bb9-b27c-e4db64670887_ContentBits">
    <vt:lpwstr>0</vt:lpwstr>
  </property>
</Properties>
</file>