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10"/>
  </p:notesMasterIdLst>
  <p:handoutMasterIdLst>
    <p:handoutMasterId r:id="rId11"/>
  </p:handoutMasterIdLst>
  <p:sldIdLst>
    <p:sldId id="341" r:id="rId5"/>
    <p:sldId id="363" r:id="rId6"/>
    <p:sldId id="368" r:id="rId7"/>
    <p:sldId id="364" r:id="rId8"/>
    <p:sldId id="366" r:id="rId9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8" autoAdjust="0"/>
    <p:restoredTop sz="95735" autoAdjust="0"/>
  </p:normalViewPr>
  <p:slideViewPr>
    <p:cSldViewPr snapToGrid="0">
      <p:cViewPr varScale="1">
        <p:scale>
          <a:sx n="97" d="100"/>
          <a:sy n="97" d="100"/>
        </p:scale>
        <p:origin x="520" y="1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-2850" y="-96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2021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id="{AA2802BD-1B72-4AD1-8184-0FD0996070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3350" y="36513"/>
            <a:ext cx="339132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10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3GPP TSG-RAN WG4 Meeting #99-e</a:t>
            </a:r>
            <a:r>
              <a:rPr lang="sv-SE" altLang="en-US" sz="1200" b="1" dirty="0">
                <a:latin typeface="Arial "/>
              </a:rPr>
              <a:t>	</a:t>
            </a:r>
          </a:p>
          <a:p>
            <a:pPr eaLnBrk="1" hangingPunct="1">
              <a:defRPr/>
            </a:pPr>
            <a:r>
              <a:rPr lang="sv-SE" altLang="en-US" sz="1000" b="1" dirty="0">
                <a:latin typeface="Arial "/>
              </a:rPr>
              <a:t>Electronic Meeting – May 2021</a:t>
            </a:r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AF4006C6-1A95-4284-A498-917EA49F0F9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163050" y="133350"/>
            <a:ext cx="2600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sv-SE" altLang="en-US" sz="1200" b="1" dirty="0">
                <a:latin typeface="Arial "/>
              </a:rPr>
              <a:t>R4-21xxxxx	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8583" y="2033899"/>
            <a:ext cx="10524146" cy="1716725"/>
          </a:xfrm>
        </p:spPr>
        <p:txBody>
          <a:bodyPr/>
          <a:lstStyle/>
          <a:p>
            <a:pPr eaLnBrk="1" hangingPunct="1"/>
            <a:r>
              <a:rPr lang="en-US" altLang="en-US" sz="5400" dirty="0"/>
              <a:t>WF on introduction of lower 6GHz NR unlicensed operation for Europe</a:t>
            </a:r>
            <a:endParaRPr lang="en-GB" altLang="en-US" sz="5400" dirty="0"/>
          </a:p>
        </p:txBody>
      </p:sp>
      <p:sp>
        <p:nvSpPr>
          <p:cNvPr id="5123" name="Text Placeholder 2">
            <a:extLst>
              <a:ext uri="{FF2B5EF4-FFF2-40B4-BE49-F238E27FC236}">
                <a16:creationId xmlns:a16="http://schemas.microsoft.com/office/drawing/2014/main" id="{9FAD3684-801E-4E1E-85EB-F5F3E5D37277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1494133" y="4256177"/>
            <a:ext cx="9017193" cy="150018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dirty="0"/>
              <a:t>RAN4</a:t>
            </a:r>
          </a:p>
          <a:p>
            <a:pPr marL="0" indent="0" eaLnBrk="1" hangingPunct="1">
              <a:buFontTx/>
              <a:buNone/>
            </a:pPr>
            <a:r>
              <a:rPr lang="en-GB" altLang="en-US" dirty="0"/>
              <a:t>Nokia, …</a:t>
            </a:r>
          </a:p>
          <a:p>
            <a:pPr marL="0" indent="0" eaLnBrk="1" hangingPunct="1">
              <a:buFontTx/>
              <a:buNone/>
            </a:pPr>
            <a:endParaRPr lang="en-GB" altLang="en-US" dirty="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39BD4D34-87E7-4105-B586-4767AFA2F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General - Band plan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33CFEE74-7B51-47B2-8BC9-945D38E983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auto" hangingPunct="1"/>
            <a:r>
              <a:rPr lang="en-GB" dirty="0"/>
              <a:t>Proposals</a:t>
            </a:r>
          </a:p>
          <a:p>
            <a:pPr lvl="1" fontAlgn="auto" hangingPunct="1"/>
            <a:r>
              <a:rPr lang="en-GB" b="1" dirty="0"/>
              <a:t>Option 1:</a:t>
            </a:r>
            <a:r>
              <a:rPr lang="en-GB" dirty="0"/>
              <a:t> Re-using already defined band n96 </a:t>
            </a:r>
            <a:br>
              <a:rPr lang="en-GB" dirty="0"/>
            </a:br>
            <a:r>
              <a:rPr lang="en-GB" dirty="0"/>
              <a:t>(HPE, Nokia, Intel, Skyworks, </a:t>
            </a:r>
            <a:r>
              <a:rPr lang="en-GB" dirty="0" err="1"/>
              <a:t>facebook</a:t>
            </a:r>
            <a:r>
              <a:rPr lang="en-GB" dirty="0"/>
              <a:t>, Charter, Apple, Qualcomm)</a:t>
            </a:r>
          </a:p>
          <a:p>
            <a:pPr lvl="2"/>
            <a:r>
              <a:rPr lang="en-GB" dirty="0"/>
              <a:t>FFS if additional notes and/or clarifications are needed. Regional specific requirements to be included in relevant specifications.</a:t>
            </a:r>
          </a:p>
          <a:p>
            <a:pPr lvl="1" fontAlgn="auto" hangingPunct="1"/>
            <a:r>
              <a:rPr lang="en-GB" b="1" dirty="0"/>
              <a:t>Option 2:</a:t>
            </a:r>
            <a:r>
              <a:rPr lang="en-GB" dirty="0"/>
              <a:t> Defining a new band n[xx] </a:t>
            </a:r>
            <a:br>
              <a:rPr lang="en-GB" dirty="0"/>
            </a:br>
            <a:r>
              <a:rPr lang="en-GB" dirty="0"/>
              <a:t>(Ericsson, ZTE, Huawei)</a:t>
            </a:r>
          </a:p>
          <a:p>
            <a:pPr lvl="2"/>
            <a:r>
              <a:rPr lang="en-GB" dirty="0"/>
              <a:t>On top of specific requirements provided by ECC, the new band shall reuse requirements already defined for n96, where possible.</a:t>
            </a:r>
          </a:p>
          <a:p>
            <a:pPr lvl="2"/>
            <a:endParaRPr lang="en-GB" dirty="0"/>
          </a:p>
          <a:p>
            <a:pPr lvl="1"/>
            <a:r>
              <a:rPr lang="en-GB" dirty="0"/>
              <a:t>Agreement: </a:t>
            </a:r>
          </a:p>
          <a:p>
            <a:pPr lvl="2"/>
            <a:r>
              <a:rPr lang="en-GB" dirty="0"/>
              <a:t>It is noted that 3GPP should not try to influence the regulation group.</a:t>
            </a:r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39BD4D34-87E7-4105-B586-4767AFA2F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General - Band plan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33CFEE74-7B51-47B2-8BC9-945D38E983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auto" hangingPunct="1"/>
            <a:r>
              <a:rPr lang="en-GB" dirty="0"/>
              <a:t>Suggested WF from BT </a:t>
            </a:r>
            <a:br>
              <a:rPr lang="en-GB" dirty="0"/>
            </a:br>
            <a:r>
              <a:rPr lang="en-GB" dirty="0"/>
              <a:t> (HPE, Facebook (can </a:t>
            </a:r>
            <a:r>
              <a:rPr lang="en-US" altLang="zh-CN" dirty="0"/>
              <a:t>accept), </a:t>
            </a:r>
            <a:r>
              <a:rPr lang="en-US" altLang="zh-CN" u="sng" dirty="0">
                <a:solidFill>
                  <a:srgbClr val="FF0000"/>
                </a:solidFill>
              </a:rPr>
              <a:t>Apple (can accept)</a:t>
            </a:r>
            <a:endParaRPr lang="en-GB" u="sng" dirty="0">
              <a:solidFill>
                <a:srgbClr val="FF0000"/>
              </a:solidFill>
            </a:endParaRPr>
          </a:p>
          <a:p>
            <a:pPr lvl="1"/>
            <a:r>
              <a:rPr lang="en-GB" dirty="0"/>
              <a:t>RAN4 waits for the EC assessment </a:t>
            </a:r>
            <a:r>
              <a:rPr lang="en-GB" u="sng" dirty="0">
                <a:solidFill>
                  <a:srgbClr val="FF0000"/>
                </a:solidFill>
              </a:rPr>
              <a:t>of EN 303 687 </a:t>
            </a:r>
            <a:r>
              <a:rPr lang="en-GB" dirty="0"/>
              <a:t>on 30th June.</a:t>
            </a:r>
          </a:p>
          <a:p>
            <a:pPr lvl="1"/>
            <a:r>
              <a:rPr lang="en-GB" strike="sngStrike" dirty="0">
                <a:solidFill>
                  <a:srgbClr val="FF0000"/>
                </a:solidFill>
              </a:rPr>
              <a:t>If the EC assessment decide 6GHz RLANs require additional receiver protection, then select option 2 (introduce a new NR-U band for Europe); otherwise select option 1 (re-used NR band n96).</a:t>
            </a:r>
            <a:endParaRPr lang="en-GB" dirty="0">
              <a:solidFill>
                <a:srgbClr val="FF0000"/>
              </a:solidFill>
            </a:endParaRPr>
          </a:p>
          <a:p>
            <a:pPr lvl="1"/>
            <a:r>
              <a:rPr lang="en-GB" dirty="0">
                <a:solidFill>
                  <a:srgbClr val="FF0000"/>
                </a:solidFill>
              </a:rPr>
              <a:t>NOTE: 6 GHz WAS/RLAN devices within the scope of EN 303 687 are already covered by ECC and EU regulation as follows: ECC Decision (20)01on the harmonised use of frequency band 5 945 MHz to 6 425 MHz for WAS/RLAN </a:t>
            </a:r>
          </a:p>
        </p:txBody>
      </p:sp>
    </p:spTree>
    <p:extLst>
      <p:ext uri="{BB962C8B-B14F-4D97-AF65-F5344CB8AC3E}">
        <p14:creationId xmlns:p14="http://schemas.microsoft.com/office/powerpoint/2010/main" val="1234379534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General - LPI and VLP deployment 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B215120-9330-4C24-86C0-93DB3C460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Agreement from GTW May 20</a:t>
            </a:r>
            <a:r>
              <a:rPr lang="en-GB" baseline="30000" dirty="0"/>
              <a:t>th</a:t>
            </a:r>
            <a:r>
              <a:rPr lang="en-GB" dirty="0"/>
              <a:t> </a:t>
            </a:r>
          </a:p>
          <a:p>
            <a:pPr lvl="1"/>
            <a:r>
              <a:rPr lang="en-GB" dirty="0">
                <a:highlight>
                  <a:srgbClr val="00FF00"/>
                </a:highlight>
              </a:rPr>
              <a:t>VLP deployment can be included in specification given the available regulations.</a:t>
            </a:r>
          </a:p>
          <a:p>
            <a:pPr lvl="2"/>
            <a:r>
              <a:rPr lang="en-GB" dirty="0">
                <a:highlight>
                  <a:srgbClr val="00FF00"/>
                </a:highlight>
              </a:rPr>
              <a:t>Send LS to regulation to check if the BS is allowed. If there is problem, RAN4 will revisit the agreement.</a:t>
            </a:r>
          </a:p>
          <a:p>
            <a:pPr lvl="2"/>
            <a:endParaRPr lang="en-GB" dirty="0">
              <a:highlight>
                <a:srgbClr val="00FF00"/>
              </a:highlight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altLang="en-US" dirty="0"/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MPR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B215120-9330-4C24-86C0-93DB3C460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Agreement from GTW May 20</a:t>
            </a:r>
            <a:r>
              <a:rPr lang="en-GB" baseline="30000" dirty="0"/>
              <a:t>th</a:t>
            </a:r>
            <a:r>
              <a:rPr lang="en-GB" dirty="0"/>
              <a:t> </a:t>
            </a:r>
          </a:p>
          <a:p>
            <a:pPr lvl="1"/>
            <a:r>
              <a:rPr lang="en-GB" dirty="0">
                <a:highlight>
                  <a:srgbClr val="00FF00"/>
                </a:highlight>
              </a:rPr>
              <a:t>Merge/compromise the values from R4-2105383 and R4-2109430 to a combined proposal.</a:t>
            </a:r>
          </a:p>
          <a:p>
            <a:r>
              <a:rPr lang="en-GB" dirty="0">
                <a:highlight>
                  <a:srgbClr val="FFFFFF"/>
                </a:highlight>
              </a:rPr>
              <a:t>Combined proposal to be captured in TR:</a:t>
            </a:r>
          </a:p>
          <a:p>
            <a:endParaRPr lang="en-GB" dirty="0">
              <a:highlight>
                <a:srgbClr val="FFFFFF"/>
              </a:highlight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21D9C0B-7AA8-4675-B973-7417AFC43F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7250036"/>
              </p:ext>
            </p:extLst>
          </p:nvPr>
        </p:nvGraphicFramePr>
        <p:xfrm>
          <a:off x="928871" y="3489045"/>
          <a:ext cx="9776388" cy="26039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43225">
                  <a:extLst>
                    <a:ext uri="{9D8B030D-6E8A-4147-A177-3AD203B41FA5}">
                      <a16:colId xmlns:a16="http://schemas.microsoft.com/office/drawing/2014/main" val="1315897498"/>
                    </a:ext>
                  </a:extLst>
                </a:gridCol>
                <a:gridCol w="2509759">
                  <a:extLst>
                    <a:ext uri="{9D8B030D-6E8A-4147-A177-3AD203B41FA5}">
                      <a16:colId xmlns:a16="http://schemas.microsoft.com/office/drawing/2014/main" val="565624390"/>
                    </a:ext>
                  </a:extLst>
                </a:gridCol>
                <a:gridCol w="2188744">
                  <a:extLst>
                    <a:ext uri="{9D8B030D-6E8A-4147-A177-3AD203B41FA5}">
                      <a16:colId xmlns:a16="http://schemas.microsoft.com/office/drawing/2014/main" val="3293395099"/>
                    </a:ext>
                  </a:extLst>
                </a:gridCol>
                <a:gridCol w="2334660">
                  <a:extLst>
                    <a:ext uri="{9D8B030D-6E8A-4147-A177-3AD203B41FA5}">
                      <a16:colId xmlns:a16="http://schemas.microsoft.com/office/drawing/2014/main" val="2400266294"/>
                    </a:ext>
                  </a:extLst>
                </a:gridCol>
              </a:tblGrid>
              <a:tr h="187256"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effectLst/>
                        </a:rPr>
                        <a:t>Pre-coding</a:t>
                      </a:r>
                      <a:endParaRPr lang="en-GB" sz="9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>
                          <a:effectLst/>
                        </a:rPr>
                        <a:t>Modulation</a:t>
                      </a:r>
                      <a:endParaRPr lang="en-GB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effectLst/>
                        </a:rPr>
                        <a:t>RB Allocation</a:t>
                      </a:r>
                      <a:endParaRPr lang="en-GB" sz="9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6899858"/>
                  </a:ext>
                </a:extLst>
              </a:tr>
              <a:tr h="187256">
                <a:tc>
                  <a:txBody>
                    <a:bodyPr/>
                    <a:lstStyle/>
                    <a:p>
                      <a:pPr algn="ctr"/>
                      <a:endParaRPr lang="en-GB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GB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effectLst/>
                        </a:rPr>
                        <a:t>Full</a:t>
                      </a:r>
                      <a:r>
                        <a:rPr lang="en-GB" sz="900" baseline="30000" dirty="0">
                          <a:effectLst/>
                        </a:rPr>
                        <a:t>2</a:t>
                      </a:r>
                      <a:r>
                        <a:rPr lang="en-GB" sz="900" dirty="0">
                          <a:effectLst/>
                        </a:rPr>
                        <a:t> (dB)</a:t>
                      </a:r>
                      <a:endParaRPr lang="en-GB" sz="9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effectLst/>
                        </a:rPr>
                        <a:t>Partial</a:t>
                      </a:r>
                      <a:r>
                        <a:rPr lang="en-GB" sz="900" baseline="30000" dirty="0">
                          <a:effectLst/>
                        </a:rPr>
                        <a:t>3</a:t>
                      </a:r>
                      <a:r>
                        <a:rPr lang="en-GB" sz="900" dirty="0">
                          <a:effectLst/>
                        </a:rPr>
                        <a:t> (dB)</a:t>
                      </a:r>
                      <a:endParaRPr lang="en-GB" sz="9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03380216"/>
                  </a:ext>
                </a:extLst>
              </a:tr>
              <a:tr h="170664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DFT-s-ODFM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Pi/2 BPSK</a:t>
                      </a:r>
                      <a:r>
                        <a:rPr lang="en-GB" sz="900" baseline="30000">
                          <a:effectLst/>
                        </a:rPr>
                        <a:t>4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b="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≤</a:t>
                      </a:r>
                      <a:r>
                        <a:rPr lang="en-GB" sz="900" b="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1.5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b="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≤</a:t>
                      </a:r>
                      <a:r>
                        <a:rPr lang="en-GB" sz="900" b="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2.5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32936969"/>
                  </a:ext>
                </a:extLst>
              </a:tr>
              <a:tr h="170664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QPSK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b="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2.0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b="0" dirty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[3.5]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4207774"/>
                  </a:ext>
                </a:extLst>
              </a:tr>
              <a:tr h="170664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16 QAM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b="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2.5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b="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4.0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5866430"/>
                  </a:ext>
                </a:extLst>
              </a:tr>
              <a:tr h="170664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64 QAM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b="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3.5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b="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4.5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279724"/>
                  </a:ext>
                </a:extLst>
              </a:tr>
              <a:tr h="170664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256 QAM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b="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≤</a:t>
                      </a:r>
                      <a:r>
                        <a:rPr lang="en-GB" sz="900" b="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5.0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b="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≤</a:t>
                      </a:r>
                      <a:r>
                        <a:rPr lang="en-GB" sz="900" b="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5.5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38994313"/>
                  </a:ext>
                </a:extLst>
              </a:tr>
              <a:tr h="170664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CP-OFDM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QPSK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b="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3.5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b="0" dirty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[4.5]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62884065"/>
                  </a:ext>
                </a:extLst>
              </a:tr>
              <a:tr h="170664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16 QAM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b="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4.0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b="0" dirty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[4.5]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00709796"/>
                  </a:ext>
                </a:extLst>
              </a:tr>
              <a:tr h="170664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64 QAM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b="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5.5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b="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5.5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07990124"/>
                  </a:ext>
                </a:extLst>
              </a:tr>
              <a:tr h="170664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256 QAM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b="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≤</a:t>
                      </a:r>
                      <a:r>
                        <a:rPr lang="en-GB" sz="900" b="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7.0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b="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≤</a:t>
                      </a:r>
                      <a:r>
                        <a:rPr lang="en-GB" sz="900" b="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7.0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30635125"/>
                  </a:ext>
                </a:extLst>
              </a:tr>
              <a:tr h="170664">
                <a:tc gridSpan="4">
                  <a:txBody>
                    <a:bodyPr/>
                    <a:lstStyle/>
                    <a:p>
                      <a:r>
                        <a:rPr lang="en-GB" sz="7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NOTE 1: The A-MPR shall apply to all SCS in all active 20 MHz sub-bands contiguously allocated in the channel.  The MPR applies to interlaced allocations with uplink resource allocation type 2 as specified in TS 38.214 [10].</a:t>
                      </a:r>
                    </a:p>
                    <a:p>
                      <a:r>
                        <a:rPr lang="en-GB" sz="7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NOTE 2: Full RB allocation A-MPR applies when all RB’s in a 20 MHz channel or all RB’s in all sub-bands for wideband operation are fully allocated and sub-bands are transmitted according to configuration A in Table 6.2F.2-2.</a:t>
                      </a:r>
                    </a:p>
                    <a:p>
                      <a:r>
                        <a:rPr lang="en-GB" sz="7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NOTE 3: Partial RB allocation A-MPR applies when one or more RB’s in one or more sub-bands are not allocated or when the transmitted sub-bands for wideband operation are transmitted according to configuration B in Table 6.2F.2-2.</a:t>
                      </a:r>
                    </a:p>
                    <a:p>
                      <a:r>
                        <a:rPr lang="en-GB" sz="7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NOTE 4: Applicable to Pi/2-BPSK modulation when IE powerBoostPi2BPSK is set to 0.</a:t>
                      </a:r>
                    </a:p>
                    <a:p>
                      <a:r>
                        <a:rPr lang="en-GB" sz="7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NOTE 5: The A-MPR applies instead of MPR for 20 MHz channel </a:t>
                      </a:r>
                      <a:r>
                        <a:rPr lang="en-GB" sz="7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centered</a:t>
                      </a:r>
                      <a:r>
                        <a:rPr lang="en-GB" sz="7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at the nearest NR-ARFCN corresponding to 5955 MHz, 40 MHz channel at the nearest NR-ARFCN corresponding to 5965 MHz, 60 MHz channel at the nearest NR-ARFCN corresponding to 5975 MHz, and 80 MHz channel at the nearest NR-ARFCN corresponding to 5985 </a:t>
                      </a:r>
                      <a:r>
                        <a:rPr lang="en-GB" sz="7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MHz.</a:t>
                      </a:r>
                      <a:r>
                        <a:rPr lang="en-GB" sz="7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For all other channels, A-MPR is zero and MPR as specified in Table 6.2F.2-1 applies.</a:t>
                      </a:r>
                    </a:p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endParaRPr lang="en-GB" sz="1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966793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5705751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5CA3727-A4EB-4398-9783-D0148B061093}">
  <ds:schemaRefs>
    <ds:schemaRef ds:uri="http://schemas.microsoft.com/office/2006/documentManagement/types"/>
    <ds:schemaRef ds:uri="http://schemas.microsoft.com/office/2006/metadata/properties"/>
    <ds:schemaRef ds:uri="679a257e-872f-4c98-9e8a-0a9c104f72cd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280d8efa-eff2-4910-88d2-79ca146720c4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D6692E6-AFB4-4AE6-8E62-2D7692F0C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6509</TotalTime>
  <Words>608</Words>
  <Application>Microsoft Macintosh PowerPoint</Application>
  <PresentationFormat>Widescreen</PresentationFormat>
  <Paragraphs>73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 </vt:lpstr>
      <vt:lpstr>Arial</vt:lpstr>
      <vt:lpstr>Calibri</vt:lpstr>
      <vt:lpstr>Calibri Light</vt:lpstr>
      <vt:lpstr>Times New Roman</vt:lpstr>
      <vt:lpstr>Office Theme</vt:lpstr>
      <vt:lpstr>WF on introduction of lower 6GHz NR unlicensed operation for Europe</vt:lpstr>
      <vt:lpstr>General - Band plan</vt:lpstr>
      <vt:lpstr>General - Band plan</vt:lpstr>
      <vt:lpstr>General - LPI and VLP deployment </vt:lpstr>
      <vt:lpstr>MPR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Alexander Sayenko</cp:lastModifiedBy>
  <cp:revision>623</cp:revision>
  <dcterms:created xsi:type="dcterms:W3CDTF">2010-02-05T13:52:04Z</dcterms:created>
  <dcterms:modified xsi:type="dcterms:W3CDTF">2021-05-21T06:59:09Z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</Properties>
</file>