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3"/>
  </p:notesMasterIdLst>
  <p:handoutMasterIdLst>
    <p:handoutMasterId r:id="rId14"/>
  </p:handoutMasterIdLst>
  <p:sldIdLst>
    <p:sldId id="341" r:id="rId5"/>
    <p:sldId id="363" r:id="rId6"/>
    <p:sldId id="370" r:id="rId7"/>
    <p:sldId id="368" r:id="rId8"/>
    <p:sldId id="366" r:id="rId9"/>
    <p:sldId id="364" r:id="rId10"/>
    <p:sldId id="369" r:id="rId11"/>
    <p:sldId id="365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49" d="100"/>
          <a:sy n="149" d="100"/>
        </p:scale>
        <p:origin x="488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99-e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26" y="2521010"/>
            <a:ext cx="10254953" cy="1302254"/>
          </a:xfrm>
        </p:spPr>
        <p:txBody>
          <a:bodyPr/>
          <a:lstStyle/>
          <a:p>
            <a:pPr eaLnBrk="1" hangingPunct="1"/>
            <a:r>
              <a:rPr lang="en-GB" altLang="en-US" dirty="0"/>
              <a:t>[99-e][111] NR_6GHz_unlic_EU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Moderator: Nokia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1-1: New band or reuse n96</a:t>
            </a:r>
            <a:endParaRPr lang="en-GB" sz="28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n96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n[xx]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1-1: New band or reuse n96</a:t>
            </a:r>
            <a:endParaRPr lang="en-GB" sz="2800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BT</a:t>
            </a:r>
          </a:p>
          <a:p>
            <a:pPr lvl="1"/>
            <a:r>
              <a:rPr lang="en-GB" dirty="0"/>
              <a:t>RAN4 waits for the EC assessment on 30th June.</a:t>
            </a:r>
          </a:p>
          <a:p>
            <a:pPr lvl="1"/>
            <a:r>
              <a:rPr lang="en-GB" dirty="0"/>
              <a:t>If the EC assessment decide 6GHz RLANs require additional receiver protection, then select option 2 (introduce a new NR-U band for Europe ); otherwise select option 1 (re-used NR band n96).</a:t>
            </a:r>
          </a:p>
        </p:txBody>
      </p:sp>
    </p:spTree>
    <p:extLst>
      <p:ext uri="{BB962C8B-B14F-4D97-AF65-F5344CB8AC3E}">
        <p14:creationId xmlns:p14="http://schemas.microsoft.com/office/powerpoint/2010/main" val="18994784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1-5: Outdoor UEs connecting to the indoor LPI base stations: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Proposals</a:t>
            </a:r>
          </a:p>
          <a:p>
            <a:pPr lvl="1"/>
            <a:r>
              <a:rPr lang="en-GB" sz="2000" b="1" dirty="0"/>
              <a:t>Option 1:</a:t>
            </a:r>
            <a:r>
              <a:rPr lang="en-GB" sz="2000" dirty="0"/>
              <a:t> No UE RF solution (from R4-2110983 - Qualcomm).</a:t>
            </a:r>
          </a:p>
          <a:p>
            <a:pPr lvl="1"/>
            <a:r>
              <a:rPr lang="en-GB" sz="2000" b="1" dirty="0"/>
              <a:t>Option 2:</a:t>
            </a:r>
            <a:r>
              <a:rPr lang="en-GB" sz="2000" dirty="0"/>
              <a:t> Permanently downgrade UEs to VLP (from R4-2110983 - Qualcomm).</a:t>
            </a:r>
          </a:p>
          <a:p>
            <a:pPr lvl="1"/>
            <a:r>
              <a:rPr lang="en-GB" sz="2000" b="1" dirty="0"/>
              <a:t>Option 3:</a:t>
            </a:r>
            <a:r>
              <a:rPr lang="en-GB" sz="2000" dirty="0"/>
              <a:t> RAN4 to consider this scenario for potential solutions (from R4-2109431 - Apple).</a:t>
            </a:r>
          </a:p>
          <a:p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2591EC-A965-4FE6-96DE-9F9925118C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318" y="3355607"/>
            <a:ext cx="6934036" cy="295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7564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1-4: Whether existing regulatory requirements allow </a:t>
            </a:r>
            <a:br>
              <a:rPr lang="en-GB" sz="2800" b="1" u="sng" dirty="0"/>
            </a:br>
            <a:r>
              <a:rPr lang="en-GB" sz="2800" b="1" u="sng" dirty="0"/>
              <a:t>outdoor VLP APs/base stations: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Proposals</a:t>
            </a:r>
          </a:p>
          <a:p>
            <a:pPr lvl="1"/>
            <a:r>
              <a:rPr lang="en-GB" b="1" dirty="0"/>
              <a:t>Option 1:</a:t>
            </a:r>
            <a:r>
              <a:rPr lang="en-GB" dirty="0"/>
              <a:t> VLP outdoor APs/base stations deployment is subject to further checking of regulations.</a:t>
            </a:r>
          </a:p>
          <a:p>
            <a:pPr lvl="1"/>
            <a:r>
              <a:rPr lang="en-GB" b="1" dirty="0"/>
              <a:t>Option 2:</a:t>
            </a:r>
            <a:r>
              <a:rPr lang="en-GB" dirty="0"/>
              <a:t> VLP outdoor APs/base stations deployment are allowed by available regulations.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451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1-3: Inclusion of VLP deployment to 3GPP specification: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VLP deployment is subject to further checking of regulations.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VLP deployment can be included in specification given the available regulations.</a:t>
            </a:r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/>
              <a:t>Issue 2-1: MPR for LPI deployments</a:t>
            </a:r>
            <a:endParaRPr lang="en-GB" sz="28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Proposals</a:t>
            </a:r>
          </a:p>
          <a:p>
            <a:pPr lvl="1" fontAlgn="auto" hangingPunct="1"/>
            <a:r>
              <a:rPr lang="en-GB" sz="1600" b="1" dirty="0"/>
              <a:t>Option 1:</a:t>
            </a:r>
            <a:r>
              <a:rPr lang="en-GB" sz="1600" dirty="0"/>
              <a:t> No changes for MPR as compared to the values captured in WF R4-2105383. </a:t>
            </a:r>
          </a:p>
          <a:p>
            <a:pPr lvl="1" fontAlgn="auto" hangingPunct="1"/>
            <a:r>
              <a:rPr lang="en-GB" sz="1600" b="1" dirty="0"/>
              <a:t>Option 2:</a:t>
            </a:r>
            <a:r>
              <a:rPr lang="en-GB" sz="1600" dirty="0"/>
              <a:t> Adopt the proposed values from R4-2109430</a:t>
            </a:r>
          </a:p>
          <a:p>
            <a:pPr lvl="1" fontAlgn="auto" hangingPunct="1"/>
            <a:r>
              <a:rPr lang="en-GB" sz="1600" b="1" dirty="0"/>
              <a:t>Option 3:</a:t>
            </a:r>
            <a:r>
              <a:rPr lang="en-GB" sz="1600" dirty="0"/>
              <a:t> Merge/compromise the values from R4-2105383 and R4-2109430 to a combined proposal </a:t>
            </a:r>
          </a:p>
          <a:p>
            <a:pPr marL="0" indent="0">
              <a:buNone/>
            </a:pPr>
            <a:endParaRPr lang="en-US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D9F2AF-A7B1-4140-994F-4F26E1AE8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7716"/>
              </p:ext>
            </p:extLst>
          </p:nvPr>
        </p:nvGraphicFramePr>
        <p:xfrm>
          <a:off x="771970" y="3249592"/>
          <a:ext cx="9776388" cy="2791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1094372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1094372">
                  <a:extLst>
                    <a:ext uri="{9D8B030D-6E8A-4147-A177-3AD203B41FA5}">
                      <a16:colId xmlns:a16="http://schemas.microsoft.com/office/drawing/2014/main" val="942367616"/>
                    </a:ext>
                  </a:extLst>
                </a:gridCol>
                <a:gridCol w="116733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  <a:gridCol w="1167330">
                  <a:extLst>
                    <a:ext uri="{9D8B030D-6E8A-4147-A177-3AD203B41FA5}">
                      <a16:colId xmlns:a16="http://schemas.microsoft.com/office/drawing/2014/main" val="303108621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380216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highlight>
                            <a:srgbClr val="00FF00"/>
                          </a:highlight>
                        </a:rPr>
                        <a:t>WF R4-2105383</a:t>
                      </a:r>
                      <a:endParaRPr lang="en-GB" sz="900" b="1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highlight>
                            <a:srgbClr val="FFFF00"/>
                          </a:highlight>
                        </a:rPr>
                        <a:t>R4-2109430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highlight>
                            <a:srgbClr val="00FF00"/>
                          </a:highlight>
                        </a:rPr>
                        <a:t>WF R4-2105383</a:t>
                      </a:r>
                      <a:endParaRPr lang="en-GB" sz="900" b="1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highlight>
                            <a:srgbClr val="FFFF00"/>
                          </a:highlight>
                        </a:rPr>
                        <a:t>R4-2109430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6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81935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5761</TotalTime>
  <Words>708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</vt:lpstr>
      <vt:lpstr>Calibri</vt:lpstr>
      <vt:lpstr>Calibri Light</vt:lpstr>
      <vt:lpstr>Times New Roman</vt:lpstr>
      <vt:lpstr>Office Theme</vt:lpstr>
      <vt:lpstr>[99-e][111] NR_6GHz_unlic_EU</vt:lpstr>
      <vt:lpstr>Issue 1-1: New band or reuse n96</vt:lpstr>
      <vt:lpstr>Issue 1-1: New band or reuse n96</vt:lpstr>
      <vt:lpstr>Issue 1-5: Outdoor UEs connecting to the indoor LPI base stations:</vt:lpstr>
      <vt:lpstr>Issue 1-4: Whether existing regulatory requirements allow  outdoor VLP APs/base stations:</vt:lpstr>
      <vt:lpstr>Issue 1-3: Inclusion of VLP deployment to 3GPP specification:</vt:lpstr>
      <vt:lpstr>Issue 2-1: MPR for LPI deployments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598</cp:revision>
  <dcterms:created xsi:type="dcterms:W3CDTF">2010-02-05T13:52:04Z</dcterms:created>
  <dcterms:modified xsi:type="dcterms:W3CDTF">2021-05-19T15:40:19Z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