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74" r:id="rId4"/>
    <p:sldId id="275" r:id="rId5"/>
    <p:sldId id="280" r:id="rId6"/>
    <p:sldId id="281" r:id="rId7"/>
    <p:sldId id="266" r:id="rId8"/>
    <p:sldId id="277" r:id="rId9"/>
    <p:sldId id="282" r:id="rId10"/>
    <p:sldId id="279" r:id="rId11"/>
    <p:sldId id="284" r:id="rId12"/>
    <p:sldId id="283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09"/>
    <p:restoredTop sz="94719"/>
  </p:normalViewPr>
  <p:slideViewPr>
    <p:cSldViewPr snapToGrid="0">
      <p:cViewPr varScale="1">
        <p:scale>
          <a:sx n="123" d="100"/>
          <a:sy n="123" d="100"/>
        </p:scale>
        <p:origin x="22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13E3A6-B9BC-47CC-9546-703D41E72F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C621E8-B233-477A-AC22-B517FD44F3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F7E8F0-DF9C-4D1F-BC6D-A50E7FBC19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77FA6-14F9-4F9B-BC46-8871F47A9012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93FA49-E975-46C1-9ADE-C168058D0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25BB07-538A-47AF-9C83-1D5B233DE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AD3D-E604-4648-A9C7-566F700F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779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87E969-82F9-4894-8F12-EF92FAA0FF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86CD74E-AF37-4A9A-8EAE-03BAD254F3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4A1BE7-B6AA-4BD5-89A8-957CDFC4B5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77FA6-14F9-4F9B-BC46-8871F47A9012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E0E463-2A77-48B4-96FA-DCF007FC9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93EA04-B28F-44F2-B530-7C84F56033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AD3D-E604-4648-A9C7-566F700F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993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97C64D4-6DAA-4EF7-9412-514349BD5E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B29A1A-C22B-4C70-BC44-9FBAE0C099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4EA0EA-FB0F-4F20-8166-119EE680E2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77FA6-14F9-4F9B-BC46-8871F47A9012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854A09-DF14-4BB0-8222-021F3A9FAE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8DD96C-3F61-4186-BA84-C9DDC6010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AD3D-E604-4648-A9C7-566F700F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577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C11D8E-BA83-42AB-8FA3-A4048A3218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8611A8-A400-4519-A1AF-CB78710DDB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D1E7B3-711E-49CD-85ED-56690507F1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77FA6-14F9-4F9B-BC46-8871F47A9012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04CC46-BB0E-4369-A899-B28A3CA6A5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CD804B-4208-4DCA-B826-50A8715E8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AD3D-E604-4648-A9C7-566F700F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905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A4D9C-A9AB-4664-83F4-64A43F27A9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D36EDB-39DB-450F-BC19-5297BC632F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565AF2-0A22-4626-A14B-8093479939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77FA6-14F9-4F9B-BC46-8871F47A9012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B1A91D-01CA-4D53-B2BB-44C7CBD841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97ED4F-34CD-4D68-8534-FDED77F137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AD3D-E604-4648-A9C7-566F700F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141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FA70E3-4394-4F59-AC7D-E2D0F845AB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8E039E-CAAD-433F-830D-843BAF2E71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69FBA2-106C-44E3-A954-F6B4AEEBFF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186288-18C5-4BD3-B235-0C32EF82CE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77FA6-14F9-4F9B-BC46-8871F47A9012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FB20F3-25FA-4127-8EB0-7C5A03D035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3380FE-B97D-4976-9E9C-4CEBAFD513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AD3D-E604-4648-A9C7-566F700F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036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C56C0D-DD28-4A7F-81D6-73856ACAF5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A62EE6-B6A3-4BC5-A764-5FE14EDC9B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25C2DC-A4DD-4FC3-A0A1-EE4BA1C114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3991833-E441-4C41-80C0-1B977CABA4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18344BD-BC0A-4D62-A1C9-A04A52AE217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DF92ACA-0C53-48D7-AF7C-5E50212B01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77FA6-14F9-4F9B-BC46-8871F47A9012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35BF3F7-218C-4C6F-BB3F-1A09AD1342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EB091AE-E943-4AEA-82F8-5B8EDE194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AD3D-E604-4648-A9C7-566F700F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731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EC03A6-A176-461D-AFCD-78344C2DB7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3B93DE9-8559-4621-BB96-8C09330092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77FA6-14F9-4F9B-BC46-8871F47A9012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9A36E9-4BBB-4B9F-8B3C-0C251D77D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331A13-633C-4647-A9C5-328948240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AD3D-E604-4648-A9C7-566F700F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429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53AF411-175F-4444-BA52-03B4EC37A0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77FA6-14F9-4F9B-BC46-8871F47A9012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C201B43-76D4-4583-B98C-275745983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6B74D1-EAE8-474D-B923-6E0D5DCF87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AD3D-E604-4648-A9C7-566F700F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071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59FF2D-E95E-4155-9DDF-4D22F96D14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5890FE-9490-42E8-8063-C0C2EEFEBE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68B1D2F-7B0F-4A61-878A-40A59000C0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382E9C-0557-439E-BBC1-57BDA57C71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77FA6-14F9-4F9B-BC46-8871F47A9012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94AD34-21B8-4FE2-A9DF-761396AA4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0CF4DF-093E-4176-9EF4-9EAA87355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AD3D-E604-4648-A9C7-566F700F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22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FD9C64-D640-4789-BCF5-C03FF6C5C9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17023DB-A429-47C1-913F-1AD7D2A46B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62B66F-7DA0-46FB-8A58-4BE3D47C97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F80D5D-1BF7-4977-81A4-F69A37A92F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77FA6-14F9-4F9B-BC46-8871F47A9012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77FFE9-4F0F-47D5-88E2-8B8F8C294F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2F1111-5722-456E-AF6F-FAFE609D5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AD3D-E604-4648-A9C7-566F700F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029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9DD8DAE-8130-4491-B28D-48BFA106A3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341038-7069-464A-AA8D-2D350C0B6F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9F64A2-2287-4084-9621-06147C1CD3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D77FA6-14F9-4F9B-BC46-8871F47A9012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A9E735-EF38-4FE5-8293-9FDCCEC9A1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EF942D-225C-4526-BEF1-A744D1712C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1DAD3D-E604-4648-A9C7-566F700F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982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61E050-588E-4ED2-968E-02254B024D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651731"/>
            <a:ext cx="9144000" cy="2387600"/>
          </a:xfrm>
        </p:spPr>
        <p:txBody>
          <a:bodyPr>
            <a:normAutofit/>
          </a:bodyPr>
          <a:lstStyle/>
          <a:p>
            <a:r>
              <a:rPr lang="en-US" sz="4400" dirty="0"/>
              <a:t>Way Forward on NR </a:t>
            </a:r>
            <a:r>
              <a:rPr lang="en-US" sz="4400" dirty="0" err="1"/>
              <a:t>TxD</a:t>
            </a:r>
            <a:r>
              <a:rPr lang="en-US" sz="4400" dirty="0"/>
              <a:t> &amp; Power Class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3A2C79-E080-491D-AFCE-D17887D800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427878"/>
            <a:ext cx="9144000" cy="1655762"/>
          </a:xfrm>
        </p:spPr>
        <p:txBody>
          <a:bodyPr/>
          <a:lstStyle/>
          <a:p>
            <a:r>
              <a:rPr lang="en-US" dirty="0"/>
              <a:t>vivo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3005290-B47D-42A9-8855-4A6D38C26D58}"/>
              </a:ext>
            </a:extLst>
          </p:cNvPr>
          <p:cNvSpPr txBox="1"/>
          <p:nvPr/>
        </p:nvSpPr>
        <p:spPr>
          <a:xfrm>
            <a:off x="996593" y="739739"/>
            <a:ext cx="41536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3GPP TSG-RAN WG4 Meeting # </a:t>
            </a:r>
            <a:r>
              <a:rPr lang="en-US" altLang="zh-CN" b="1" dirty="0"/>
              <a:t>#99-e</a:t>
            </a:r>
            <a:endParaRPr lang="en-GB" b="1" dirty="0"/>
          </a:p>
          <a:p>
            <a:r>
              <a:rPr lang="en-US" altLang="zh-CN" b="1" dirty="0"/>
              <a:t>Electronic Meeting, 19</a:t>
            </a:r>
            <a:r>
              <a:rPr lang="en-US" altLang="zh-CN" b="1" baseline="30000" dirty="0"/>
              <a:t>th</a:t>
            </a:r>
            <a:r>
              <a:rPr lang="zh-CN" altLang="en-US" b="1" dirty="0"/>
              <a:t> </a:t>
            </a:r>
            <a:r>
              <a:rPr lang="en-US" altLang="zh-CN" b="1" dirty="0"/>
              <a:t>–</a:t>
            </a:r>
            <a:r>
              <a:rPr lang="zh-CN" altLang="en-US" b="1" dirty="0"/>
              <a:t> </a:t>
            </a:r>
            <a:r>
              <a:rPr lang="en-US" altLang="zh-CN" b="1" dirty="0"/>
              <a:t>27</a:t>
            </a:r>
            <a:r>
              <a:rPr lang="en-US" altLang="zh-CN" b="1" baseline="30000" dirty="0"/>
              <a:t>th</a:t>
            </a:r>
            <a:r>
              <a:rPr lang="zh-CN" altLang="en-US" b="1" dirty="0"/>
              <a:t> </a:t>
            </a:r>
            <a:r>
              <a:rPr lang="en-US" altLang="zh-CN" b="1" dirty="0"/>
              <a:t>May., 2021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3EF9F9D-EEF2-4BFC-8087-40C5A7AAF8AD}"/>
              </a:ext>
            </a:extLst>
          </p:cNvPr>
          <p:cNvSpPr txBox="1"/>
          <p:nvPr/>
        </p:nvSpPr>
        <p:spPr>
          <a:xfrm>
            <a:off x="10459092" y="893852"/>
            <a:ext cx="12763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R4-210</a:t>
            </a:r>
            <a:r>
              <a:rPr lang="en-US" altLang="zh-CN" b="1" dirty="0" err="1"/>
              <a:t>xxxx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75986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DC9DCA-AD34-48EA-8E98-0E05497B3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600" dirty="0"/>
              <a:t>Remaining</a:t>
            </a:r>
            <a:r>
              <a:rPr lang="en-GB" altLang="zh-CN" sz="3600" dirty="0"/>
              <a:t> Issues</a:t>
            </a:r>
            <a:r>
              <a:rPr lang="en-US" altLang="zh-CN" sz="3600" dirty="0"/>
              <a:t> </a:t>
            </a:r>
            <a:r>
              <a:rPr lang="en-US" sz="3600" dirty="0"/>
              <a:t>- </a:t>
            </a:r>
            <a:r>
              <a:rPr lang="en-US" sz="3600" dirty="0" err="1"/>
              <a:t>TxD</a:t>
            </a:r>
            <a:r>
              <a:rPr lang="en-US" sz="3600" dirty="0"/>
              <a:t> antenna and channel models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6E5A4C-12AF-4889-ADE2-A3166B901D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5900"/>
            <a:ext cx="10515600" cy="4351338"/>
          </a:xfrm>
        </p:spPr>
        <p:txBody>
          <a:bodyPr>
            <a:normAutofit/>
          </a:bodyPr>
          <a:lstStyle/>
          <a:p>
            <a:pPr lvl="0"/>
            <a:r>
              <a:rPr lang="en-GB" altLang="zh-CN" dirty="0"/>
              <a:t>Proposals</a:t>
            </a:r>
            <a:endParaRPr lang="zh-CN" altLang="zh-CN" dirty="0"/>
          </a:p>
          <a:p>
            <a:pPr lvl="1"/>
            <a:r>
              <a:rPr lang="en-GB" altLang="zh-CN" dirty="0"/>
              <a:t>Option 1: No more discussion on these issues. </a:t>
            </a:r>
            <a:endParaRPr lang="zh-CN" altLang="zh-CN" dirty="0"/>
          </a:p>
          <a:p>
            <a:pPr lvl="1"/>
            <a:r>
              <a:rPr lang="en-GB" altLang="zh-CN" dirty="0"/>
              <a:t>Option 2: Further discuss the relevant antenna and channel models and their impact as part of, and prior to, concluding on conformance testing methodologies and reference receivers for </a:t>
            </a:r>
            <a:r>
              <a:rPr lang="en-GB" altLang="zh-CN" dirty="0" err="1"/>
              <a:t>TxD</a:t>
            </a:r>
            <a:r>
              <a:rPr lang="en-GB" altLang="zh-CN" dirty="0"/>
              <a:t> with conducted measurements.</a:t>
            </a:r>
            <a:endParaRPr lang="zh-CN" altLang="zh-CN" dirty="0"/>
          </a:p>
          <a:p>
            <a:pPr marL="361950" lvl="3" indent="-361950">
              <a:spcBef>
                <a:spcPts val="1200"/>
              </a:spcBef>
              <a:buFont typeface="Courier New" panose="02070309020205020404" pitchFamily="49" charset="0"/>
              <a:buChar char="o"/>
            </a:pPr>
            <a:endParaRPr lang="en-US" altLang="zh-CN" sz="2400" dirty="0"/>
          </a:p>
          <a:p>
            <a:pPr marL="361950" lvl="3" indent="-361950"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en-US" altLang="zh-CN" sz="2400" dirty="0"/>
              <a:t>Agreements : </a:t>
            </a:r>
          </a:p>
          <a:p>
            <a:pPr lvl="1">
              <a:lnSpc>
                <a:spcPct val="100000"/>
              </a:lnSpc>
            </a:pPr>
            <a:r>
              <a:rPr lang="en-US" altLang="zh-CN" strike="sngStrike" dirty="0">
                <a:solidFill>
                  <a:srgbClr val="FF0000"/>
                </a:solidFill>
              </a:rPr>
              <a:t>[</a:t>
            </a:r>
            <a:r>
              <a:rPr lang="en-GB" altLang="zh-CN" dirty="0"/>
              <a:t>Option 1</a:t>
            </a:r>
            <a:r>
              <a:rPr lang="en-US" altLang="zh-CN" strike="sngStrike" dirty="0">
                <a:solidFill>
                  <a:srgbClr val="FF0000"/>
                </a:solidFill>
              </a:rPr>
              <a:t>]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4082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DC9DCA-AD34-48EA-8E98-0E05497B3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600" dirty="0"/>
              <a:t>Power class related</a:t>
            </a:r>
            <a:r>
              <a:rPr lang="en-US" sz="3600" dirty="0"/>
              <a:t>- The </a:t>
            </a:r>
            <a:r>
              <a:rPr lang="en-US" sz="3600" dirty="0" err="1"/>
              <a:t>Pcmax</a:t>
            </a:r>
            <a:r>
              <a:rPr lang="en-US" sz="3600" dirty="0"/>
              <a:t> for NR for Rel-15 EN-DC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6E5A4C-12AF-4889-ADE2-A3166B901D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5900"/>
            <a:ext cx="10515600" cy="4351338"/>
          </a:xfrm>
        </p:spPr>
        <p:txBody>
          <a:bodyPr>
            <a:normAutofit/>
          </a:bodyPr>
          <a:lstStyle/>
          <a:p>
            <a:pPr lvl="0"/>
            <a:r>
              <a:rPr lang="en-GB" altLang="zh-CN" dirty="0"/>
              <a:t>Proposals</a:t>
            </a:r>
            <a:endParaRPr lang="zh-CN" altLang="zh-CN" dirty="0"/>
          </a:p>
          <a:p>
            <a:pPr lvl="1"/>
            <a:r>
              <a:rPr lang="en-GB" altLang="zh-CN" dirty="0"/>
              <a:t>Option 1: The </a:t>
            </a:r>
            <a:r>
              <a:rPr lang="en-GB" altLang="zh-CN" dirty="0" err="1"/>
              <a:t>Pcmax</a:t>
            </a:r>
            <a:r>
              <a:rPr lang="en-GB" altLang="zh-CN" dirty="0"/>
              <a:t> for NR is modified to use the lower possible power class to decide the lower bound of the configured power. (Huawei)</a:t>
            </a:r>
            <a:endParaRPr lang="zh-CN" altLang="zh-CN" dirty="0"/>
          </a:p>
          <a:p>
            <a:pPr lvl="1"/>
            <a:r>
              <a:rPr lang="en-GB" altLang="zh-CN" dirty="0"/>
              <a:t>Option 2: The </a:t>
            </a:r>
            <a:r>
              <a:rPr lang="en-GB" altLang="zh-CN" dirty="0" err="1"/>
              <a:t>Pcmax</a:t>
            </a:r>
            <a:r>
              <a:rPr lang="en-GB" altLang="zh-CN" dirty="0"/>
              <a:t> for NR is modified according to the declared NR power capability for NSA so that the PHR becomes correct. (Ericsson)</a:t>
            </a:r>
            <a:endParaRPr lang="zh-CN" altLang="zh-CN" dirty="0"/>
          </a:p>
          <a:p>
            <a:pPr lvl="1"/>
            <a:r>
              <a:rPr lang="en-GB" altLang="zh-CN" dirty="0"/>
              <a:t>Option 3:Do not consider further refinements of </a:t>
            </a:r>
            <a:r>
              <a:rPr lang="en-GB" altLang="zh-CN" dirty="0" err="1"/>
              <a:t>Pcmax</a:t>
            </a:r>
            <a:r>
              <a:rPr lang="en-GB" altLang="zh-CN" dirty="0"/>
              <a:t> for NR. </a:t>
            </a:r>
            <a:endParaRPr lang="zh-CN" altLang="zh-CN" dirty="0"/>
          </a:p>
          <a:p>
            <a:pPr lvl="1"/>
            <a:r>
              <a:rPr lang="en-GB" altLang="zh-CN" dirty="0"/>
              <a:t>Option 4: Others</a:t>
            </a:r>
            <a:endParaRPr lang="zh-CN" altLang="zh-CN" dirty="0"/>
          </a:p>
          <a:p>
            <a:pPr marL="361950" lvl="3" indent="-361950">
              <a:spcBef>
                <a:spcPts val="1200"/>
              </a:spcBef>
              <a:buFont typeface="Courier New" panose="02070309020205020404" pitchFamily="49" charset="0"/>
              <a:buChar char="o"/>
            </a:pPr>
            <a:endParaRPr lang="en-US" altLang="zh-CN" sz="2400" dirty="0"/>
          </a:p>
          <a:p>
            <a:pPr marL="361950" lvl="3" indent="-361950"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en-US" altLang="zh-CN" sz="2400" dirty="0"/>
              <a:t>Agreements : </a:t>
            </a:r>
          </a:p>
          <a:p>
            <a:pPr lvl="1">
              <a:lnSpc>
                <a:spcPct val="100000"/>
              </a:lnSpc>
            </a:pPr>
            <a:r>
              <a:rPr lang="en-GB" altLang="zh-CN" dirty="0"/>
              <a:t>FFS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166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DC9DCA-AD34-48EA-8E98-0E05497B3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600" dirty="0"/>
              <a:t>Power class related</a:t>
            </a:r>
            <a:r>
              <a:rPr lang="en-US" sz="3600" dirty="0"/>
              <a:t>- Fallback to 1-port Tx for SA in Rel-15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6E5A4C-12AF-4889-ADE2-A3166B901D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5900"/>
            <a:ext cx="10515600" cy="4351338"/>
          </a:xfrm>
        </p:spPr>
        <p:txBody>
          <a:bodyPr>
            <a:normAutofit lnSpcReduction="10000"/>
          </a:bodyPr>
          <a:lstStyle/>
          <a:p>
            <a:pPr lvl="0"/>
            <a:r>
              <a:rPr lang="en-GB" altLang="zh-CN" dirty="0"/>
              <a:t>Proposals</a:t>
            </a:r>
            <a:endParaRPr lang="zh-CN" altLang="zh-CN" dirty="0"/>
          </a:p>
          <a:p>
            <a:pPr lvl="1"/>
            <a:r>
              <a:rPr lang="en-GB" altLang="zh-CN" dirty="0"/>
              <a:t>Option 1: Confirm </a:t>
            </a:r>
            <a:r>
              <a:rPr lang="en-GB" altLang="zh-CN" dirty="0" err="1"/>
              <a:t>ue-PowerClass</a:t>
            </a:r>
            <a:r>
              <a:rPr lang="en-GB" altLang="zh-CN" dirty="0"/>
              <a:t> should always be supported for 1-port transmission fall back mode for SA in Rel-15. </a:t>
            </a:r>
            <a:endParaRPr lang="zh-CN" altLang="zh-CN" dirty="0"/>
          </a:p>
          <a:p>
            <a:pPr lvl="2"/>
            <a:r>
              <a:rPr lang="en-GB" altLang="zh-CN" i="1" dirty="0"/>
              <a:t>UE do not support </a:t>
            </a:r>
            <a:r>
              <a:rPr lang="en-GB" altLang="zh-CN" i="1" dirty="0" err="1"/>
              <a:t>TxD</a:t>
            </a:r>
            <a:r>
              <a:rPr lang="en-GB" altLang="zh-CN" i="1" dirty="0"/>
              <a:t> capability would equip a full power chain</a:t>
            </a:r>
            <a:endParaRPr lang="zh-CN" altLang="zh-CN" dirty="0"/>
          </a:p>
          <a:p>
            <a:pPr lvl="2"/>
            <a:r>
              <a:rPr lang="en-GB" altLang="zh-CN" i="1" dirty="0"/>
              <a:t>For UE support </a:t>
            </a:r>
            <a:r>
              <a:rPr lang="en-GB" altLang="zh-CN" i="1" dirty="0" err="1"/>
              <a:t>TxD</a:t>
            </a:r>
            <a:r>
              <a:rPr lang="en-GB" altLang="zh-CN" i="1" dirty="0"/>
              <a:t> capability, when falls back to 1-port transmission, it is also reasonable to suppose it would use </a:t>
            </a:r>
            <a:r>
              <a:rPr lang="en-GB" altLang="zh-CN" i="1" dirty="0" err="1"/>
              <a:t>TxD</a:t>
            </a:r>
            <a:r>
              <a:rPr lang="en-GB" altLang="zh-CN" i="1" dirty="0"/>
              <a:t> to achieve </a:t>
            </a:r>
            <a:r>
              <a:rPr lang="en-GB" altLang="zh-CN" i="1" dirty="0" err="1"/>
              <a:t>ue-PowerClass</a:t>
            </a:r>
            <a:r>
              <a:rPr lang="en-GB" altLang="zh-CN" i="1" dirty="0"/>
              <a:t> in standalone mode</a:t>
            </a:r>
            <a:endParaRPr lang="zh-CN" altLang="zh-CN" dirty="0"/>
          </a:p>
          <a:p>
            <a:pPr lvl="1"/>
            <a:r>
              <a:rPr lang="en-GB" altLang="zh-CN" dirty="0"/>
              <a:t>Option 2: Others</a:t>
            </a:r>
            <a:endParaRPr lang="zh-CN" altLang="zh-CN" dirty="0"/>
          </a:p>
          <a:p>
            <a:pPr marL="361950" lvl="3" indent="-361950">
              <a:spcBef>
                <a:spcPts val="1200"/>
              </a:spcBef>
              <a:buFont typeface="Courier New" panose="02070309020205020404" pitchFamily="49" charset="0"/>
              <a:buChar char="o"/>
            </a:pPr>
            <a:endParaRPr lang="en-US" altLang="zh-CN" sz="2400" dirty="0"/>
          </a:p>
          <a:p>
            <a:pPr marL="361950" lvl="3" indent="-361950"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en-US" altLang="zh-CN" sz="2400" dirty="0"/>
              <a:t>Agreements : </a:t>
            </a:r>
          </a:p>
          <a:p>
            <a:pPr lvl="1">
              <a:lnSpc>
                <a:spcPct val="100000"/>
              </a:lnSpc>
            </a:pPr>
            <a:r>
              <a:rPr lang="en-GB" altLang="zh-CN" dirty="0"/>
              <a:t>Option 1</a:t>
            </a:r>
          </a:p>
          <a:p>
            <a:pPr lvl="1">
              <a:lnSpc>
                <a:spcPct val="100000"/>
              </a:lnSpc>
            </a:pPr>
            <a:r>
              <a:rPr lang="en-US" altLang="zh-CN" strike="sngStrike" dirty="0">
                <a:solidFill>
                  <a:srgbClr val="FF0000"/>
                </a:solidFill>
              </a:rPr>
              <a:t>[</a:t>
            </a:r>
            <a:r>
              <a:rPr lang="en-US" altLang="zh-CN" dirty="0">
                <a:solidFill>
                  <a:srgbClr val="FF0000"/>
                </a:solidFill>
              </a:rPr>
              <a:t>Discuss in next meeting whether </a:t>
            </a:r>
            <a:r>
              <a:rPr lang="en-US" altLang="zh-CN" dirty="0"/>
              <a:t>Rel-15 CR would be introduced to clarify the understanding</a:t>
            </a:r>
            <a:r>
              <a:rPr lang="en-US" altLang="zh-CN" strike="sngStrike" dirty="0">
                <a:solidFill>
                  <a:srgbClr val="FF0000"/>
                </a:solidFill>
              </a:rPr>
              <a:t>]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3958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F5271A-AF2F-497A-8E43-1B3A00EA8D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LS related - Applicable power class for capability signaling in different releases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360BE2-FF22-46A2-AF8E-D2FFA52AC3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6128" y="1578049"/>
            <a:ext cx="8516379" cy="4624610"/>
          </a:xfrm>
        </p:spPr>
        <p:txBody>
          <a:bodyPr>
            <a:normAutofit/>
          </a:bodyPr>
          <a:lstStyle/>
          <a:p>
            <a:pPr marL="361950" indent="-361950"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chemeClr val="tx1"/>
                </a:solidFill>
              </a:rPr>
              <a:t>Proposals: </a:t>
            </a:r>
          </a:p>
          <a:p>
            <a:pPr lvl="1"/>
            <a:r>
              <a:rPr lang="en-GB" altLang="zh-CN" dirty="0"/>
              <a:t>Option 1: Applies for all Power Classes for both Rel-15 and Rel-16</a:t>
            </a:r>
            <a:endParaRPr lang="zh-CN" altLang="zh-CN" dirty="0"/>
          </a:p>
          <a:p>
            <a:pPr lvl="1"/>
            <a:r>
              <a:rPr lang="en-GB" altLang="zh-CN" dirty="0"/>
              <a:t>Option 2: Applies for only PC2 for Rel-15, and for all power classes in Rel-16;</a:t>
            </a:r>
            <a:endParaRPr lang="zh-CN" altLang="zh-CN" dirty="0"/>
          </a:p>
          <a:p>
            <a:pPr lvl="1"/>
            <a:r>
              <a:rPr lang="en-GB" altLang="zh-CN" dirty="0"/>
              <a:t>Option 3: Others</a:t>
            </a:r>
            <a:endParaRPr lang="zh-CN" altLang="zh-CN" dirty="0"/>
          </a:p>
          <a:p>
            <a:pPr marL="361950" lvl="3" indent="-361950">
              <a:spcBef>
                <a:spcPts val="1200"/>
              </a:spcBef>
              <a:buFont typeface="Courier New" panose="02070309020205020404" pitchFamily="49" charset="0"/>
              <a:buChar char="o"/>
            </a:pPr>
            <a:endParaRPr lang="en-US" altLang="zh-CN" sz="2400" dirty="0"/>
          </a:p>
          <a:p>
            <a:r>
              <a:rPr lang="en-GB" altLang="zh-CN" dirty="0"/>
              <a:t>Agreement</a:t>
            </a:r>
            <a:r>
              <a:rPr lang="en-US" altLang="zh-CN" dirty="0"/>
              <a:t>(GTW)</a:t>
            </a:r>
            <a:r>
              <a:rPr lang="en-GB" altLang="zh-CN" dirty="0"/>
              <a:t>: Option 1</a:t>
            </a:r>
            <a:endParaRPr lang="zh-CN" altLang="zh-CN" dirty="0"/>
          </a:p>
          <a:p>
            <a:pPr lvl="3"/>
            <a:endParaRPr lang="zh-CN" altLang="zh-CN" sz="1000" dirty="0"/>
          </a:p>
        </p:txBody>
      </p:sp>
    </p:spTree>
    <p:extLst>
      <p:ext uri="{BB962C8B-B14F-4D97-AF65-F5344CB8AC3E}">
        <p14:creationId xmlns:p14="http://schemas.microsoft.com/office/powerpoint/2010/main" val="18110664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F5271A-AF2F-497A-8E43-1B3A00EA8D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LS related - Relation with full power capability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360BE2-FF22-46A2-AF8E-D2FFA52AC3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9953" y="1568524"/>
            <a:ext cx="8516379" cy="46246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altLang="zh-CN" dirty="0"/>
              <a:t>Clarify the relationship between transparent </a:t>
            </a:r>
            <a:r>
              <a:rPr lang="en-GB" altLang="zh-CN" dirty="0" err="1"/>
              <a:t>TxD</a:t>
            </a:r>
            <a:r>
              <a:rPr lang="en-GB" altLang="zh-CN" dirty="0"/>
              <a:t> capability signalling and full Tx power capability</a:t>
            </a:r>
            <a:endParaRPr lang="zh-CN" altLang="zh-CN" dirty="0"/>
          </a:p>
          <a:p>
            <a:pPr lvl="0"/>
            <a:r>
              <a:rPr lang="en-GB" altLang="zh-CN" dirty="0"/>
              <a:t>Proposals</a:t>
            </a:r>
            <a:endParaRPr lang="zh-CN" altLang="zh-CN" dirty="0"/>
          </a:p>
          <a:p>
            <a:pPr lvl="1"/>
            <a:r>
              <a:rPr lang="en-GB" altLang="zh-CN" dirty="0"/>
              <a:t>Option 1: No dependency</a:t>
            </a:r>
            <a:endParaRPr lang="zh-CN" altLang="zh-CN" dirty="0"/>
          </a:p>
          <a:p>
            <a:pPr lvl="1"/>
            <a:r>
              <a:rPr lang="en-GB" altLang="zh-CN" dirty="0"/>
              <a:t>Option 2: A UE can support only one of the two capabilities </a:t>
            </a:r>
            <a:endParaRPr lang="zh-CN" altLang="zh-CN" dirty="0"/>
          </a:p>
          <a:p>
            <a:pPr lvl="1"/>
            <a:endParaRPr lang="en-US" altLang="zh-CN" sz="2400" dirty="0"/>
          </a:p>
          <a:p>
            <a:pPr marL="361950" lvl="3" indent="-361950"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en-US" altLang="zh-CN" sz="2400" dirty="0"/>
              <a:t>Agreements: </a:t>
            </a:r>
          </a:p>
          <a:p>
            <a:pPr lvl="1">
              <a:lnSpc>
                <a:spcPct val="100000"/>
              </a:lnSpc>
            </a:pPr>
            <a:r>
              <a:rPr lang="en-US" altLang="zh-CN" strike="sngStrike" dirty="0">
                <a:solidFill>
                  <a:srgbClr val="FF0000"/>
                </a:solidFill>
              </a:rPr>
              <a:t>[</a:t>
            </a:r>
            <a:r>
              <a:rPr lang="en-US" altLang="zh-CN" dirty="0"/>
              <a:t>Option 1</a:t>
            </a:r>
            <a:r>
              <a:rPr lang="en-US" altLang="zh-CN" strike="sngStrike" dirty="0">
                <a:solidFill>
                  <a:srgbClr val="FF0000"/>
                </a:solidFill>
              </a:rPr>
              <a:t>]</a:t>
            </a:r>
          </a:p>
          <a:p>
            <a:pPr lvl="3"/>
            <a:endParaRPr lang="zh-CN" altLang="zh-CN" sz="1000" dirty="0"/>
          </a:p>
        </p:txBody>
      </p:sp>
    </p:spTree>
    <p:extLst>
      <p:ext uri="{BB962C8B-B14F-4D97-AF65-F5344CB8AC3E}">
        <p14:creationId xmlns:p14="http://schemas.microsoft.com/office/powerpoint/2010/main" val="26219614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DC9DCA-AD34-48EA-8E98-0E05497B3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600" dirty="0"/>
              <a:t>LS related - </a:t>
            </a:r>
            <a:r>
              <a:rPr lang="en-US" sz="3600" dirty="0"/>
              <a:t>Relation with SRS antenna switching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6E5A4C-12AF-4889-ADE2-A3166B901D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5900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en-GB" altLang="zh-CN" dirty="0"/>
              <a:t>Clarify the relationship between transparent </a:t>
            </a:r>
            <a:r>
              <a:rPr lang="en-GB" altLang="zh-CN" dirty="0" err="1"/>
              <a:t>TxD</a:t>
            </a:r>
            <a:r>
              <a:rPr lang="en-GB" altLang="zh-CN" dirty="0"/>
              <a:t> capability signalling and SRS antenna switching</a:t>
            </a:r>
          </a:p>
          <a:p>
            <a:pPr lvl="0"/>
            <a:r>
              <a:rPr lang="en-GB" altLang="zh-CN" dirty="0"/>
              <a:t>Proposals</a:t>
            </a:r>
            <a:endParaRPr lang="zh-CN" altLang="zh-CN" dirty="0"/>
          </a:p>
          <a:p>
            <a:pPr lvl="1"/>
            <a:r>
              <a:rPr lang="en-GB" altLang="zh-CN" dirty="0"/>
              <a:t>Option 1: No dependency</a:t>
            </a:r>
            <a:endParaRPr lang="zh-CN" altLang="zh-CN" dirty="0"/>
          </a:p>
          <a:p>
            <a:pPr lvl="1"/>
            <a:r>
              <a:rPr lang="en-GB" altLang="zh-CN" dirty="0"/>
              <a:t>Option 2: A UE that supports 1T2R antenna switching SRS should have at least one full power PA</a:t>
            </a:r>
            <a:endParaRPr lang="zh-CN" altLang="zh-CN" dirty="0"/>
          </a:p>
          <a:p>
            <a:pPr lvl="2"/>
            <a:r>
              <a:rPr lang="en-GB" altLang="zh-CN" dirty="0"/>
              <a:t>In another word, transparent </a:t>
            </a:r>
            <a:r>
              <a:rPr lang="en-GB" altLang="zh-CN" dirty="0" err="1"/>
              <a:t>TxD</a:t>
            </a:r>
            <a:r>
              <a:rPr lang="en-GB" altLang="zh-CN" dirty="0"/>
              <a:t> UE capable UE with an architecture of 23+23 for PC2, are not allowed to be 1T2R antenna switching capable </a:t>
            </a:r>
            <a:endParaRPr lang="zh-CN" altLang="zh-CN" dirty="0"/>
          </a:p>
          <a:p>
            <a:pPr lvl="1"/>
            <a:r>
              <a:rPr lang="en-GB" altLang="zh-CN" dirty="0"/>
              <a:t>Option 3: Others </a:t>
            </a:r>
            <a:endParaRPr lang="zh-CN" altLang="zh-CN" dirty="0"/>
          </a:p>
          <a:p>
            <a:pPr marL="361950" lvl="3" indent="-361950">
              <a:spcBef>
                <a:spcPts val="1200"/>
              </a:spcBef>
              <a:buFont typeface="Courier New" panose="02070309020205020404" pitchFamily="49" charset="0"/>
              <a:buChar char="o"/>
            </a:pPr>
            <a:endParaRPr lang="en-US" altLang="zh-CN" sz="2400" dirty="0"/>
          </a:p>
          <a:p>
            <a:pPr marL="361950" lvl="3" indent="-361950"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en-US" altLang="zh-CN" sz="2400" dirty="0"/>
              <a:t>Agreements: </a:t>
            </a:r>
          </a:p>
          <a:p>
            <a:pPr lvl="1">
              <a:lnSpc>
                <a:spcPct val="100000"/>
              </a:lnSpc>
            </a:pPr>
            <a:r>
              <a:rPr lang="en-US" altLang="zh-CN" strike="sngStrike" dirty="0">
                <a:solidFill>
                  <a:srgbClr val="FF0000"/>
                </a:solidFill>
              </a:rPr>
              <a:t>[</a:t>
            </a:r>
            <a:r>
              <a:rPr lang="en-US" altLang="zh-CN" dirty="0"/>
              <a:t>Option 1</a:t>
            </a:r>
            <a:r>
              <a:rPr lang="en-US" altLang="zh-CN" strike="sngStrike" dirty="0">
                <a:solidFill>
                  <a:srgbClr val="FF0000"/>
                </a:solidFill>
              </a:rPr>
              <a:t>]</a:t>
            </a:r>
            <a:endParaRPr lang="en-US" strike="sngStrike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59251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DC9DCA-AD34-48EA-8E98-0E05497B3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600" dirty="0"/>
              <a:t>LS related - </a:t>
            </a:r>
            <a:r>
              <a:rPr lang="en-US" sz="3600" dirty="0"/>
              <a:t>Relation with Non-codebook based transmission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6E5A4C-12AF-4889-ADE2-A3166B901D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5900"/>
            <a:ext cx="10515600" cy="4351338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GB" altLang="zh-CN" dirty="0"/>
              <a:t>Clarify the relationship between transparent </a:t>
            </a:r>
            <a:r>
              <a:rPr lang="en-GB" altLang="zh-CN" dirty="0" err="1"/>
              <a:t>TxD</a:t>
            </a:r>
            <a:r>
              <a:rPr lang="en-GB" altLang="zh-CN" dirty="0"/>
              <a:t> capability signalling and non-codebook based transmission </a:t>
            </a:r>
          </a:p>
          <a:p>
            <a:pPr lvl="0"/>
            <a:r>
              <a:rPr lang="en-GB" altLang="zh-CN" dirty="0"/>
              <a:t>Proposals</a:t>
            </a:r>
            <a:endParaRPr lang="zh-CN" altLang="zh-CN" dirty="0"/>
          </a:p>
          <a:p>
            <a:pPr lvl="1"/>
            <a:r>
              <a:rPr lang="en-GB" altLang="zh-CN" dirty="0"/>
              <a:t>Option 1: No dependency</a:t>
            </a:r>
            <a:endParaRPr lang="zh-CN" altLang="zh-CN" dirty="0"/>
          </a:p>
          <a:p>
            <a:pPr lvl="1"/>
            <a:r>
              <a:rPr lang="en-GB" altLang="zh-CN" dirty="0"/>
              <a:t>Option 2: Non-codebook based UEs required full power PAs per Tx chain for power efficient operation.</a:t>
            </a:r>
            <a:endParaRPr lang="zh-CN" altLang="zh-CN" dirty="0"/>
          </a:p>
          <a:p>
            <a:pPr lvl="1"/>
            <a:r>
              <a:rPr lang="en-GB" altLang="zh-CN" dirty="0"/>
              <a:t>Option 3: Others </a:t>
            </a:r>
            <a:endParaRPr lang="zh-CN" altLang="zh-CN" dirty="0"/>
          </a:p>
          <a:p>
            <a:pPr marL="361950" lvl="3" indent="-361950">
              <a:spcBef>
                <a:spcPts val="1200"/>
              </a:spcBef>
              <a:buFont typeface="Courier New" panose="02070309020205020404" pitchFamily="49" charset="0"/>
              <a:buChar char="o"/>
            </a:pPr>
            <a:endParaRPr lang="en-US" altLang="zh-CN" sz="2400" dirty="0"/>
          </a:p>
          <a:p>
            <a:pPr marL="361950" lvl="3" indent="-361950"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en-US" altLang="zh-CN" sz="2400" dirty="0"/>
              <a:t>Agreements: </a:t>
            </a:r>
          </a:p>
          <a:p>
            <a:pPr lvl="1">
              <a:lnSpc>
                <a:spcPct val="100000"/>
              </a:lnSpc>
            </a:pPr>
            <a:r>
              <a:rPr lang="en-US" altLang="zh-CN" dirty="0"/>
              <a:t>FFS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50782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DC9DCA-AD34-48EA-8E98-0E05497B3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600" dirty="0"/>
              <a:t>LS related - </a:t>
            </a:r>
            <a:r>
              <a:rPr lang="en-US" sz="3600" dirty="0"/>
              <a:t>Relation with other multi-antenna features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6E5A4C-12AF-4889-ADE2-A3166B901D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5900"/>
            <a:ext cx="10515600" cy="4351338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GB" altLang="zh-CN" dirty="0"/>
              <a:t>Clarify the relationship between transparent </a:t>
            </a:r>
            <a:r>
              <a:rPr lang="en-GB" altLang="zh-CN" dirty="0" err="1"/>
              <a:t>TxD</a:t>
            </a:r>
            <a:r>
              <a:rPr lang="en-GB" altLang="zh-CN" dirty="0"/>
              <a:t> capability signalling and other multi-antenna features </a:t>
            </a:r>
          </a:p>
          <a:p>
            <a:pPr lvl="0"/>
            <a:r>
              <a:rPr lang="en-GB" altLang="zh-CN" dirty="0"/>
              <a:t>Proposals</a:t>
            </a:r>
            <a:endParaRPr lang="zh-CN" altLang="zh-CN" dirty="0"/>
          </a:p>
          <a:p>
            <a:pPr lvl="1"/>
            <a:r>
              <a:rPr lang="en-GB" altLang="zh-CN" dirty="0"/>
              <a:t>Option 1: No dependency </a:t>
            </a:r>
            <a:endParaRPr lang="zh-CN" altLang="zh-CN" dirty="0"/>
          </a:p>
          <a:p>
            <a:pPr lvl="1"/>
            <a:r>
              <a:rPr lang="en-GB" altLang="zh-CN" dirty="0"/>
              <a:t>Option 2: A </a:t>
            </a:r>
            <a:r>
              <a:rPr lang="en-GB" altLang="zh-CN" dirty="0" err="1"/>
              <a:t>TxD</a:t>
            </a:r>
            <a:r>
              <a:rPr lang="en-GB" altLang="zh-CN" dirty="0"/>
              <a:t> capable UE can indicate support for a feature only if UE </a:t>
            </a:r>
            <a:r>
              <a:rPr lang="en-GB" altLang="zh-CN" dirty="0" err="1"/>
              <a:t>behavior</a:t>
            </a:r>
            <a:r>
              <a:rPr lang="en-GB" altLang="zh-CN" dirty="0"/>
              <a:t> and performance for the feature is unaffected by </a:t>
            </a:r>
            <a:r>
              <a:rPr lang="en-GB" altLang="zh-CN" dirty="0" err="1"/>
              <a:t>TxD</a:t>
            </a:r>
            <a:r>
              <a:rPr lang="en-GB" altLang="zh-CN" dirty="0"/>
              <a:t> capability.</a:t>
            </a:r>
            <a:endParaRPr lang="zh-CN" altLang="zh-CN" dirty="0"/>
          </a:p>
          <a:p>
            <a:pPr lvl="1"/>
            <a:r>
              <a:rPr lang="en-GB" altLang="zh-CN" dirty="0"/>
              <a:t>Option 3: Others </a:t>
            </a:r>
            <a:endParaRPr lang="zh-CN" altLang="zh-CN" dirty="0"/>
          </a:p>
          <a:p>
            <a:pPr marL="361950" lvl="3" indent="-361950">
              <a:spcBef>
                <a:spcPts val="1200"/>
              </a:spcBef>
              <a:buFont typeface="Courier New" panose="02070309020205020404" pitchFamily="49" charset="0"/>
              <a:buChar char="o"/>
            </a:pPr>
            <a:endParaRPr lang="en-US" altLang="zh-CN" sz="2400" dirty="0"/>
          </a:p>
          <a:p>
            <a:pPr marL="361950" lvl="3" indent="-361950"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en-US" altLang="zh-CN" sz="2400" dirty="0"/>
              <a:t>Agreements: </a:t>
            </a:r>
          </a:p>
          <a:p>
            <a:pPr lvl="1">
              <a:lnSpc>
                <a:spcPct val="100000"/>
              </a:lnSpc>
            </a:pPr>
            <a:r>
              <a:rPr lang="en-US" altLang="zh-CN" dirty="0"/>
              <a:t>FFS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69814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DC9DCA-AD34-48EA-8E98-0E05497B31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0935" y="116604"/>
            <a:ext cx="10515600" cy="1325563"/>
          </a:xfrm>
        </p:spPr>
        <p:txBody>
          <a:bodyPr>
            <a:normAutofit/>
          </a:bodyPr>
          <a:lstStyle/>
          <a:p>
            <a:r>
              <a:rPr lang="en-US" altLang="zh-CN" sz="3600" dirty="0"/>
              <a:t>Remaining</a:t>
            </a:r>
            <a:r>
              <a:rPr lang="en-GB" altLang="zh-CN" sz="3600" dirty="0"/>
              <a:t> Issues</a:t>
            </a:r>
            <a:r>
              <a:rPr lang="en-US" altLang="zh-CN" sz="3600" dirty="0"/>
              <a:t> - </a:t>
            </a:r>
            <a:r>
              <a:rPr lang="en-US" sz="3600" dirty="0"/>
              <a:t>MPR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6E5A4C-12AF-4889-ADE2-A3166B901D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69582"/>
            <a:ext cx="11238614" cy="5858539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en-GB" altLang="zh-CN" dirty="0"/>
              <a:t>Proposals</a:t>
            </a:r>
            <a:endParaRPr lang="zh-CN" altLang="zh-CN" dirty="0"/>
          </a:p>
          <a:p>
            <a:pPr lvl="1"/>
            <a:r>
              <a:rPr lang="en-GB" altLang="zh-CN" dirty="0"/>
              <a:t>Following offset range based on 1TX was proposed. </a:t>
            </a:r>
          </a:p>
          <a:p>
            <a:pPr marL="457200" lvl="1" indent="0">
              <a:buNone/>
            </a:pPr>
            <a:endParaRPr lang="en-US" strike="sngStrike" dirty="0"/>
          </a:p>
          <a:p>
            <a:pPr marL="457200" lvl="1" indent="0">
              <a:buNone/>
            </a:pPr>
            <a:endParaRPr lang="en-US" strike="sngStrike" dirty="0"/>
          </a:p>
          <a:p>
            <a:pPr marL="457200" lvl="1" indent="0">
              <a:buNone/>
            </a:pPr>
            <a:endParaRPr lang="en-US" strike="sngStrike" dirty="0"/>
          </a:p>
          <a:p>
            <a:pPr marL="457200" lvl="1" indent="0">
              <a:buNone/>
            </a:pPr>
            <a:endParaRPr lang="en-US" strike="sngStrike" dirty="0"/>
          </a:p>
          <a:p>
            <a:pPr marL="457200" lvl="1" indent="0">
              <a:buNone/>
            </a:pPr>
            <a:endParaRPr lang="en-US" strike="sngStrike" dirty="0"/>
          </a:p>
          <a:p>
            <a:pPr marL="457200" lvl="1" indent="0">
              <a:buNone/>
            </a:pPr>
            <a:endParaRPr lang="en-US" strike="sngStrike" dirty="0"/>
          </a:p>
          <a:p>
            <a:pPr marL="457200" lvl="1" indent="0">
              <a:buNone/>
            </a:pPr>
            <a:endParaRPr lang="en-US" strike="sngStrike" dirty="0"/>
          </a:p>
          <a:p>
            <a:pPr marL="457200" lvl="1" indent="0">
              <a:buNone/>
            </a:pPr>
            <a:endParaRPr lang="en-US" strike="sngStrike" dirty="0"/>
          </a:p>
          <a:p>
            <a:pPr lvl="0"/>
            <a:r>
              <a:rPr lang="en-US" altLang="zh-CN" strike="sngStrike" dirty="0"/>
              <a:t>Agreements </a:t>
            </a:r>
            <a:r>
              <a:rPr lang="en-US" altLang="zh-CN" dirty="0"/>
              <a:t>option 1                                                                            </a:t>
            </a:r>
            <a:r>
              <a:rPr lang="en-US" altLang="zh-CN" dirty="0">
                <a:solidFill>
                  <a:srgbClr val="FF0000"/>
                </a:solidFill>
              </a:rPr>
              <a:t>[</a:t>
            </a:r>
            <a:r>
              <a:rPr lang="en-US" altLang="zh-CN" dirty="0"/>
              <a:t>option 2</a:t>
            </a:r>
            <a:r>
              <a:rPr lang="en-US" altLang="zh-CN" dirty="0">
                <a:solidFill>
                  <a:srgbClr val="FF0000"/>
                </a:solidFill>
              </a:rPr>
              <a:t>]</a:t>
            </a:r>
          </a:p>
          <a:p>
            <a:pPr lvl="2"/>
            <a:r>
              <a:rPr lang="en-GB" altLang="zh-CN" dirty="0"/>
              <a:t>Edge MPR for QPSK/16QAM  (D1):  [0.5~1.5]dB                                          	(D1):  [0.5~3.0]dB</a:t>
            </a:r>
            <a:endParaRPr lang="zh-CN" altLang="zh-CN" dirty="0"/>
          </a:p>
          <a:p>
            <a:pPr lvl="2"/>
            <a:r>
              <a:rPr lang="en-GB" altLang="zh-CN" dirty="0"/>
              <a:t>Outer MPR for QPSK/16QAM  (D2):  [0.5~1.5]dB 			(D2):  [0.5~2.5]dB </a:t>
            </a:r>
            <a:endParaRPr lang="zh-CN" altLang="zh-CN" dirty="0"/>
          </a:p>
          <a:p>
            <a:pPr lvl="2"/>
            <a:r>
              <a:rPr lang="en-GB" altLang="zh-CN" dirty="0"/>
              <a:t>Edge DFT-S MPR for 64QAM  (D3):  [0.5~1.5]dB			(D3):  [0.5~3.0]dB</a:t>
            </a:r>
            <a:endParaRPr lang="zh-CN" altLang="zh-CN" dirty="0"/>
          </a:p>
          <a:p>
            <a:pPr lvl="2"/>
            <a:r>
              <a:rPr lang="en-GB" altLang="zh-CN" dirty="0"/>
              <a:t>Outer/Inner DFT-S MPR for 64QAM  (D4):  [0.5~1.5]dB		(D4):  [0.5~2.0]dB</a:t>
            </a:r>
            <a:endParaRPr lang="zh-CN" altLang="zh-CN" dirty="0"/>
          </a:p>
          <a:p>
            <a:pPr lvl="2"/>
            <a:r>
              <a:rPr lang="en-GB" altLang="zh-CN" dirty="0"/>
              <a:t>CP-OFDM MPR for 64QAM  (D5):  [0.5~1.5]dB 			(D5):  [0.5~2.0]dB</a:t>
            </a:r>
            <a:endParaRPr lang="zh-CN" altLang="zh-CN" dirty="0"/>
          </a:p>
          <a:p>
            <a:pPr lvl="2"/>
            <a:r>
              <a:rPr lang="en-GB" altLang="zh-CN" dirty="0"/>
              <a:t>Inner (other than High order) (D6): [0~0.5]dB			(D6): [0~1.5]dB</a:t>
            </a:r>
            <a:endParaRPr lang="zh-CN" altLang="zh-CN" dirty="0"/>
          </a:p>
          <a:p>
            <a:pPr lvl="2"/>
            <a:r>
              <a:rPr lang="en-GB" altLang="zh-CN" dirty="0"/>
              <a:t>256QAM proposals marked in the table;                                       256QAM proposals marked in the table; </a:t>
            </a:r>
            <a:endParaRPr lang="zh-CN" altLang="zh-CN" dirty="0"/>
          </a:p>
          <a:p>
            <a:pPr lvl="2"/>
            <a:r>
              <a:rPr lang="en-GB" altLang="zh-CN" dirty="0"/>
              <a:t>Pi/2 BPSK currently leave unchanged                                             Pi/2 BPSK currently leave unchanged</a:t>
            </a:r>
          </a:p>
          <a:p>
            <a:pPr lvl="2"/>
            <a:endParaRPr lang="en-GB" altLang="zh-CN" sz="1500" dirty="0"/>
          </a:p>
          <a:p>
            <a:r>
              <a:rPr lang="en-GB" altLang="zh-CN" strike="sngStrike" dirty="0">
                <a:solidFill>
                  <a:srgbClr val="FF0000"/>
                </a:solidFill>
              </a:rPr>
              <a:t>Agreement : Detail MPR values will be determined in next RAN4 meeting based on MPR simulation results</a:t>
            </a:r>
            <a:endParaRPr lang="en-US" altLang="zh-CN" strike="sngStrike" dirty="0">
              <a:solidFill>
                <a:srgbClr val="FF0000"/>
              </a:solidFill>
            </a:endParaRPr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7C7828D8-BFE3-4274-AB6D-70E1D9B52D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4452367"/>
              </p:ext>
            </p:extLst>
          </p:nvPr>
        </p:nvGraphicFramePr>
        <p:xfrm>
          <a:off x="2916902" y="1811367"/>
          <a:ext cx="6777242" cy="206401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360639">
                  <a:extLst>
                    <a:ext uri="{9D8B030D-6E8A-4147-A177-3AD203B41FA5}">
                      <a16:colId xmlns:a16="http://schemas.microsoft.com/office/drawing/2014/main" val="4155191872"/>
                    </a:ext>
                  </a:extLst>
                </a:gridCol>
                <a:gridCol w="1360639">
                  <a:extLst>
                    <a:ext uri="{9D8B030D-6E8A-4147-A177-3AD203B41FA5}">
                      <a16:colId xmlns:a16="http://schemas.microsoft.com/office/drawing/2014/main" val="1839873726"/>
                    </a:ext>
                  </a:extLst>
                </a:gridCol>
                <a:gridCol w="1360639">
                  <a:extLst>
                    <a:ext uri="{9D8B030D-6E8A-4147-A177-3AD203B41FA5}">
                      <a16:colId xmlns:a16="http://schemas.microsoft.com/office/drawing/2014/main" val="1781622355"/>
                    </a:ext>
                  </a:extLst>
                </a:gridCol>
                <a:gridCol w="1360639">
                  <a:extLst>
                    <a:ext uri="{9D8B030D-6E8A-4147-A177-3AD203B41FA5}">
                      <a16:colId xmlns:a16="http://schemas.microsoft.com/office/drawing/2014/main" val="3161115292"/>
                    </a:ext>
                  </a:extLst>
                </a:gridCol>
                <a:gridCol w="1334686">
                  <a:extLst>
                    <a:ext uri="{9D8B030D-6E8A-4147-A177-3AD203B41FA5}">
                      <a16:colId xmlns:a16="http://schemas.microsoft.com/office/drawing/2014/main" val="3626072564"/>
                    </a:ext>
                  </a:extLst>
                </a:gridCol>
              </a:tblGrid>
              <a:tr h="185144">
                <a:tc rowSpan="2"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Modulation</a:t>
                      </a:r>
                      <a:endParaRPr lang="zh-CN" sz="900" b="1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MPR (dB)</a:t>
                      </a:r>
                      <a:endParaRPr lang="zh-CN" sz="900" b="1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0032983"/>
                  </a:ext>
                </a:extLst>
              </a:tr>
              <a:tr h="212572">
                <a:tc gridSpan="2"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Edge RB allocations</a:t>
                      </a:r>
                      <a:endParaRPr lang="zh-CN" sz="900" b="1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Outer RB allocations</a:t>
                      </a:r>
                      <a:endParaRPr lang="zh-CN" sz="900" b="1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Inner RB allocations</a:t>
                      </a:r>
                      <a:endParaRPr lang="zh-CN" sz="900" b="1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94227210"/>
                  </a:ext>
                </a:extLst>
              </a:tr>
              <a:tr h="185144">
                <a:tc row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DFT-s-OFDM 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Pi/2 BPSK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≤ 3.5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≤ 0.5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0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51059313"/>
                  </a:ext>
                </a:extLst>
              </a:tr>
              <a:tr h="185144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QPSK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≤ 3.5</a:t>
                      </a:r>
                      <a:r>
                        <a:rPr lang="en-CA" sz="900">
                          <a:effectLst/>
                        </a:rPr>
                        <a:t>+D1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≤ </a:t>
                      </a:r>
                      <a:r>
                        <a:rPr lang="en-CA" sz="900">
                          <a:effectLst/>
                        </a:rPr>
                        <a:t>1+D2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900">
                          <a:effectLst/>
                        </a:rPr>
                        <a:t>0+D6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53304689"/>
                  </a:ext>
                </a:extLst>
              </a:tr>
              <a:tr h="185144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16 QAM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≤ 3.5</a:t>
                      </a:r>
                      <a:r>
                        <a:rPr lang="en-CA" sz="900">
                          <a:effectLst/>
                        </a:rPr>
                        <a:t>+D1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≤ </a:t>
                      </a:r>
                      <a:r>
                        <a:rPr lang="en-CA" sz="900">
                          <a:effectLst/>
                        </a:rPr>
                        <a:t>2+D2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≤ </a:t>
                      </a:r>
                      <a:r>
                        <a:rPr lang="en-CA" sz="900">
                          <a:effectLst/>
                        </a:rPr>
                        <a:t>1+D6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02710637"/>
                  </a:ext>
                </a:extLst>
              </a:tr>
              <a:tr h="185144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64 QAM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≤ 3.5</a:t>
                      </a:r>
                      <a:r>
                        <a:rPr lang="en-CA" sz="900">
                          <a:effectLst/>
                        </a:rPr>
                        <a:t>+D3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≤ </a:t>
                      </a:r>
                      <a:r>
                        <a:rPr lang="en-CA" sz="900">
                          <a:effectLst/>
                        </a:rPr>
                        <a:t>2.5+D4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6734240"/>
                  </a:ext>
                </a:extLst>
              </a:tr>
              <a:tr h="185144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256 QAM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≤ 4.5 + [1]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0283687"/>
                  </a:ext>
                </a:extLst>
              </a:tr>
              <a:tr h="185144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CP-OFDM 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QPSK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≤ 3.5</a:t>
                      </a:r>
                      <a:r>
                        <a:rPr lang="en-CA" sz="900">
                          <a:effectLst/>
                        </a:rPr>
                        <a:t>+D1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≤ </a:t>
                      </a:r>
                      <a:r>
                        <a:rPr lang="en-CA" sz="900">
                          <a:effectLst/>
                        </a:rPr>
                        <a:t>3+D2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≤</a:t>
                      </a:r>
                      <a:r>
                        <a:rPr lang="en-CA" sz="900">
                          <a:effectLst/>
                        </a:rPr>
                        <a:t> 1.5+D6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97269746"/>
                  </a:ext>
                </a:extLst>
              </a:tr>
              <a:tr h="185144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16 QAM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≤ 3.5</a:t>
                      </a:r>
                      <a:r>
                        <a:rPr lang="en-CA" sz="900">
                          <a:effectLst/>
                        </a:rPr>
                        <a:t>+D1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≤ 3</a:t>
                      </a:r>
                      <a:r>
                        <a:rPr lang="en-CA" sz="900">
                          <a:effectLst/>
                        </a:rPr>
                        <a:t>+D2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≤ </a:t>
                      </a:r>
                      <a:r>
                        <a:rPr lang="en-CA" sz="900">
                          <a:effectLst/>
                        </a:rPr>
                        <a:t>2+D6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68806766"/>
                  </a:ext>
                </a:extLst>
              </a:tr>
              <a:tr h="185144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64 QAM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≤ </a:t>
                      </a:r>
                      <a:r>
                        <a:rPr lang="en-CA" sz="900">
                          <a:effectLst/>
                        </a:rPr>
                        <a:t>3.5+D5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7850372"/>
                  </a:ext>
                </a:extLst>
              </a:tr>
              <a:tr h="185144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256 QAM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900" dirty="0">
                          <a:effectLst/>
                        </a:rPr>
                        <a:t>≤ </a:t>
                      </a:r>
                      <a:r>
                        <a:rPr lang="en-CA" sz="900" dirty="0">
                          <a:effectLst/>
                        </a:rPr>
                        <a:t>6.5 + [2]</a:t>
                      </a:r>
                      <a:endParaRPr lang="zh-CN" sz="9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45694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84159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DC9DCA-AD34-48EA-8E98-0E05497B3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600" dirty="0"/>
              <a:t>Remaining</a:t>
            </a:r>
            <a:r>
              <a:rPr lang="en-GB" altLang="zh-CN" sz="3600" dirty="0"/>
              <a:t> Issues</a:t>
            </a:r>
            <a:r>
              <a:rPr lang="en-US" sz="3600" dirty="0"/>
              <a:t> -  </a:t>
            </a:r>
            <a:r>
              <a:rPr lang="en-US" sz="3600" dirty="0" err="1"/>
              <a:t>TxD</a:t>
            </a:r>
            <a:r>
              <a:rPr lang="en-US" sz="3600" dirty="0"/>
              <a:t> EVM spectrum flatness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A6E5A4C-12AF-4889-ADE2-A3166B901D1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405900"/>
                <a:ext cx="10515600" cy="4351338"/>
              </a:xfrm>
            </p:spPr>
            <p:txBody>
              <a:bodyPr>
                <a:normAutofit/>
              </a:bodyPr>
              <a:lstStyle/>
              <a:p>
                <a:pPr lvl="0"/>
                <a:r>
                  <a:rPr lang="en-GB" altLang="zh-CN" dirty="0"/>
                  <a:t>Proposals</a:t>
                </a:r>
                <a:endParaRPr lang="zh-CN" altLang="zh-CN" dirty="0"/>
              </a:p>
              <a:p>
                <a:pPr lvl="1"/>
                <a:r>
                  <a:rPr lang="en-GB" altLang="zh-CN" dirty="0"/>
                  <a:t>Based on R4-2108793 with the following updated equation for composite equalizer:</a:t>
                </a:r>
              </a:p>
              <a:p>
                <a:pPr lvl="1"/>
                <a:endParaRPr lang="en-GB" altLang="zh-CN" dirty="0"/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altLang="zh-CN" i="1">
                          <a:latin typeface="Cambria Math" panose="02040503050406030204" pitchFamily="18" charset="0"/>
                        </a:rPr>
                        <m:t>𝐸𝐶</m:t>
                      </m:r>
                      <m:r>
                        <a:rPr lang="en-GB" altLang="zh-CN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altLang="zh-CN" i="1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GB" altLang="zh-CN" i="1">
                          <a:latin typeface="Cambria Math" panose="02040503050406030204" pitchFamily="18" charset="0"/>
                        </a:rPr>
                        <m:t>)=</m:t>
                      </m:r>
                      <m:f>
                        <m:fPr>
                          <m:ctrlPr>
                            <a:rPr lang="zh-CN" altLang="zh-CN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zh-CN" altLang="zh-CN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altLang="zh-CN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GB" altLang="zh-CN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zh-CN" altLang="zh-CN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altLang="zh-CN" i="1">
                                  <a:latin typeface="Cambria Math" panose="02040503050406030204" pitchFamily="18" charset="0"/>
                                </a:rPr>
                                <m:t> ∙|</m:t>
                              </m:r>
                              <m:r>
                                <a:rPr lang="en-GB" altLang="zh-CN" i="1">
                                  <a:latin typeface="Cambria Math" panose="02040503050406030204" pitchFamily="18" charset="0"/>
                                </a:rPr>
                                <m:t>𝐸𝐶</m:t>
                              </m:r>
                            </m:e>
                            <m:sub>
                              <m:r>
                                <a:rPr lang="en-GB" altLang="zh-CN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d>
                            <m:dPr>
                              <m:ctrlPr>
                                <a:rPr lang="zh-CN" altLang="zh-CN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altLang="zh-CN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</m:d>
                          <m:r>
                            <a:rPr lang="en-GB" altLang="zh-CN" i="1">
                              <a:latin typeface="Cambria Math" panose="02040503050406030204" pitchFamily="18" charset="0"/>
                            </a:rPr>
                            <m:t>|+</m:t>
                          </m:r>
                          <m:sSub>
                            <m:sSubPr>
                              <m:ctrlPr>
                                <a:rPr lang="zh-CN" altLang="zh-CN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sSub>
                                <m:sSubPr>
                                  <m:ctrlPr>
                                    <a:rPr lang="zh-CN" altLang="zh-CN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GB" altLang="zh-CN" i="1">
                                      <a:latin typeface="Cambria Math" panose="02040503050406030204" pitchFamily="18" charset="0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lang="en-GB" altLang="zh-CN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GB" altLang="zh-CN" i="1">
                                  <a:latin typeface="Cambria Math" panose="02040503050406030204" pitchFamily="18" charset="0"/>
                                </a:rPr>
                                <m:t> ∙|</m:t>
                              </m:r>
                              <m:r>
                                <a:rPr lang="en-GB" altLang="zh-CN" i="1">
                                  <a:latin typeface="Cambria Math" panose="02040503050406030204" pitchFamily="18" charset="0"/>
                                </a:rPr>
                                <m:t>𝐸𝐶</m:t>
                              </m:r>
                            </m:e>
                            <m:sub>
                              <m:r>
                                <a:rPr lang="en-GB" altLang="zh-CN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GB" altLang="zh-CN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GB" altLang="zh-CN" i="1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GB" altLang="zh-CN" i="1">
                              <a:latin typeface="Cambria Math" panose="02040503050406030204" pitchFamily="18" charset="0"/>
                            </a:rPr>
                            <m:t>)|</m:t>
                          </m:r>
                        </m:num>
                        <m:den>
                          <m:sSub>
                            <m:sSubPr>
                              <m:ctrlPr>
                                <a:rPr lang="zh-CN" altLang="zh-CN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altLang="zh-CN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GB" altLang="zh-CN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GB" altLang="zh-CN" i="1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zh-CN" altLang="zh-CN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altLang="zh-CN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GB" altLang="zh-CN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zh-CN" altLang="zh-CN" dirty="0"/>
              </a:p>
              <a:p>
                <a:pPr marL="361950" lvl="3" indent="-361950">
                  <a:spcBef>
                    <a:spcPts val="1200"/>
                  </a:spcBef>
                  <a:buFont typeface="Courier New" panose="02070309020205020404" pitchFamily="49" charset="0"/>
                  <a:buChar char="o"/>
                </a:pPr>
                <a:endParaRPr lang="en-US" altLang="zh-CN" sz="2400" dirty="0"/>
              </a:p>
              <a:p>
                <a:pPr marL="361950" lvl="3" indent="-361950">
                  <a:spcBef>
                    <a:spcPts val="1200"/>
                  </a:spcBef>
                  <a:buFont typeface="Courier New" panose="02070309020205020404" pitchFamily="49" charset="0"/>
                  <a:buChar char="o"/>
                </a:pPr>
                <a:r>
                  <a:rPr lang="en-US" altLang="zh-CN" sz="2400" dirty="0"/>
                  <a:t>Agreements : </a:t>
                </a:r>
              </a:p>
              <a:p>
                <a:pPr lvl="1">
                  <a:lnSpc>
                    <a:spcPct val="100000"/>
                  </a:lnSpc>
                </a:pPr>
                <a:r>
                  <a:rPr lang="en-US" altLang="zh-CN" dirty="0">
                    <a:solidFill>
                      <a:srgbClr val="FF0000"/>
                    </a:solidFill>
                  </a:rPr>
                  <a:t>Agreed</a:t>
                </a:r>
                <a:r>
                  <a:rPr lang="en-US" altLang="zh-CN" strike="sngStrike" dirty="0"/>
                  <a:t>[Suggestion Confirmed]</a:t>
                </a:r>
              </a:p>
              <a:p>
                <a:pPr lvl="1"/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A6E5A4C-12AF-4889-ADE2-A3166B901D1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405900"/>
                <a:ext cx="10515600" cy="4351338"/>
              </a:xfrm>
              <a:blipFill>
                <a:blip r:embed="rId2"/>
                <a:stretch>
                  <a:fillRect l="-1043" t="-238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49310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DC9DCA-AD34-48EA-8E98-0E05497B3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600" dirty="0"/>
              <a:t>Remaining</a:t>
            </a:r>
            <a:r>
              <a:rPr lang="en-GB" altLang="zh-CN" sz="3600" dirty="0"/>
              <a:t> Issues</a:t>
            </a:r>
            <a:r>
              <a:rPr lang="en-US" altLang="zh-CN" sz="3600" dirty="0"/>
              <a:t> </a:t>
            </a:r>
            <a:r>
              <a:rPr lang="en-US" sz="3600" dirty="0"/>
              <a:t>- Testing related issues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6E5A4C-12AF-4889-ADE2-A3166B901D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5900"/>
            <a:ext cx="10515600" cy="4351338"/>
          </a:xfrm>
        </p:spPr>
        <p:txBody>
          <a:bodyPr>
            <a:normAutofit/>
          </a:bodyPr>
          <a:lstStyle/>
          <a:p>
            <a:pPr lvl="0"/>
            <a:r>
              <a:rPr lang="en-GB" altLang="zh-CN" dirty="0"/>
              <a:t>Proposals</a:t>
            </a:r>
            <a:endParaRPr lang="zh-CN" altLang="zh-CN" dirty="0"/>
          </a:p>
          <a:p>
            <a:pPr lvl="1"/>
            <a:r>
              <a:rPr lang="en-GB" altLang="zh-CN" dirty="0"/>
              <a:t>Option 1: Leave these discussions to RAN5 and not pursue them before agreement of RAN4 CR.</a:t>
            </a:r>
            <a:endParaRPr lang="zh-CN" altLang="zh-CN" dirty="0"/>
          </a:p>
          <a:p>
            <a:pPr lvl="1"/>
            <a:r>
              <a:rPr lang="en-GB" altLang="zh-CN" dirty="0"/>
              <a:t>Option 2: Continue discussion in RAN4.</a:t>
            </a:r>
            <a:endParaRPr lang="zh-CN" altLang="zh-CN" dirty="0"/>
          </a:p>
          <a:p>
            <a:pPr marL="361950" lvl="3" indent="-361950">
              <a:spcBef>
                <a:spcPts val="1200"/>
              </a:spcBef>
              <a:buFont typeface="Courier New" panose="02070309020205020404" pitchFamily="49" charset="0"/>
              <a:buChar char="o"/>
            </a:pPr>
            <a:endParaRPr lang="en-US" altLang="zh-CN" sz="2400" dirty="0"/>
          </a:p>
          <a:p>
            <a:pPr marL="361950" lvl="3" indent="-361950"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en-US" altLang="zh-CN" sz="2400" dirty="0"/>
              <a:t>Agreements : </a:t>
            </a:r>
          </a:p>
          <a:p>
            <a:pPr lvl="1">
              <a:lnSpc>
                <a:spcPct val="100000"/>
              </a:lnSpc>
            </a:pPr>
            <a:r>
              <a:rPr lang="en-US" altLang="zh-CN" strike="sngStrike" dirty="0">
                <a:solidFill>
                  <a:srgbClr val="FF0000"/>
                </a:solidFill>
              </a:rPr>
              <a:t>[</a:t>
            </a:r>
            <a:r>
              <a:rPr lang="en-GB" altLang="zh-CN" dirty="0"/>
              <a:t>Option 1</a:t>
            </a:r>
            <a:r>
              <a:rPr lang="en-US" altLang="zh-CN" strike="sngStrike" dirty="0">
                <a:solidFill>
                  <a:srgbClr val="FF0000"/>
                </a:solidFill>
              </a:rPr>
              <a:t>]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80030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893</TotalTime>
  <Words>949</Words>
  <Application>Microsoft Office PowerPoint</Application>
  <PresentationFormat>宽屏</PresentationFormat>
  <Paragraphs>147</Paragraphs>
  <Slides>12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2" baseType="lpstr">
      <vt:lpstr>等线</vt:lpstr>
      <vt:lpstr>等线 Light</vt:lpstr>
      <vt:lpstr>宋体</vt:lpstr>
      <vt:lpstr>Arial</vt:lpstr>
      <vt:lpstr>Calibri</vt:lpstr>
      <vt:lpstr>Calibri Light</vt:lpstr>
      <vt:lpstr>Cambria Math</vt:lpstr>
      <vt:lpstr>Courier New</vt:lpstr>
      <vt:lpstr>Times New Roman</vt:lpstr>
      <vt:lpstr>Office Theme</vt:lpstr>
      <vt:lpstr>Way Forward on NR TxD &amp; Power Class</vt:lpstr>
      <vt:lpstr>LS related - Applicable power class for capability signaling in different releases</vt:lpstr>
      <vt:lpstr>LS related - Relation with full power capability</vt:lpstr>
      <vt:lpstr>LS related - Relation with SRS antenna switching</vt:lpstr>
      <vt:lpstr>LS related - Relation with Non-codebook based transmission</vt:lpstr>
      <vt:lpstr>LS related - Relation with other multi-antenna features</vt:lpstr>
      <vt:lpstr>Remaining Issues - MPR</vt:lpstr>
      <vt:lpstr>Remaining Issues -  TxD EVM spectrum flatness</vt:lpstr>
      <vt:lpstr>Remaining Issues - Testing related issues</vt:lpstr>
      <vt:lpstr>Remaining Issues - TxD antenna and channel models</vt:lpstr>
      <vt:lpstr>Power class related- The Pcmax for NR for Rel-15 EN-DC</vt:lpstr>
      <vt:lpstr>Power class related- Fallback to 1-port Tx for SA in Rel-15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Enabling Transparent TxD in Rel-16</dc:title>
  <dc:creator>Qualcomm User</dc:creator>
  <cp:lastModifiedBy>Sanjun Feng(vivo)</cp:lastModifiedBy>
  <cp:revision>70</cp:revision>
  <dcterms:created xsi:type="dcterms:W3CDTF">2020-05-30T01:52:32Z</dcterms:created>
  <dcterms:modified xsi:type="dcterms:W3CDTF">2021-05-25T09:30:10Z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">
    <vt:lpwstr>NSCCustomProperty</vt:lpwstr>
  </property>
  <property fmtid="{D5CDD505-2E9C-101B-9397-08002B2CF9AE}" pid="3" name="NSCPROP_SA">
    <vt:lpwstr>C:\Users\h0809.wang\AppData\Local\Temp\Temp1_R4-2008465.zip\R4-2008465 WF on Enabling Transparent TxD in Rel-16 V2.pptx</vt:lpwstr>
  </property>
</Properties>
</file>