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75" r:id="rId5"/>
    <p:sldId id="280" r:id="rId6"/>
    <p:sldId id="281" r:id="rId7"/>
    <p:sldId id="266" r:id="rId8"/>
    <p:sldId id="277" r:id="rId9"/>
    <p:sldId id="282" r:id="rId10"/>
    <p:sldId id="279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90" d="100"/>
          <a:sy n="90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5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#99-e</a:t>
            </a:r>
            <a:endParaRPr lang="en-GB" b="1" dirty="0"/>
          </a:p>
          <a:p>
            <a:r>
              <a:rPr lang="en-US" altLang="zh-CN" b="1" dirty="0"/>
              <a:t>Electronic Meeting, 19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27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May.,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</a:t>
            </a:r>
            <a:r>
              <a:rPr lang="en-US" sz="3600" dirty="0" err="1"/>
              <a:t>TxD</a:t>
            </a:r>
            <a:r>
              <a:rPr lang="en-US" sz="3600" dirty="0"/>
              <a:t> antenna and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more discussion on these issues. </a:t>
            </a:r>
            <a:endParaRPr lang="zh-CN" altLang="zh-CN" dirty="0"/>
          </a:p>
          <a:p>
            <a:pPr lvl="1"/>
            <a:r>
              <a:rPr lang="en-GB" altLang="zh-CN" dirty="0"/>
              <a:t>Option 2: Further discuss the relevant antenna and channel models and their impact as part of, and prior to, concluding on conformance testing methodologies and reference receivers for </a:t>
            </a:r>
            <a:r>
              <a:rPr lang="en-GB" altLang="zh-CN" dirty="0" err="1"/>
              <a:t>TxD</a:t>
            </a:r>
            <a:r>
              <a:rPr lang="en-GB" altLang="zh-CN" dirty="0"/>
              <a:t> with conducted measurements.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0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The </a:t>
            </a:r>
            <a:r>
              <a:rPr lang="en-US" sz="3600" dirty="0" err="1"/>
              <a:t>Pcmax</a:t>
            </a:r>
            <a:r>
              <a:rPr lang="en-US" sz="3600" dirty="0"/>
              <a:t> for NR for Rel-15 EN-DC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to use the lower possible power class to decide the lower bound of the configured power. (Huawei)</a:t>
            </a:r>
            <a:endParaRPr lang="zh-CN" altLang="zh-CN" dirty="0"/>
          </a:p>
          <a:p>
            <a:pPr lvl="1"/>
            <a:r>
              <a:rPr lang="en-GB" altLang="zh-CN" dirty="0"/>
              <a:t>Option 2: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according to the declared NR power capability for NSA so that the PHR becomes correct. (Ericsson)</a:t>
            </a:r>
            <a:endParaRPr lang="zh-CN" altLang="zh-CN" dirty="0"/>
          </a:p>
          <a:p>
            <a:pPr lvl="1"/>
            <a:r>
              <a:rPr lang="en-GB" altLang="zh-CN" dirty="0"/>
              <a:t>Option 3:Do not consider further refinements of </a:t>
            </a:r>
            <a:r>
              <a:rPr lang="en-GB" altLang="zh-CN" dirty="0" err="1"/>
              <a:t>Pcmax</a:t>
            </a:r>
            <a:r>
              <a:rPr lang="en-GB" altLang="zh-CN" dirty="0"/>
              <a:t> for NR. </a:t>
            </a:r>
            <a:endParaRPr lang="zh-CN" altLang="zh-CN" dirty="0"/>
          </a:p>
          <a:p>
            <a:pPr lvl="1"/>
            <a:r>
              <a:rPr lang="en-GB" altLang="zh-CN" dirty="0"/>
              <a:t>Option 4: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Fallback to 1-port Tx for SA in Rel-15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Confirm </a:t>
            </a:r>
            <a:r>
              <a:rPr lang="en-GB" altLang="zh-CN" dirty="0" err="1"/>
              <a:t>ue-PowerClass</a:t>
            </a:r>
            <a:r>
              <a:rPr lang="en-GB" altLang="zh-CN" dirty="0"/>
              <a:t> should always be supported for 1-port transmission fall back mode for SA in Rel-15. </a:t>
            </a:r>
            <a:endParaRPr lang="zh-CN" altLang="zh-CN" dirty="0"/>
          </a:p>
          <a:p>
            <a:pPr lvl="2"/>
            <a:r>
              <a:rPr lang="en-GB" altLang="zh-CN" i="1" dirty="0"/>
              <a:t>UE do not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 would equip a full power chain</a:t>
            </a:r>
            <a:endParaRPr lang="zh-CN" altLang="zh-CN" dirty="0"/>
          </a:p>
          <a:p>
            <a:pPr lvl="2"/>
            <a:r>
              <a:rPr lang="en-GB" altLang="zh-CN" i="1" dirty="0"/>
              <a:t>For UE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capability, when falls back to 1-port transmission, it is also reasonable to suppose it would use </a:t>
            </a:r>
            <a:r>
              <a:rPr lang="en-GB" altLang="zh-CN" i="1" dirty="0" err="1"/>
              <a:t>TxD</a:t>
            </a:r>
            <a:r>
              <a:rPr lang="en-GB" altLang="zh-CN" i="1" dirty="0"/>
              <a:t> to achieve </a:t>
            </a:r>
            <a:r>
              <a:rPr lang="en-GB" altLang="zh-CN" i="1" dirty="0" err="1"/>
              <a:t>ue-PowerClass</a:t>
            </a:r>
            <a:r>
              <a:rPr lang="en-GB" altLang="zh-CN" i="1" dirty="0"/>
              <a:t> in standalone mode</a:t>
            </a:r>
            <a:endParaRPr lang="zh-CN" altLang="zh-CN" dirty="0"/>
          </a:p>
          <a:p>
            <a:pPr lvl="1"/>
            <a:r>
              <a:rPr lang="en-GB" altLang="zh-CN" dirty="0"/>
              <a:t>Option 2: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Option 1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[Rel-15 CR would be introduced to clarify the understanding]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LS related - Applicable power class for capability signaling in different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GB" altLang="zh-CN" dirty="0"/>
              <a:t>Option 1: Applies for all Power Classes for both Rel-15 and Rel-16</a:t>
            </a:r>
            <a:endParaRPr lang="zh-CN" altLang="zh-CN" dirty="0"/>
          </a:p>
          <a:p>
            <a:pPr lvl="1"/>
            <a:r>
              <a:rPr lang="en-GB" altLang="zh-CN" dirty="0"/>
              <a:t>Option 2: Applies for only PC2 for Rel-15, and for all power classes in Rel-16;</a:t>
            </a:r>
            <a:endParaRPr lang="zh-CN" altLang="zh-CN" dirty="0"/>
          </a:p>
          <a:p>
            <a:pPr lvl="1"/>
            <a:r>
              <a:rPr lang="en-GB" altLang="zh-CN" dirty="0"/>
              <a:t>Option 3: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r>
              <a:rPr lang="en-GB" altLang="zh-CN" dirty="0"/>
              <a:t>Agreement</a:t>
            </a:r>
            <a:r>
              <a:rPr lang="en-US" altLang="zh-CN" dirty="0"/>
              <a:t>(GTW)</a:t>
            </a:r>
            <a:r>
              <a:rPr lang="en-GB" altLang="zh-CN" dirty="0"/>
              <a:t>: Option 1</a:t>
            </a:r>
            <a:endParaRPr lang="zh-CN" altLang="zh-CN" dirty="0"/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LS related - Relation with full power capability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full Tx power capability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can support only one of the two capabilities 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SRS antenna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SRS antenna switching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that supports 1T2R antenna switching SRS should have at least one full power PA</a:t>
            </a:r>
            <a:endParaRPr lang="zh-CN" altLang="zh-CN" dirty="0"/>
          </a:p>
          <a:p>
            <a:pPr lvl="2"/>
            <a:r>
              <a:rPr lang="en-GB" altLang="zh-CN" dirty="0"/>
              <a:t>In another word, transparent </a:t>
            </a:r>
            <a:r>
              <a:rPr lang="en-GB" altLang="zh-CN" dirty="0" err="1"/>
              <a:t>TxD</a:t>
            </a:r>
            <a:r>
              <a:rPr lang="en-GB" altLang="zh-CN" dirty="0"/>
              <a:t> UE capable UE with an architecture of 23+23 for PC2, are not allowed to be 1T2R antenna switching capable 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Non-codebook based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non-codebook based transmission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Non-codebook based UEs required full power PAs per Tx chain for power efficient operation.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other multi-antenna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other multi-antenna features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 </a:t>
            </a:r>
            <a:endParaRPr lang="zh-CN" altLang="zh-CN" dirty="0"/>
          </a:p>
          <a:p>
            <a:pPr lvl="1"/>
            <a:r>
              <a:rPr lang="en-GB" altLang="zh-CN" dirty="0"/>
              <a:t>Option 2: A </a:t>
            </a:r>
            <a:r>
              <a:rPr lang="en-GB" altLang="zh-CN" dirty="0" err="1"/>
              <a:t>TxD</a:t>
            </a:r>
            <a:r>
              <a:rPr lang="en-GB" altLang="zh-CN" dirty="0"/>
              <a:t> capable UE can indicate support for a feature only if UE </a:t>
            </a:r>
            <a:r>
              <a:rPr lang="en-GB" altLang="zh-CN" dirty="0" err="1"/>
              <a:t>behavior</a:t>
            </a:r>
            <a:r>
              <a:rPr lang="en-GB" altLang="zh-CN" dirty="0"/>
              <a:t> and performance for the feature is unaffected by </a:t>
            </a:r>
            <a:r>
              <a:rPr lang="en-GB" altLang="zh-CN" dirty="0" err="1"/>
              <a:t>TxD</a:t>
            </a:r>
            <a:r>
              <a:rPr lang="en-GB" altLang="zh-CN" dirty="0"/>
              <a:t> capability.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8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35" y="1166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- </a:t>
            </a:r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9582"/>
            <a:ext cx="11238614" cy="585853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Following offset range based on 1TX was proposed. </a:t>
            </a:r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lvl="0"/>
            <a:r>
              <a:rPr lang="en-US" altLang="zh-CN" strike="sngStrike" dirty="0" smtClean="0"/>
              <a:t>Agreements </a:t>
            </a:r>
            <a:r>
              <a:rPr lang="en-US" altLang="zh-CN" dirty="0" smtClean="0"/>
              <a:t>option 1                                                                            option 2</a:t>
            </a:r>
            <a:endParaRPr lang="en-US" altLang="zh-CN" dirty="0"/>
          </a:p>
          <a:p>
            <a:pPr lvl="2"/>
            <a:r>
              <a:rPr lang="en-GB" altLang="zh-CN" dirty="0"/>
              <a:t>Edge MPR for QPSK/16QAM  (D1):  [</a:t>
            </a:r>
            <a:r>
              <a:rPr lang="en-GB" altLang="zh-CN" dirty="0"/>
              <a:t>0.5~1.5]dB                                         </a:t>
            </a:r>
            <a:r>
              <a:rPr lang="en-GB" altLang="zh-CN" dirty="0" smtClean="0"/>
              <a:t> 	(</a:t>
            </a:r>
            <a:r>
              <a:rPr lang="en-GB" altLang="zh-CN" dirty="0"/>
              <a:t>D1):  [</a:t>
            </a:r>
            <a:r>
              <a:rPr lang="en-GB" altLang="zh-CN" dirty="0" smtClean="0"/>
              <a:t>0.5~3.0]dB</a:t>
            </a:r>
            <a:endParaRPr lang="zh-CN" altLang="zh-CN" dirty="0"/>
          </a:p>
          <a:p>
            <a:pPr lvl="2"/>
            <a:r>
              <a:rPr lang="en-GB" altLang="zh-CN" dirty="0" smtClean="0"/>
              <a:t>Outer </a:t>
            </a:r>
            <a:r>
              <a:rPr lang="en-GB" altLang="zh-CN" dirty="0"/>
              <a:t>MPR for QPSK/16QAM  (D2):  [0.5~1.5]dB </a:t>
            </a:r>
            <a:r>
              <a:rPr lang="en-GB" altLang="zh-CN" dirty="0" smtClean="0"/>
              <a:t>			</a:t>
            </a:r>
            <a:r>
              <a:rPr lang="en-GB" altLang="zh-CN" dirty="0" smtClean="0"/>
              <a:t>(</a:t>
            </a:r>
            <a:r>
              <a:rPr lang="en-GB" altLang="zh-CN" dirty="0"/>
              <a:t>D2):  [</a:t>
            </a:r>
            <a:r>
              <a:rPr lang="en-GB" altLang="zh-CN" dirty="0" smtClean="0"/>
              <a:t>0.5~2.5]dB </a:t>
            </a:r>
            <a:endParaRPr lang="zh-CN" altLang="zh-CN" dirty="0"/>
          </a:p>
          <a:p>
            <a:pPr lvl="2"/>
            <a:r>
              <a:rPr lang="en-GB" altLang="zh-CN" dirty="0"/>
              <a:t>Edge DFT-S MPR for 64QAM  (D3):  [</a:t>
            </a:r>
            <a:r>
              <a:rPr lang="en-GB" altLang="zh-CN" dirty="0" smtClean="0"/>
              <a:t>0.5~1.5]dB		</a:t>
            </a:r>
            <a:r>
              <a:rPr lang="en-GB" altLang="zh-CN" dirty="0"/>
              <a:t>	</a:t>
            </a:r>
            <a:r>
              <a:rPr lang="en-GB" altLang="zh-CN" dirty="0" smtClean="0"/>
              <a:t>(D3</a:t>
            </a:r>
            <a:r>
              <a:rPr lang="en-GB" altLang="zh-CN" dirty="0"/>
              <a:t>):  [</a:t>
            </a:r>
            <a:r>
              <a:rPr lang="en-GB" altLang="zh-CN" dirty="0" smtClean="0"/>
              <a:t>0.5~3.0]dB</a:t>
            </a:r>
            <a:endParaRPr lang="zh-CN" altLang="zh-CN" dirty="0"/>
          </a:p>
          <a:p>
            <a:pPr lvl="2"/>
            <a:r>
              <a:rPr lang="en-GB" altLang="zh-CN" dirty="0"/>
              <a:t>Outer/Inner DFT-S MPR for 64QAM  (D4):  [</a:t>
            </a:r>
            <a:r>
              <a:rPr lang="en-GB" altLang="zh-CN" dirty="0"/>
              <a:t>0.5~1.5]dB		</a:t>
            </a:r>
            <a:r>
              <a:rPr lang="en-GB" altLang="zh-CN" dirty="0" smtClean="0"/>
              <a:t>(</a:t>
            </a:r>
            <a:r>
              <a:rPr lang="en-GB" altLang="zh-CN" dirty="0"/>
              <a:t>D4):  [</a:t>
            </a:r>
            <a:r>
              <a:rPr lang="en-GB" altLang="zh-CN" dirty="0" smtClean="0"/>
              <a:t>0.5~2.0]dB</a:t>
            </a:r>
            <a:endParaRPr lang="zh-CN" altLang="zh-CN" dirty="0"/>
          </a:p>
          <a:p>
            <a:pPr lvl="2"/>
            <a:r>
              <a:rPr lang="en-GB" altLang="zh-CN" dirty="0"/>
              <a:t>CP-OFDM MPR for 64QAM  (D5):  [0.5~1.5]dB </a:t>
            </a:r>
            <a:r>
              <a:rPr lang="en-GB" altLang="zh-CN" dirty="0"/>
              <a:t>			</a:t>
            </a:r>
            <a:r>
              <a:rPr lang="en-GB" altLang="zh-CN" dirty="0" smtClean="0"/>
              <a:t>(</a:t>
            </a:r>
            <a:r>
              <a:rPr lang="en-GB" altLang="zh-CN" dirty="0"/>
              <a:t>D5):  [</a:t>
            </a:r>
            <a:r>
              <a:rPr lang="en-GB" altLang="zh-CN" dirty="0" smtClean="0"/>
              <a:t>0.5~2.0]dB</a:t>
            </a:r>
            <a:endParaRPr lang="zh-CN" altLang="zh-CN" dirty="0"/>
          </a:p>
          <a:p>
            <a:pPr lvl="2"/>
            <a:r>
              <a:rPr lang="en-GB" altLang="zh-CN" dirty="0"/>
              <a:t>Inner (other than High order) (D6): [</a:t>
            </a:r>
            <a:r>
              <a:rPr lang="en-GB" altLang="zh-CN" dirty="0"/>
              <a:t>0~0.5]dB			</a:t>
            </a:r>
            <a:r>
              <a:rPr lang="en-GB" altLang="zh-CN" dirty="0" smtClean="0"/>
              <a:t>(</a:t>
            </a:r>
            <a:r>
              <a:rPr lang="en-GB" altLang="zh-CN" dirty="0"/>
              <a:t>D6): [</a:t>
            </a:r>
            <a:r>
              <a:rPr lang="en-GB" altLang="zh-CN" dirty="0" smtClean="0"/>
              <a:t>0~1.5]dB</a:t>
            </a:r>
            <a:endParaRPr lang="zh-CN" altLang="zh-CN" dirty="0"/>
          </a:p>
          <a:p>
            <a:pPr lvl="2"/>
            <a:r>
              <a:rPr lang="en-GB" altLang="zh-CN" dirty="0"/>
              <a:t>256QAM proposals marked in the table; </a:t>
            </a:r>
            <a:r>
              <a:rPr lang="en-GB" altLang="zh-CN" dirty="0" smtClean="0"/>
              <a:t>                                      </a:t>
            </a:r>
            <a:r>
              <a:rPr lang="en-GB" altLang="zh-CN" dirty="0" smtClean="0"/>
              <a:t>256QAM </a:t>
            </a:r>
            <a:r>
              <a:rPr lang="en-GB" altLang="zh-CN" dirty="0"/>
              <a:t>proposals marked in the table; </a:t>
            </a:r>
            <a:endParaRPr lang="zh-CN" altLang="zh-CN" dirty="0"/>
          </a:p>
          <a:p>
            <a:pPr lvl="2"/>
            <a:r>
              <a:rPr lang="en-GB" altLang="zh-CN" smtClean="0"/>
              <a:t>Pi/2 </a:t>
            </a:r>
            <a:r>
              <a:rPr lang="en-GB" altLang="zh-CN" dirty="0"/>
              <a:t>BPSK currently </a:t>
            </a:r>
            <a:r>
              <a:rPr lang="en-GB" altLang="zh-CN"/>
              <a:t>leave </a:t>
            </a:r>
            <a:r>
              <a:rPr lang="en-GB" altLang="zh-CN"/>
              <a:t>unchanged                                             Pi/2 BPSK currently </a:t>
            </a:r>
            <a:r>
              <a:rPr lang="en-GB" altLang="zh-CN"/>
              <a:t>leave </a:t>
            </a:r>
            <a:r>
              <a:rPr lang="en-GB" altLang="zh-CN" smtClean="0"/>
              <a:t>unchanged</a:t>
            </a:r>
            <a:endParaRPr lang="en-GB" altLang="zh-CN" dirty="0" smtClean="0"/>
          </a:p>
          <a:p>
            <a:pPr lvl="2"/>
            <a:endParaRPr lang="en-GB" altLang="zh-CN" sz="1500" dirty="0"/>
          </a:p>
          <a:p>
            <a:r>
              <a:rPr lang="en-GB" altLang="zh-CN" dirty="0" smtClean="0">
                <a:solidFill>
                  <a:srgbClr val="FF0000"/>
                </a:solidFill>
              </a:rPr>
              <a:t>Agreement : Detail MPR values will be determined in next RAN4 meeting based on MPR simulation results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7C7828D8-BFE3-4274-AB6D-70E1D9B52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52367"/>
              </p:ext>
            </p:extLst>
          </p:nvPr>
        </p:nvGraphicFramePr>
        <p:xfrm>
          <a:off x="2916902" y="1811367"/>
          <a:ext cx="6777242" cy="20640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0639">
                  <a:extLst>
                    <a:ext uri="{9D8B030D-6E8A-4147-A177-3AD203B41FA5}">
                      <a16:colId xmlns:a16="http://schemas.microsoft.com/office/drawing/2014/main" xmlns="" val="4155191872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1839873726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1781622355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3161115292"/>
                    </a:ext>
                  </a:extLst>
                </a:gridCol>
                <a:gridCol w="1334686">
                  <a:extLst>
                    <a:ext uri="{9D8B030D-6E8A-4147-A177-3AD203B41FA5}">
                      <a16:colId xmlns:a16="http://schemas.microsoft.com/office/drawing/2014/main" xmlns="" val="3626072564"/>
                    </a:ext>
                  </a:extLst>
                </a:gridCol>
              </a:tblGrid>
              <a:tr h="18514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Modulation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MPR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0032983"/>
                  </a:ext>
                </a:extLst>
              </a:tr>
              <a:tr h="21257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Edge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Outer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Inner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4227210"/>
                  </a:ext>
                </a:extLst>
              </a:tr>
              <a:tr h="18514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DFT-s-OFDM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Pi/2 BPSK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0.5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1059313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0+D6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3304689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2710637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2.5+D4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6734240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4.5 + [1]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283687"/>
                  </a:ext>
                </a:extLst>
              </a:tr>
              <a:tr h="1851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CP-OFDM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</a:t>
                      </a:r>
                      <a:r>
                        <a:rPr lang="en-CA" sz="900">
                          <a:effectLst/>
                        </a:rPr>
                        <a:t> 1.5+D6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726974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</a:t>
                      </a:r>
                      <a:r>
                        <a:rPr lang="en-CA" sz="900">
                          <a:effectLst/>
                        </a:rPr>
                        <a:t>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880676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3.5+D5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850372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≤ </a:t>
                      </a:r>
                      <a:r>
                        <a:rPr lang="en-CA" sz="900" dirty="0">
                          <a:effectLst/>
                        </a:rPr>
                        <a:t>6.5 + [2]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sz="3600" dirty="0"/>
              <a:t> -  </a:t>
            </a:r>
            <a:r>
              <a:rPr lang="en-US" sz="3600" dirty="0" err="1"/>
              <a:t>TxD</a:t>
            </a:r>
            <a:r>
              <a:rPr lang="en-US" sz="3600" dirty="0"/>
              <a:t> EVM spectrum flatness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A6E5A4C-12AF-4889-ADE2-A3166B901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GB" altLang="zh-CN" dirty="0"/>
                  <a:t>Proposals</a:t>
                </a:r>
                <a:endParaRPr lang="zh-CN" altLang="zh-CN" dirty="0"/>
              </a:p>
              <a:p>
                <a:pPr lvl="1"/>
                <a:r>
                  <a:rPr lang="en-GB" altLang="zh-CN" dirty="0"/>
                  <a:t>Based on R4-2108793 with the following updated equation for composite equalizer:</a:t>
                </a:r>
              </a:p>
              <a:p>
                <a:pPr lvl="1"/>
                <a:endParaRPr lang="en-GB" altLang="zh-CN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𝐸𝐶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|+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)|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Agreements 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[Suggestion Confirmed]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  <a:blipFill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Testing 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Leave these discussions to RAN5 and not pursue them before agreement of RAN4 CR.</a:t>
            </a:r>
            <a:endParaRPr lang="zh-CN" altLang="zh-CN" dirty="0"/>
          </a:p>
          <a:p>
            <a:pPr lvl="1"/>
            <a:r>
              <a:rPr lang="en-GB" altLang="zh-CN" dirty="0"/>
              <a:t>Option 2: Continue discussion in RAN4.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0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735</Words>
  <Application>Microsoft Office PowerPoint</Application>
  <PresentationFormat>와이드스크린</PresentationFormat>
  <Paragraphs>147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宋体</vt:lpstr>
      <vt:lpstr>等线</vt:lpstr>
      <vt:lpstr>等线 Light</vt:lpstr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Way Forward on NR TxD &amp; Power Class</vt:lpstr>
      <vt:lpstr>LS related - Applicable power class for capability signaling in different releases</vt:lpstr>
      <vt:lpstr>LS related - Relation with full power capability</vt:lpstr>
      <vt:lpstr>LS related - Relation with SRS antenna switching</vt:lpstr>
      <vt:lpstr>LS related - Relation with Non-codebook based transmission</vt:lpstr>
      <vt:lpstr>LS related - Relation with other multi-antenna features</vt:lpstr>
      <vt:lpstr>Remaining Issues - MPR</vt:lpstr>
      <vt:lpstr>Remaining Issues -  TxD EVM spectrum flatness</vt:lpstr>
      <vt:lpstr>Remaining Issues - Testing related issues</vt:lpstr>
      <vt:lpstr>Remaining Issues - TxD antenna and channel models</vt:lpstr>
      <vt:lpstr>Power class related- The Pcmax for NR for Rel-15 EN-DC</vt:lpstr>
      <vt:lpstr>Power class related- Fallback to 1-port Tx for SA in Rel-15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임수환/책임연구원/미래기술센터 C&amp;M표준(연)5G무선통신표준Task(suhwan.lim@lge.com)</cp:lastModifiedBy>
  <cp:revision>67</cp:revision>
  <dcterms:created xsi:type="dcterms:W3CDTF">2020-05-30T01:52:32Z</dcterms:created>
  <dcterms:modified xsi:type="dcterms:W3CDTF">2021-05-24T08:56:53Z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