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4" r:id="rId4"/>
    <p:sldId id="275" r:id="rId5"/>
    <p:sldId id="280" r:id="rId6"/>
    <p:sldId id="281" r:id="rId7"/>
    <p:sldId id="266" r:id="rId8"/>
    <p:sldId id="277" r:id="rId9"/>
    <p:sldId id="282" r:id="rId10"/>
    <p:sldId id="279" r:id="rId11"/>
    <p:sldId id="284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19"/>
  </p:normalViewPr>
  <p:slideViewPr>
    <p:cSldViewPr snapToGrid="0">
      <p:cViewPr varScale="1">
        <p:scale>
          <a:sx n="123" d="100"/>
          <a:sy n="123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Way Forward on NR </a:t>
            </a:r>
            <a:r>
              <a:rPr lang="en-US" sz="4400" dirty="0" err="1"/>
              <a:t>TxD</a:t>
            </a:r>
            <a:r>
              <a:rPr lang="en-US" sz="4400" dirty="0"/>
              <a:t> &amp; Power Class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vivo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153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#99-e</a:t>
            </a:r>
            <a:endParaRPr lang="en-GB" b="1" dirty="0"/>
          </a:p>
          <a:p>
            <a:r>
              <a:rPr lang="en-US" altLang="zh-CN" b="1" dirty="0"/>
              <a:t>Electronic Meeting, 19</a:t>
            </a:r>
            <a:r>
              <a:rPr lang="en-US" altLang="zh-CN" b="1" baseline="30000" dirty="0"/>
              <a:t>th</a:t>
            </a:r>
            <a:r>
              <a:rPr lang="zh-CN" altLang="en-US" b="1" dirty="0"/>
              <a:t> </a:t>
            </a:r>
            <a:r>
              <a:rPr lang="en-US" altLang="zh-CN" b="1" dirty="0"/>
              <a:t>–</a:t>
            </a:r>
            <a:r>
              <a:rPr lang="zh-CN" altLang="en-US" b="1" dirty="0"/>
              <a:t> </a:t>
            </a:r>
            <a:r>
              <a:rPr lang="en-US" altLang="zh-CN" b="1" dirty="0"/>
              <a:t>27</a:t>
            </a:r>
            <a:r>
              <a:rPr lang="en-US" altLang="zh-CN" b="1" baseline="30000" dirty="0"/>
              <a:t>th</a:t>
            </a:r>
            <a:r>
              <a:rPr lang="zh-CN" altLang="en-US" b="1" dirty="0"/>
              <a:t> </a:t>
            </a:r>
            <a:r>
              <a:rPr lang="en-US" altLang="zh-CN" b="1" dirty="0"/>
              <a:t>May.,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R4-210</a:t>
            </a:r>
            <a:r>
              <a:rPr lang="en-US" altLang="zh-CN" b="1" dirty="0" err="1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altLang="zh-CN" sz="3600" dirty="0"/>
              <a:t> </a:t>
            </a:r>
            <a:r>
              <a:rPr lang="en-US" sz="3600" dirty="0"/>
              <a:t>- </a:t>
            </a:r>
            <a:r>
              <a:rPr lang="en-US" sz="3600" dirty="0" err="1"/>
              <a:t>TxD</a:t>
            </a:r>
            <a:r>
              <a:rPr lang="en-US" sz="3600" dirty="0"/>
              <a:t> antenna and channel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more discussion on these issues. </a:t>
            </a:r>
            <a:endParaRPr lang="zh-CN" altLang="zh-CN" dirty="0"/>
          </a:p>
          <a:p>
            <a:pPr lvl="1"/>
            <a:r>
              <a:rPr lang="en-GB" altLang="zh-CN" dirty="0"/>
              <a:t>Option 2: Further discuss the relevant antenna and channel models and their impact as part of, and prior to, concluding on conformance testing methodologies and reference receivers for </a:t>
            </a:r>
            <a:r>
              <a:rPr lang="en-GB" altLang="zh-CN" dirty="0" err="1"/>
              <a:t>TxD</a:t>
            </a:r>
            <a:r>
              <a:rPr lang="en-GB" altLang="zh-CN" dirty="0"/>
              <a:t> with conducted measurements.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</a:t>
            </a:r>
            <a:r>
              <a:rPr lang="en-GB" altLang="zh-CN" dirty="0"/>
              <a:t>Option 1</a:t>
            </a:r>
            <a:r>
              <a:rPr lang="en-US" altLang="zh-CN" dirty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08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Power class related</a:t>
            </a:r>
            <a:r>
              <a:rPr lang="en-US" sz="3600" dirty="0"/>
              <a:t>- The </a:t>
            </a:r>
            <a:r>
              <a:rPr lang="en-US" sz="3600" dirty="0" err="1"/>
              <a:t>Pcmax</a:t>
            </a:r>
            <a:r>
              <a:rPr lang="en-US" sz="3600" dirty="0"/>
              <a:t> for NR for Rel-15 EN-DC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The </a:t>
            </a:r>
            <a:r>
              <a:rPr lang="en-GB" altLang="zh-CN" dirty="0" err="1"/>
              <a:t>Pcmax</a:t>
            </a:r>
            <a:r>
              <a:rPr lang="en-GB" altLang="zh-CN" dirty="0"/>
              <a:t> for NR is modified to use the lower possible power class to decide the lower bound of the configured power. (Huawei)</a:t>
            </a:r>
            <a:endParaRPr lang="zh-CN" altLang="zh-CN" dirty="0"/>
          </a:p>
          <a:p>
            <a:pPr lvl="1"/>
            <a:r>
              <a:rPr lang="en-GB" altLang="zh-CN" dirty="0"/>
              <a:t>Option 2: The </a:t>
            </a:r>
            <a:r>
              <a:rPr lang="en-GB" altLang="zh-CN" dirty="0" err="1"/>
              <a:t>Pcmax</a:t>
            </a:r>
            <a:r>
              <a:rPr lang="en-GB" altLang="zh-CN" dirty="0"/>
              <a:t> for NR is modified according to the declared NR power capability for NSA so that the PHR becomes correct. (Ericsson)</a:t>
            </a:r>
            <a:endParaRPr lang="zh-CN" altLang="zh-CN" dirty="0"/>
          </a:p>
          <a:p>
            <a:pPr lvl="1"/>
            <a:r>
              <a:rPr lang="en-GB" altLang="zh-CN" dirty="0"/>
              <a:t>Option 3:Do not consider further refinements of </a:t>
            </a:r>
            <a:r>
              <a:rPr lang="en-GB" altLang="zh-CN" dirty="0" err="1"/>
              <a:t>Pcmax</a:t>
            </a:r>
            <a:r>
              <a:rPr lang="en-GB" altLang="zh-CN" dirty="0"/>
              <a:t> for NR. </a:t>
            </a:r>
            <a:endParaRPr lang="zh-CN" altLang="zh-CN" dirty="0"/>
          </a:p>
          <a:p>
            <a:pPr lvl="1"/>
            <a:r>
              <a:rPr lang="en-GB" altLang="zh-CN" dirty="0"/>
              <a:t>Option 4: Others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GB" altLang="zh-CN" dirty="0"/>
              <a:t>FFS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6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Power class related</a:t>
            </a:r>
            <a:r>
              <a:rPr lang="en-US" sz="3600" dirty="0"/>
              <a:t>- Fallback to 1-port Tx for SA in Rel-15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Confirm </a:t>
            </a:r>
            <a:r>
              <a:rPr lang="en-GB" altLang="zh-CN" dirty="0" err="1"/>
              <a:t>ue-PowerClass</a:t>
            </a:r>
            <a:r>
              <a:rPr lang="en-GB" altLang="zh-CN" dirty="0"/>
              <a:t> should always be supported for 1-port transmission fall back mode for SA in Rel-15. </a:t>
            </a:r>
            <a:endParaRPr lang="zh-CN" altLang="zh-CN" dirty="0"/>
          </a:p>
          <a:p>
            <a:pPr lvl="2"/>
            <a:r>
              <a:rPr lang="en-GB" altLang="zh-CN" i="1" dirty="0"/>
              <a:t>UE do not support </a:t>
            </a:r>
            <a:r>
              <a:rPr lang="en-GB" altLang="zh-CN" i="1" dirty="0" err="1"/>
              <a:t>TxD</a:t>
            </a:r>
            <a:r>
              <a:rPr lang="en-GB" altLang="zh-CN" i="1" dirty="0"/>
              <a:t> capability would equip a full power chain</a:t>
            </a:r>
            <a:endParaRPr lang="zh-CN" altLang="zh-CN" dirty="0"/>
          </a:p>
          <a:p>
            <a:pPr lvl="2"/>
            <a:r>
              <a:rPr lang="en-GB" altLang="zh-CN" i="1" dirty="0"/>
              <a:t>For UE support </a:t>
            </a:r>
            <a:r>
              <a:rPr lang="en-GB" altLang="zh-CN" i="1" dirty="0" err="1"/>
              <a:t>TxD</a:t>
            </a:r>
            <a:r>
              <a:rPr lang="en-GB" altLang="zh-CN" i="1" dirty="0"/>
              <a:t> capability, when falls back to 1-port transmission, it is also reasonable to suppose it would use </a:t>
            </a:r>
            <a:r>
              <a:rPr lang="en-GB" altLang="zh-CN" i="1" dirty="0" err="1"/>
              <a:t>TxD</a:t>
            </a:r>
            <a:r>
              <a:rPr lang="en-GB" altLang="zh-CN" i="1" dirty="0"/>
              <a:t> to achieve </a:t>
            </a:r>
            <a:r>
              <a:rPr lang="en-GB" altLang="zh-CN" i="1" dirty="0" err="1"/>
              <a:t>ue-PowerClass</a:t>
            </a:r>
            <a:r>
              <a:rPr lang="en-GB" altLang="zh-CN" i="1" dirty="0"/>
              <a:t> in standalone mode</a:t>
            </a:r>
            <a:endParaRPr lang="zh-CN" altLang="zh-CN" dirty="0"/>
          </a:p>
          <a:p>
            <a:pPr lvl="1"/>
            <a:r>
              <a:rPr lang="en-GB" altLang="zh-CN" dirty="0"/>
              <a:t>Option 2: Others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GB" altLang="zh-CN" dirty="0"/>
              <a:t>Option 1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[Rel-15 CR would be introduced to clarify the understanding]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9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LS related - Applicable power class for capability signaling in different releases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128" y="1578049"/>
            <a:ext cx="8516379" cy="4624610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Proposals: </a:t>
            </a:r>
          </a:p>
          <a:p>
            <a:pPr lvl="1"/>
            <a:r>
              <a:rPr lang="en-GB" altLang="zh-CN" dirty="0"/>
              <a:t>Option 1: Applies for all Power Classes for both Rel-15 and Rel-16</a:t>
            </a:r>
            <a:endParaRPr lang="zh-CN" altLang="zh-CN" dirty="0"/>
          </a:p>
          <a:p>
            <a:pPr lvl="1"/>
            <a:r>
              <a:rPr lang="en-GB" altLang="zh-CN" dirty="0"/>
              <a:t>Option 2: Applies for only PC2 for Rel-15, and for all power classes in Rel-16;</a:t>
            </a:r>
            <a:endParaRPr lang="zh-CN" altLang="zh-CN" dirty="0"/>
          </a:p>
          <a:p>
            <a:pPr lvl="1"/>
            <a:r>
              <a:rPr lang="en-GB" altLang="zh-CN" dirty="0"/>
              <a:t>Option 3: Others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r>
              <a:rPr lang="en-GB" altLang="zh-CN" dirty="0"/>
              <a:t>Agreement</a:t>
            </a:r>
            <a:r>
              <a:rPr lang="en-US" altLang="zh-CN" dirty="0"/>
              <a:t>(GTW)</a:t>
            </a:r>
            <a:r>
              <a:rPr lang="en-GB" altLang="zh-CN" dirty="0"/>
              <a:t>: Option 1</a:t>
            </a:r>
            <a:endParaRPr lang="zh-CN" altLang="zh-CN" dirty="0"/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LS related - Relation with full power capability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953" y="1568524"/>
            <a:ext cx="8516379" cy="4624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full Tx power capability</a:t>
            </a:r>
            <a:endParaRPr lang="zh-CN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</a:t>
            </a:r>
            <a:endParaRPr lang="zh-CN" altLang="zh-CN" dirty="0"/>
          </a:p>
          <a:p>
            <a:pPr lvl="1"/>
            <a:r>
              <a:rPr lang="en-GB" altLang="zh-CN" dirty="0"/>
              <a:t>Option 2: A UE can support only one of the two capabilities </a:t>
            </a:r>
            <a:endParaRPr lang="zh-CN" altLang="zh-CN" dirty="0"/>
          </a:p>
          <a:p>
            <a:pPr lvl="1"/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[Option 1]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62196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LS related - </a:t>
            </a:r>
            <a:r>
              <a:rPr lang="en-US" sz="3600" dirty="0"/>
              <a:t>Relation with SRS antenna switching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SRS antenna switching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</a:t>
            </a:r>
            <a:endParaRPr lang="zh-CN" altLang="zh-CN" dirty="0"/>
          </a:p>
          <a:p>
            <a:pPr lvl="1"/>
            <a:r>
              <a:rPr lang="en-GB" altLang="zh-CN" dirty="0"/>
              <a:t>Option 2: A UE that supports 1T2R antenna switching SRS should have at least one full power PA</a:t>
            </a:r>
            <a:endParaRPr lang="zh-CN" altLang="zh-CN" dirty="0"/>
          </a:p>
          <a:p>
            <a:pPr lvl="2"/>
            <a:r>
              <a:rPr lang="en-GB" altLang="zh-CN" dirty="0"/>
              <a:t>In another word, transparent </a:t>
            </a:r>
            <a:r>
              <a:rPr lang="en-GB" altLang="zh-CN" dirty="0" err="1"/>
              <a:t>TxD</a:t>
            </a:r>
            <a:r>
              <a:rPr lang="en-GB" altLang="zh-CN" dirty="0"/>
              <a:t> UE capable UE with an architecture of 23+23 for PC2, are not allowed to be 1T2R antenna switching capable </a:t>
            </a:r>
            <a:endParaRPr lang="zh-CN" altLang="zh-CN" dirty="0"/>
          </a:p>
          <a:p>
            <a:pPr lvl="1"/>
            <a:r>
              <a:rPr lang="en-GB" altLang="zh-CN" dirty="0"/>
              <a:t>Option 3: Others 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[Option 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2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LS related - </a:t>
            </a:r>
            <a:r>
              <a:rPr lang="en-US" sz="3600" dirty="0"/>
              <a:t>Relation with Non-codebook based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non-codebook based transmission 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</a:t>
            </a:r>
            <a:endParaRPr lang="zh-CN" altLang="zh-CN" dirty="0"/>
          </a:p>
          <a:p>
            <a:pPr lvl="1"/>
            <a:r>
              <a:rPr lang="en-GB" altLang="zh-CN" dirty="0"/>
              <a:t>Option 2: Non-codebook based UEs required full power PAs per Tx chain for power efficient operation.</a:t>
            </a:r>
            <a:endParaRPr lang="zh-CN" altLang="zh-CN" dirty="0"/>
          </a:p>
          <a:p>
            <a:pPr lvl="1"/>
            <a:r>
              <a:rPr lang="en-GB" altLang="zh-CN" dirty="0"/>
              <a:t>Option 3: Others 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7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LS related - </a:t>
            </a:r>
            <a:r>
              <a:rPr lang="en-US" sz="3600" dirty="0"/>
              <a:t>Relation with other multi-antenna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other multi-antenna features 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 </a:t>
            </a:r>
            <a:endParaRPr lang="zh-CN" altLang="zh-CN" dirty="0"/>
          </a:p>
          <a:p>
            <a:pPr lvl="1"/>
            <a:r>
              <a:rPr lang="en-GB" altLang="zh-CN" dirty="0"/>
              <a:t>Option 2: A </a:t>
            </a:r>
            <a:r>
              <a:rPr lang="en-GB" altLang="zh-CN" dirty="0" err="1"/>
              <a:t>TxD</a:t>
            </a:r>
            <a:r>
              <a:rPr lang="en-GB" altLang="zh-CN" dirty="0"/>
              <a:t> capable UE can indicate support for a feature only if UE </a:t>
            </a:r>
            <a:r>
              <a:rPr lang="en-GB" altLang="zh-CN" dirty="0" err="1"/>
              <a:t>behavior</a:t>
            </a:r>
            <a:r>
              <a:rPr lang="en-GB" altLang="zh-CN" dirty="0"/>
              <a:t> and performance for the feature is unaffected by </a:t>
            </a:r>
            <a:r>
              <a:rPr lang="en-GB" altLang="zh-CN" dirty="0" err="1"/>
              <a:t>TxD</a:t>
            </a:r>
            <a:r>
              <a:rPr lang="en-GB" altLang="zh-CN" dirty="0"/>
              <a:t> capability.</a:t>
            </a:r>
            <a:endParaRPr lang="zh-CN" altLang="zh-CN" dirty="0"/>
          </a:p>
          <a:p>
            <a:pPr lvl="1"/>
            <a:r>
              <a:rPr lang="en-GB" altLang="zh-CN" dirty="0"/>
              <a:t>Option 3: Others 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8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35" y="11660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altLang="zh-CN" sz="3600" dirty="0"/>
              <a:t> - </a:t>
            </a:r>
            <a:r>
              <a:rPr lang="en-US" sz="3600" dirty="0"/>
              <a:t>MPR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167"/>
            <a:ext cx="10515600" cy="505070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Following offset range based on 1TX was proposed. </a:t>
            </a:r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lvl="0"/>
            <a:r>
              <a:rPr lang="en-US" altLang="zh-CN" dirty="0"/>
              <a:t>Agreements</a:t>
            </a:r>
          </a:p>
          <a:p>
            <a:pPr lvl="2"/>
            <a:r>
              <a:rPr lang="en-GB" altLang="zh-CN" dirty="0"/>
              <a:t>Edge MPR for QPSK/16QAM  (D1):  [0.5~1.5]dB</a:t>
            </a:r>
            <a:endParaRPr lang="zh-CN" altLang="zh-CN" dirty="0"/>
          </a:p>
          <a:p>
            <a:pPr lvl="2"/>
            <a:r>
              <a:rPr lang="en-GB" altLang="zh-CN" dirty="0"/>
              <a:t>Outer MPR for QPSK/16QAM  (D2):  [0.5~1.5]dB </a:t>
            </a:r>
            <a:endParaRPr lang="zh-CN" altLang="zh-CN" dirty="0"/>
          </a:p>
          <a:p>
            <a:pPr lvl="2"/>
            <a:r>
              <a:rPr lang="en-GB" altLang="zh-CN" dirty="0"/>
              <a:t>Edge DFT-S MPR for 64QAM  (D3):  [0.5~1.5]dB</a:t>
            </a:r>
            <a:endParaRPr lang="zh-CN" altLang="zh-CN" dirty="0"/>
          </a:p>
          <a:p>
            <a:pPr lvl="2"/>
            <a:r>
              <a:rPr lang="en-GB" altLang="zh-CN" dirty="0"/>
              <a:t>Outer/Inner DFT-S MPR for 64QAM  (D4):  [0.5~1.5]dB</a:t>
            </a:r>
            <a:endParaRPr lang="zh-CN" altLang="zh-CN" dirty="0"/>
          </a:p>
          <a:p>
            <a:pPr lvl="2"/>
            <a:r>
              <a:rPr lang="en-GB" altLang="zh-CN" dirty="0"/>
              <a:t>CP-OFDM MPR for 64QAM  (D5):  [0.5~1.5]dB </a:t>
            </a:r>
            <a:endParaRPr lang="zh-CN" altLang="zh-CN" dirty="0"/>
          </a:p>
          <a:p>
            <a:pPr lvl="2"/>
            <a:r>
              <a:rPr lang="en-GB" altLang="zh-CN" dirty="0"/>
              <a:t>Inner (other than High order) (D6): [0~0.5]dB</a:t>
            </a:r>
            <a:endParaRPr lang="zh-CN" altLang="zh-CN" dirty="0"/>
          </a:p>
          <a:p>
            <a:pPr lvl="2"/>
            <a:r>
              <a:rPr lang="en-GB" altLang="zh-CN" dirty="0"/>
              <a:t>256QAM proposals marked in the table; </a:t>
            </a:r>
            <a:endParaRPr lang="zh-CN" altLang="zh-CN" dirty="0"/>
          </a:p>
          <a:p>
            <a:pPr lvl="2"/>
            <a:r>
              <a:rPr lang="en-GB" altLang="zh-CN" dirty="0"/>
              <a:t>Pi/2 BPSK currently leave unchanged</a:t>
            </a:r>
            <a:endParaRPr lang="en-US" altLang="zh-CN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C7828D8-BFE3-4274-AB6D-70E1D9B52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152905"/>
              </p:ext>
            </p:extLst>
          </p:nvPr>
        </p:nvGraphicFramePr>
        <p:xfrm>
          <a:off x="3118925" y="2183519"/>
          <a:ext cx="6777242" cy="20640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0639">
                  <a:extLst>
                    <a:ext uri="{9D8B030D-6E8A-4147-A177-3AD203B41FA5}">
                      <a16:colId xmlns:a16="http://schemas.microsoft.com/office/drawing/2014/main" val="4155191872"/>
                    </a:ext>
                  </a:extLst>
                </a:gridCol>
                <a:gridCol w="1360639">
                  <a:extLst>
                    <a:ext uri="{9D8B030D-6E8A-4147-A177-3AD203B41FA5}">
                      <a16:colId xmlns:a16="http://schemas.microsoft.com/office/drawing/2014/main" val="1839873726"/>
                    </a:ext>
                  </a:extLst>
                </a:gridCol>
                <a:gridCol w="1360639">
                  <a:extLst>
                    <a:ext uri="{9D8B030D-6E8A-4147-A177-3AD203B41FA5}">
                      <a16:colId xmlns:a16="http://schemas.microsoft.com/office/drawing/2014/main" val="1781622355"/>
                    </a:ext>
                  </a:extLst>
                </a:gridCol>
                <a:gridCol w="1360639">
                  <a:extLst>
                    <a:ext uri="{9D8B030D-6E8A-4147-A177-3AD203B41FA5}">
                      <a16:colId xmlns:a16="http://schemas.microsoft.com/office/drawing/2014/main" val="3161115292"/>
                    </a:ext>
                  </a:extLst>
                </a:gridCol>
                <a:gridCol w="1334686">
                  <a:extLst>
                    <a:ext uri="{9D8B030D-6E8A-4147-A177-3AD203B41FA5}">
                      <a16:colId xmlns:a16="http://schemas.microsoft.com/office/drawing/2014/main" val="3626072564"/>
                    </a:ext>
                  </a:extLst>
                </a:gridCol>
              </a:tblGrid>
              <a:tr h="185144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Modulation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MPR (dB)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032983"/>
                  </a:ext>
                </a:extLst>
              </a:tr>
              <a:tr h="212572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Edge RB allocations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Outer RB allocations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Inner RB allocations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4227210"/>
                  </a:ext>
                </a:extLst>
              </a:tr>
              <a:tr h="18514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DFT-s-OFDM 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Pi/2 BPSK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0.5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1059313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QPSK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1+D2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900">
                          <a:effectLst/>
                        </a:rPr>
                        <a:t>0+D6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3304689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2+D2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1+D6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2710637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64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+D3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2.5+D4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734240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256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4.5 + [1]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283687"/>
                  </a:ext>
                </a:extLst>
              </a:tr>
              <a:tr h="18514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CP-OFDM 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QPSK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3+D2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</a:t>
                      </a:r>
                      <a:r>
                        <a:rPr lang="en-CA" sz="900">
                          <a:effectLst/>
                        </a:rPr>
                        <a:t> 1.5+D6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7269746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</a:t>
                      </a:r>
                      <a:r>
                        <a:rPr lang="en-CA" sz="900">
                          <a:effectLst/>
                        </a:rPr>
                        <a:t>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2+D6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806766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64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3.5+D5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850372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256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≤ </a:t>
                      </a:r>
                      <a:r>
                        <a:rPr lang="en-CA" sz="900" dirty="0">
                          <a:effectLst/>
                        </a:rPr>
                        <a:t>6.5 + [2]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569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1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sz="3600" dirty="0"/>
              <a:t> -  </a:t>
            </a:r>
            <a:r>
              <a:rPr lang="en-US" sz="3600" dirty="0" err="1"/>
              <a:t>TxD</a:t>
            </a:r>
            <a:r>
              <a:rPr lang="en-US" sz="3600" dirty="0"/>
              <a:t> EVM spectrum flatness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6E5A4C-12AF-4889-ADE2-A3166B901D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5900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GB" altLang="zh-CN" dirty="0"/>
                  <a:t>Proposals</a:t>
                </a:r>
                <a:endParaRPr lang="zh-CN" altLang="zh-CN" dirty="0"/>
              </a:p>
              <a:p>
                <a:pPr lvl="1"/>
                <a:r>
                  <a:rPr lang="en-GB" altLang="zh-CN" dirty="0"/>
                  <a:t>Based on R4-2108793 with the following updated equation for composite equalizer:</a:t>
                </a:r>
              </a:p>
              <a:p>
                <a:pPr lvl="1"/>
                <a:endParaRPr lang="en-GB" altLang="zh-CN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zh-CN" i="1"/>
                        <m:t>𝐸𝐶</m:t>
                      </m:r>
                      <m:r>
                        <a:rPr lang="en-GB" altLang="zh-CN" i="1"/>
                        <m:t>(</m:t>
                      </m:r>
                      <m:r>
                        <a:rPr lang="en-GB" altLang="zh-CN" i="1"/>
                        <m:t>𝑓</m:t>
                      </m:r>
                      <m:r>
                        <a:rPr lang="en-GB" altLang="zh-CN" i="1"/>
                        <m:t>)=</m:t>
                      </m:r>
                      <m:f>
                        <m:fPr>
                          <m:ctrlPr>
                            <a:rPr lang="zh-CN" altLang="zh-CN" i="1"/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zh-CN" i="1"/>
                              </m:ctrlPr>
                            </m:sSubPr>
                            <m:e>
                              <m:r>
                                <a:rPr lang="en-GB" altLang="zh-CN" i="1"/>
                                <m:t>𝑃</m:t>
                              </m:r>
                            </m:e>
                            <m:sub>
                              <m:r>
                                <a:rPr lang="en-GB" altLang="zh-CN" i="1"/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zh-CN" i="1"/>
                              </m:ctrlPr>
                            </m:sSubPr>
                            <m:e>
                              <m:r>
                                <a:rPr lang="en-GB" altLang="zh-CN" i="1"/>
                                <m:t> ∙|</m:t>
                              </m:r>
                              <m:r>
                                <a:rPr lang="en-GB" altLang="zh-CN" i="1"/>
                                <m:t>𝐸𝐶</m:t>
                              </m:r>
                            </m:e>
                            <m:sub>
                              <m:r>
                                <a:rPr lang="en-GB" altLang="zh-CN" i="1"/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zh-CN" altLang="zh-CN" i="1"/>
                              </m:ctrlPr>
                            </m:dPr>
                            <m:e>
                              <m:r>
                                <a:rPr lang="en-GB" altLang="zh-CN" i="1"/>
                                <m:t>𝑓</m:t>
                              </m:r>
                            </m:e>
                          </m:d>
                          <m:r>
                            <a:rPr lang="en-GB" altLang="zh-CN" i="1"/>
                            <m:t>|+</m:t>
                          </m:r>
                          <m:sSub>
                            <m:sSubPr>
                              <m:ctrlPr>
                                <a:rPr lang="zh-CN" altLang="zh-CN" i="1"/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zh-CN" altLang="zh-CN" i="1"/>
                                  </m:ctrlPr>
                                </m:sSubPr>
                                <m:e>
                                  <m:r>
                                    <a:rPr lang="en-GB" altLang="zh-CN" i="1"/>
                                    <m:t>𝑃</m:t>
                                  </m:r>
                                </m:e>
                                <m:sub>
                                  <m:r>
                                    <a:rPr lang="en-GB" altLang="zh-CN" i="1"/>
                                    <m:t>2</m:t>
                                  </m:r>
                                </m:sub>
                              </m:sSub>
                              <m:r>
                                <a:rPr lang="en-GB" altLang="zh-CN" i="1"/>
                                <m:t> ∙|</m:t>
                              </m:r>
                              <m:r>
                                <a:rPr lang="en-GB" altLang="zh-CN" i="1"/>
                                <m:t>𝐸𝐶</m:t>
                              </m:r>
                            </m:e>
                            <m:sub>
                              <m:r>
                                <a:rPr lang="en-GB" altLang="zh-CN" i="1"/>
                                <m:t>2</m:t>
                              </m:r>
                            </m:sub>
                          </m:sSub>
                          <m:r>
                            <a:rPr lang="en-GB" altLang="zh-CN" i="1"/>
                            <m:t>(</m:t>
                          </m:r>
                          <m:r>
                            <a:rPr lang="en-GB" altLang="zh-CN" i="1"/>
                            <m:t>𝑓</m:t>
                          </m:r>
                          <m:r>
                            <a:rPr lang="en-GB" altLang="zh-CN" i="1"/>
                            <m:t>)|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zh-CN" i="1"/>
                              </m:ctrlPr>
                            </m:sSubPr>
                            <m:e>
                              <m:r>
                                <a:rPr lang="en-GB" altLang="zh-CN" i="1"/>
                                <m:t>𝑃</m:t>
                              </m:r>
                            </m:e>
                            <m:sub>
                              <m:r>
                                <a:rPr lang="en-GB" altLang="zh-CN" i="1"/>
                                <m:t>1</m:t>
                              </m:r>
                            </m:sub>
                          </m:sSub>
                          <m:r>
                            <a:rPr lang="en-GB" altLang="zh-CN" i="1"/>
                            <m:t>+</m:t>
                          </m:r>
                          <m:sSub>
                            <m:sSubPr>
                              <m:ctrlPr>
                                <a:rPr lang="zh-CN" altLang="zh-CN" i="1"/>
                              </m:ctrlPr>
                            </m:sSubPr>
                            <m:e>
                              <m:r>
                                <a:rPr lang="en-GB" altLang="zh-CN" i="1"/>
                                <m:t>𝑃</m:t>
                              </m:r>
                            </m:e>
                            <m:sub>
                              <m:r>
                                <a:rPr lang="en-GB" altLang="zh-CN" i="1"/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zh-CN" dirty="0"/>
              </a:p>
              <a:p>
                <a:pPr marL="361950" lvl="3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endParaRPr lang="en-US" altLang="zh-CN" sz="2400" dirty="0"/>
              </a:p>
              <a:p>
                <a:pPr marL="361950" lvl="3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r>
                  <a:rPr lang="en-US" altLang="zh-CN" sz="2400" dirty="0"/>
                  <a:t>Agreements : 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altLang="zh-CN" dirty="0"/>
                  <a:t>[Suggestion Confirmed]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6E5A4C-12AF-4889-ADE2-A3166B901D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5900"/>
                <a:ext cx="10515600" cy="4351338"/>
              </a:xfrm>
              <a:blipFill>
                <a:blip r:embed="rId2"/>
                <a:stretch>
                  <a:fillRect l="-1043" t="-23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931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altLang="zh-CN" sz="3600" dirty="0"/>
              <a:t> </a:t>
            </a:r>
            <a:r>
              <a:rPr lang="en-US" sz="3600" dirty="0"/>
              <a:t>- Testing related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Leave these discussions to RAN5 and not pursue them before agreement of RAN4 CR.</a:t>
            </a:r>
            <a:endParaRPr lang="zh-CN" altLang="zh-CN" dirty="0"/>
          </a:p>
          <a:p>
            <a:pPr lvl="1"/>
            <a:r>
              <a:rPr lang="en-GB" altLang="zh-CN" dirty="0"/>
              <a:t>Option 2: Continue discussion in RAN4.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</a:t>
            </a:r>
            <a:r>
              <a:rPr lang="en-GB" altLang="zh-CN" dirty="0"/>
              <a:t>Option 1</a:t>
            </a:r>
            <a:r>
              <a:rPr lang="en-US" altLang="zh-CN" dirty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0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849</Words>
  <Application>Microsoft Office PowerPoint</Application>
  <PresentationFormat>宽屏</PresentationFormat>
  <Paragraphs>145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等线</vt:lpstr>
      <vt:lpstr>等线 Light</vt:lpstr>
      <vt:lpstr>宋体</vt:lpstr>
      <vt:lpstr>Arial</vt:lpstr>
      <vt:lpstr>Calibri</vt:lpstr>
      <vt:lpstr>Calibri Light</vt:lpstr>
      <vt:lpstr>Courier New</vt:lpstr>
      <vt:lpstr>Times New Roman</vt:lpstr>
      <vt:lpstr>Office Theme</vt:lpstr>
      <vt:lpstr>Way Forward on NR TxD &amp; Power Class</vt:lpstr>
      <vt:lpstr>LS related - Applicable power class for capability signaling in different releases</vt:lpstr>
      <vt:lpstr>LS related - Relation with full power capability</vt:lpstr>
      <vt:lpstr>LS related - Relation with SRS antenna switching</vt:lpstr>
      <vt:lpstr>LS related - Relation with Non-codebook based transmission</vt:lpstr>
      <vt:lpstr>LS related - Relation with other multi-antenna features</vt:lpstr>
      <vt:lpstr>Remaining Issues - MPR</vt:lpstr>
      <vt:lpstr>Remaining Issues -  TxD EVM spectrum flatness</vt:lpstr>
      <vt:lpstr>Remaining Issues - Testing related issues</vt:lpstr>
      <vt:lpstr>Remaining Issues - TxD antenna and channel models</vt:lpstr>
      <vt:lpstr>Power class related- The Pcmax for NR for Rel-15 EN-DC</vt:lpstr>
      <vt:lpstr>Power class related- Fallback to 1-port Tx for SA in Rel-15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Sanjun Feng(vivo)</cp:lastModifiedBy>
  <cp:revision>65</cp:revision>
  <dcterms:created xsi:type="dcterms:W3CDTF">2020-05-30T01:52:32Z</dcterms:created>
  <dcterms:modified xsi:type="dcterms:W3CDTF">2021-05-24T07:15:49Z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