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79" r:id="rId3"/>
    <p:sldId id="291" r:id="rId4"/>
    <p:sldId id="297" r:id="rId5"/>
    <p:sldId id="292" r:id="rId6"/>
    <p:sldId id="294" r:id="rId7"/>
    <p:sldId id="296" r:id="rId8"/>
    <p:sldId id="298" r:id="rId9"/>
    <p:sldId id="299" r:id="rId10"/>
    <p:sldId id="300" r:id="rId11"/>
    <p:sldId id="278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omas Chapman" initials="TC" lastIdx="6" clrIdx="0"/>
  <p:cmAuthor id="2" name="Intel" initials="i" lastIdx="5" clrIdx="1"/>
  <p:cmAuthor id="3" name="Nokia" initials="Nokia" lastIdx="6" clrIdx="2"/>
  <p:cmAuthor id="4" name="Huawei" initials="HW" lastIdx="5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394" autoAdjust="0"/>
  </p:normalViewPr>
  <p:slideViewPr>
    <p:cSldViewPr snapToGrid="0">
      <p:cViewPr varScale="1">
        <p:scale>
          <a:sx n="85" d="100"/>
          <a:sy n="85" d="100"/>
        </p:scale>
        <p:origin x="518" y="72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023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682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947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824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40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682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649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2445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57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531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010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4_Radio/TSGR4_99-e/Docs/R4-2110728.zip" TargetMode="External"/><Relationship Id="rId13" Type="http://schemas.openxmlformats.org/officeDocument/2006/relationships/hyperlink" Target="https://www.3gpp.org/ftp/TSG_RAN/WG4_Radio/TSGR4_99-e/Docs/R4-2110729.zip" TargetMode="External"/><Relationship Id="rId3" Type="http://schemas.openxmlformats.org/officeDocument/2006/relationships/hyperlink" Target="https://www.3gpp.org/ftp/TSG_RAN/WG4_Radio/TSGR4_99-e/Docs/R4-2111282.zip" TargetMode="External"/><Relationship Id="rId7" Type="http://schemas.openxmlformats.org/officeDocument/2006/relationships/hyperlink" Target="https://www.3gpp.org/ftp/TSG_RAN/WG4_Radio/TSGR4_99-e/Docs/R4-2110534.zip" TargetMode="External"/><Relationship Id="rId12" Type="http://schemas.openxmlformats.org/officeDocument/2006/relationships/hyperlink" Target="https://www.3gpp.org/ftp/TSG_RAN/WG4_Radio/TSGR4_99-e/Docs/R4-2110535.zip" TargetMode="External"/><Relationship Id="rId2" Type="http://schemas.openxmlformats.org/officeDocument/2006/relationships/hyperlink" Target="https://www.3gpp.org/ftp/TSG_RAN/WG4_Radio/TSGR4_99-e/Docs/R4-211053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9-e/Docs/R4-2110234.zip" TargetMode="External"/><Relationship Id="rId11" Type="http://schemas.openxmlformats.org/officeDocument/2006/relationships/hyperlink" Target="https://www.3gpp.org/ftp/TSG_RAN/WG4_Radio/TSGR4_99-e/Docs/R4-2110235.zip" TargetMode="External"/><Relationship Id="rId5" Type="http://schemas.openxmlformats.org/officeDocument/2006/relationships/hyperlink" Target="https://www.3gpp.org/ftp/TSG_RAN/WG4_Radio/TSGR4_99-e/Docs/R4-2109755.zip" TargetMode="External"/><Relationship Id="rId15" Type="http://schemas.openxmlformats.org/officeDocument/2006/relationships/hyperlink" Target="https://www.3gpp.org/ftp/TSG_RAN/WG4_Radio/TSGR4_99-e/Docs/R4-2111496.zip" TargetMode="External"/><Relationship Id="rId10" Type="http://schemas.openxmlformats.org/officeDocument/2006/relationships/hyperlink" Target="https://www.3gpp.org/ftp/TSG_RAN/WG4_Radio/TSGR4_99-e/Docs/R4-2111493.zip" TargetMode="External"/><Relationship Id="rId4" Type="http://schemas.openxmlformats.org/officeDocument/2006/relationships/hyperlink" Target="https://www.3gpp.org/ftp/TSG_RAN/WG4_Radio/TSGR4_99-e/Docs/R4-2109571.zip" TargetMode="External"/><Relationship Id="rId9" Type="http://schemas.openxmlformats.org/officeDocument/2006/relationships/hyperlink" Target="https://www.3gpp.org/ftp/TSG_RAN/WG4_Radio/TSGR4_99-e/Docs/R4-2110952.zip" TargetMode="External"/><Relationship Id="rId14" Type="http://schemas.openxmlformats.org/officeDocument/2006/relationships/hyperlink" Target="https://www.3gpp.org/ftp/TSG_RAN/WG4_Radio/TSGR4_99-e/Docs/R4-2110953.zip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FR2 HST </a:t>
            </a:r>
            <a:br>
              <a:rPr lang="en-US" altLang="zh-CN" sz="4800" dirty="0"/>
            </a:br>
            <a:r>
              <a:rPr lang="en-US" altLang="zh-CN" sz="4800" dirty="0"/>
              <a:t>Deployment Scenario Analysis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Samsung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#99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R4-2108660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</a:t>
            </a:r>
            <a:r>
              <a:rPr lang="en-US" altLang="zh-CN" sz="2400" b="1" dirty="0"/>
              <a:t>19th – 27th May,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Signaling and Others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1192436" cy="5254137"/>
          </a:xfrm>
        </p:spPr>
        <p:txBody>
          <a:bodyPr>
            <a:normAutofit/>
          </a:bodyPr>
          <a:lstStyle/>
          <a:p>
            <a:pPr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400" u="sng" dirty="0"/>
              <a:t>Dedicated network for roof-mounted CPE: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dirty="0"/>
              <a:t>RAN4 assume that in HST FR2 Scenario A and B, only high-speed CPEs installed on the roof of the train can be present in the network.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dirty="0"/>
              <a:t>No need to differentiate roof-mounted CPE from other FR2 UEs in HST FR2 scenario.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dirty="0"/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u="sng" dirty="0"/>
              <a:t>Track curvature and impact on RRH separation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dirty="0"/>
              <a:t> Do not consider track curvature area in FR2 HST WI.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RAN4#99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11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28603" y="1502728"/>
          <a:ext cx="10522226" cy="39240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663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43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122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Title</a:t>
                      </a:r>
                      <a:endParaRPr 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2"/>
                        </a:rPr>
                        <a:t>R4-2110533</a:t>
                      </a:r>
                      <a:endParaRPr lang="en-US" sz="1400" b="0" i="0" u="none" strike="noStrike" dirty="0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Discussion on general issues for NR FR2 HST deployment scenario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Huawei, HiSilicon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3"/>
                        </a:rPr>
                        <a:t>R4-2111282</a:t>
                      </a:r>
                      <a:endParaRPr lang="en-US" sz="1400" b="0" i="0" u="none" strike="noStrike" dirty="0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TR for FR2 HST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4"/>
                        </a:rPr>
                        <a:t>R4-2109571</a:t>
                      </a:r>
                      <a:endParaRPr lang="en-US" sz="1400" b="0" i="0" u="none" strike="noStrike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On NR FR2 HST Deployment Scenario Discussion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Qualcomm, Inc.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5"/>
                        </a:rPr>
                        <a:t>R4-2109755</a:t>
                      </a:r>
                      <a:endParaRPr lang="en-US" sz="1400" b="0" i="0" u="none" strike="noStrike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Discussion on NR HST_FR2 scenario-A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ZTE Corporation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6"/>
                        </a:rPr>
                        <a:t>R4-2110234</a:t>
                      </a:r>
                      <a:endParaRPr lang="en-US" sz="1400" b="0" i="0" u="none" strike="noStrike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Further Discussion on FR2 HST Deployment Scenario-A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Samsung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7"/>
                        </a:rPr>
                        <a:t>R4-2110534</a:t>
                      </a:r>
                      <a:endParaRPr lang="en-US" sz="1400" b="0" i="0" u="none" strike="noStrike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Discussion on NR FR2 HST deployment Scenario-A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Huawei, HiSilicon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8"/>
                        </a:rPr>
                        <a:t>R4-2110728</a:t>
                      </a:r>
                      <a:endParaRPr lang="en-US" sz="1400" b="0" i="0" u="none" strike="noStrike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Further discussion on HST scenario A deployment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Ericsson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9"/>
                        </a:rPr>
                        <a:t>R4-2110952</a:t>
                      </a:r>
                      <a:endParaRPr lang="en-US" sz="1400" b="0" i="0" u="none" strike="noStrike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Discussion on FR2 HST Scenario-A deployment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Intel Corporation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10"/>
                        </a:rPr>
                        <a:t>R4-2111493</a:t>
                      </a:r>
                      <a:endParaRPr lang="en-US" sz="1400" b="0" i="0" u="none" strike="noStrike" dirty="0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Discussions on HST FR2 Deployment Scenario 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11"/>
                        </a:rPr>
                        <a:t>R4-2110235</a:t>
                      </a:r>
                      <a:endParaRPr lang="en-US" sz="1400" b="0" i="0" u="none" strike="noStrike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Further Discussion on FR2 HST Deployment Scenario-B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Samsung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12"/>
                        </a:rPr>
                        <a:t>R4-2110535</a:t>
                      </a:r>
                      <a:endParaRPr lang="en-US" sz="1400" b="0" i="0" u="none" strike="noStrike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Discussion on NR FR2 HST deployment Scenario-B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Huawei, HiSilicon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13"/>
                        </a:rPr>
                        <a:t>R4-2110729</a:t>
                      </a:r>
                      <a:endParaRPr lang="en-US" sz="1400" b="0" i="0" u="none" strike="noStrike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Further discussion on HST scenario B deployment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Ericsson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14"/>
                        </a:rPr>
                        <a:t>R4-2110953</a:t>
                      </a:r>
                      <a:endParaRPr lang="en-US" sz="1400" b="0" i="0" u="none" strike="noStrike" dirty="0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Discussion on FR2 HST Scenario-B deployment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Intel Corporation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6160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+mj-lt"/>
                          <a:hlinkClick r:id="rId15"/>
                        </a:rPr>
                        <a:t>R4-2111496</a:t>
                      </a:r>
                      <a:endParaRPr lang="en-US" sz="1400" b="0" i="0" u="none" strike="noStrike" dirty="0">
                        <a:solidFill>
                          <a:srgbClr val="0000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Discussions on HST FR2 Deployment Scenario B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sz="3200" dirty="0"/>
              <a:t>[1] R4-2108453, “Email discussion summary for [99-e][328] NR_HST_FR2_Scenarios”, Samsung</a:t>
            </a:r>
          </a:p>
          <a:p>
            <a:pPr marL="365760" indent="-365760"/>
            <a:r>
              <a:rPr lang="en-US" altLang="zh-CN" sz="3200" dirty="0"/>
              <a:t>[2] R4-2108694, “Email discussion summary for [99-e][328] NR_HST_FR2_Scenarios”, Samsung</a:t>
            </a:r>
          </a:p>
          <a:p>
            <a:pPr marL="365760" indent="-365760"/>
            <a:endParaRPr lang="en-US" altLang="zh-CN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General (1/3)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914978" cy="5254137"/>
          </a:xfrm>
        </p:spPr>
        <p:txBody>
          <a:bodyPr>
            <a:normAutofit/>
          </a:bodyPr>
          <a:lstStyle/>
          <a:p>
            <a:pPr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3200" u="sng" dirty="0"/>
              <a:t>Large difference in propagation delays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2800" dirty="0"/>
              <a:t>FFS the impact of the large difference in propagation delays from different RRHs in a cell when DPS scheme is used: 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dirty="0"/>
              <a:t>Large difference in propagation delays exist in </a:t>
            </a:r>
          </a:p>
          <a:p>
            <a:pPr lvl="3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dirty="0" err="1"/>
              <a:t>Uni</a:t>
            </a:r>
            <a:r>
              <a:rPr lang="en-US" altLang="zh-CN" dirty="0"/>
              <a:t>-directional RRH deployment</a:t>
            </a:r>
          </a:p>
          <a:p>
            <a:pPr lvl="3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dirty="0"/>
              <a:t>Some schemes for bi-directional RRH deployment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dirty="0"/>
              <a:t>Whether or not one deployment scenario should be precluded in Rel-17 needs to consider the decision from RRM session.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dirty="0"/>
              <a:t>RRM session will investigate and decide on potential methods to mitigate the propagation delay issue</a:t>
            </a:r>
          </a:p>
          <a:p>
            <a:pPr hangingPunct="0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General (2/3)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914978" cy="5686727"/>
          </a:xfrm>
        </p:spPr>
        <p:txBody>
          <a:bodyPr>
            <a:noAutofit/>
          </a:bodyPr>
          <a:lstStyle/>
          <a:p>
            <a:pPr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400" u="sng" dirty="0"/>
              <a:t>Limitation on RRH beam direction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800" dirty="0"/>
              <a:t>FFS RRH beam’s possible range of angle on azimuthal plane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600" dirty="0"/>
              <a:t>Option 1: Limit RRH beam angle </a:t>
            </a:r>
            <a:r>
              <a:rPr lang="en-US" altLang="zh-CN" sz="1600" dirty="0" err="1"/>
              <a:t>w.r.t.</a:t>
            </a:r>
            <a:r>
              <a:rPr lang="en-US" altLang="zh-CN" sz="1600" dirty="0"/>
              <a:t> boresight direction &lt;= 40 degree to ensure UE reception signal quality in Scenario B. Exact limitation can varies with </a:t>
            </a:r>
            <a:r>
              <a:rPr lang="en-US" altLang="zh-CN" sz="1600" dirty="0" err="1"/>
              <a:t>Dmin</a:t>
            </a:r>
            <a:r>
              <a:rPr lang="en-US" altLang="zh-CN" sz="1600" dirty="0"/>
              <a:t>, but such limitation due to ensure UE reception quality needs to be taken into consideration for deployment.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600" dirty="0"/>
              <a:t>Other options for the range of angle are not precluded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800" dirty="0" smtClean="0"/>
              <a:t>Possible </a:t>
            </a:r>
            <a:r>
              <a:rPr lang="en-US" altLang="zh-CN" sz="1800" dirty="0"/>
              <a:t>range of angle is not intended to restrict practical RRH deployment;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800" dirty="0"/>
              <a:t>Following information are encouraged to provide together with the </a:t>
            </a:r>
            <a:r>
              <a:rPr lang="en-US" altLang="zh-CN" sz="1800" dirty="0" smtClean="0"/>
              <a:t>simulation </a:t>
            </a:r>
            <a:r>
              <a:rPr lang="en-US" altLang="zh-CN" sz="1800" dirty="0"/>
              <a:t>results: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600" dirty="0"/>
              <a:t>RRH panel direction information;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600" dirty="0"/>
              <a:t>RRH beam(s) direction information.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CPE boresight direction with reference to RRH panel </a:t>
            </a:r>
          </a:p>
          <a:p>
            <a:pPr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400" u="sng" dirty="0"/>
              <a:t>Potential Handover Issue: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800" dirty="0"/>
              <a:t>Potential handover problem due to sudden RX signal increase of the target cell can be alleviated by DPS transmission scheme with carefully allocated SSB-index among neighboring cells to avoid inter-cell interference.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800" dirty="0"/>
              <a:t>FFS another potential handover issue due to the sudden degraded serving cell quality for UE moving toward the serving beam in </a:t>
            </a:r>
            <a:r>
              <a:rPr lang="en-US" altLang="zh-CN" sz="1800" dirty="0" err="1"/>
              <a:t>uni</a:t>
            </a:r>
            <a:r>
              <a:rPr lang="en-US" altLang="zh-CN" sz="1800" dirty="0"/>
              <a:t>-directional deployment. </a:t>
            </a:r>
          </a:p>
          <a:p>
            <a:pPr hangingPunct="0"/>
            <a:endParaRPr lang="en-US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General (3/3)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000940"/>
            <a:ext cx="10914978" cy="5254137"/>
          </a:xfrm>
        </p:spPr>
        <p:txBody>
          <a:bodyPr>
            <a:noAutofit/>
          </a:bodyPr>
          <a:lstStyle/>
          <a:p>
            <a:pPr marL="228600" lvl="1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800" u="sng" dirty="0"/>
              <a:t>RRH/Beam switching point for </a:t>
            </a:r>
            <a:r>
              <a:rPr lang="en-US" sz="2800" u="sng" dirty="0" err="1"/>
              <a:t>Uni</a:t>
            </a:r>
            <a:r>
              <a:rPr lang="en-US" sz="2800" u="sng" dirty="0"/>
              <a:t>-directional Scenario-A</a:t>
            </a:r>
          </a:p>
          <a:p>
            <a:pPr marL="548640" lvl="1">
              <a:lnSpc>
                <a:spcPct val="107000"/>
              </a:lnSpc>
            </a:pPr>
            <a:r>
              <a:rPr lang="en-US" sz="20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Agreement from GTW (24</a:t>
            </a:r>
            <a:r>
              <a:rPr lang="en-US" sz="2000" baseline="300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th</a:t>
            </a:r>
            <a:r>
              <a:rPr lang="en-US" sz="20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May):</a:t>
            </a:r>
          </a:p>
          <a:p>
            <a:pPr marL="1005840" lvl="2">
              <a:lnSpc>
                <a:spcPct val="107000"/>
              </a:lnSpc>
            </a:pPr>
            <a:r>
              <a:rPr lang="en-US" sz="16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If the channel model which needs </a:t>
            </a:r>
            <a:r>
              <a:rPr lang="en-US" sz="1600" dirty="0" err="1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Ds_offset</a:t>
            </a:r>
            <a:r>
              <a:rPr lang="en-US" sz="16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derived from typical deployment scenario, RAN4 shall discuss </a:t>
            </a:r>
            <a:r>
              <a:rPr lang="en-US" sz="1600" dirty="0" err="1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Ds_offset</a:t>
            </a:r>
            <a:r>
              <a:rPr lang="en-US" sz="16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value based on deployment scenario study. </a:t>
            </a:r>
          </a:p>
          <a:p>
            <a:pPr marL="1005840" lvl="2">
              <a:lnSpc>
                <a:spcPct val="107000"/>
              </a:lnSpc>
            </a:pPr>
            <a:r>
              <a:rPr lang="en-US" sz="16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For </a:t>
            </a:r>
            <a:r>
              <a:rPr lang="en-US" sz="1600" dirty="0" err="1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Ds_offset</a:t>
            </a:r>
            <a:r>
              <a:rPr lang="en-US" sz="16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, companies’ analysis is encouraged to be provided in TR 38.854 for information.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2000" dirty="0"/>
              <a:t>Above agreement also applied to Scenario-B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sz="1800" dirty="0"/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u="sng" dirty="0"/>
              <a:t>Beam dwelling time: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The value or range of beam dwelling time is not necessarily to be agreed;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Companies’ analysis on beam dwelling time is encouraged to be captured in TR38.854: </a:t>
            </a:r>
          </a:p>
          <a:p>
            <a:pPr lvl="2" hangingPunct="0">
              <a:lnSpc>
                <a:spcPct val="11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800" dirty="0"/>
              <a:t>Contribution-driven</a:t>
            </a:r>
          </a:p>
          <a:p>
            <a:pPr lvl="2" hangingPunct="0">
              <a:lnSpc>
                <a:spcPct val="11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800" dirty="0"/>
              <a:t>Individual analysis can be conducted based on companies’ selected parameters and scheme.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Scenario-A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1192436" cy="5254137"/>
          </a:xfrm>
        </p:spPr>
        <p:txBody>
          <a:bodyPr>
            <a:normAutofit/>
          </a:bodyPr>
          <a:lstStyle/>
          <a:p>
            <a:pPr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u="sng" dirty="0"/>
              <a:t>Comparison btw. </a:t>
            </a:r>
            <a:r>
              <a:rPr lang="en-US" u="sng" dirty="0" err="1"/>
              <a:t>uni</a:t>
            </a:r>
            <a:r>
              <a:rPr lang="en-US" u="sng" dirty="0"/>
              <a:t>- and bi-directional RRH deployments for Scenario-A: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dirty="0"/>
              <a:t>From signal strength and beam coverage perspective: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800" dirty="0"/>
              <a:t>Bi-directional deployment will not provide significant throughput improvement comparing to </a:t>
            </a:r>
            <a:r>
              <a:rPr lang="en-US" altLang="zh-CN" sz="1800" dirty="0" err="1"/>
              <a:t>uni</a:t>
            </a:r>
            <a:r>
              <a:rPr lang="en-US" altLang="zh-CN" sz="1800" dirty="0"/>
              <a:t>-directional deployment based on deployment scenario analysis.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800" dirty="0"/>
              <a:t>Only need to consider </a:t>
            </a:r>
            <a:r>
              <a:rPr lang="en-US" altLang="zh-CN" sz="1800" dirty="0" err="1"/>
              <a:t>uni</a:t>
            </a:r>
            <a:r>
              <a:rPr lang="en-US" altLang="zh-CN" sz="1800" dirty="0"/>
              <a:t>-directional deployment for Scenario-A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dirty="0"/>
              <a:t>Bi-directional deployment can be considered if the feasibility issue of </a:t>
            </a:r>
            <a:r>
              <a:rPr lang="en-US" altLang="zh-CN" dirty="0" err="1"/>
              <a:t>uni</a:t>
            </a:r>
            <a:r>
              <a:rPr lang="en-US" altLang="zh-CN" dirty="0"/>
              <a:t>-directional deployment is identified. </a:t>
            </a:r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u="sng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Scenario-A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1192436" cy="5254137"/>
          </a:xfrm>
        </p:spPr>
        <p:txBody>
          <a:bodyPr>
            <a:normAutofit/>
          </a:bodyPr>
          <a:lstStyle/>
          <a:p>
            <a:pPr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u="sng" dirty="0"/>
              <a:t>Schemes for Bi-directional deployment, Scenario-A: </a:t>
            </a:r>
          </a:p>
          <a:p>
            <a:pPr marL="548640" lvl="1">
              <a:lnSpc>
                <a:spcPct val="107000"/>
              </a:lnSpc>
            </a:pPr>
            <a:r>
              <a:rPr lang="en-GB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Agreements from GTW (24</a:t>
            </a:r>
            <a:r>
              <a:rPr lang="en-GB" baseline="300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th</a:t>
            </a:r>
            <a:r>
              <a:rPr lang="en-GB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May):</a:t>
            </a:r>
            <a:endParaRPr lang="en-US" dirty="0">
              <a:highlight>
                <a:srgbClr val="00FF00"/>
              </a:highlight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005840" lvl="2">
              <a:lnSpc>
                <a:spcPct val="107000"/>
              </a:lnSpc>
            </a:pPr>
            <a:r>
              <a:rPr lang="en-GB" sz="18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[Scheme 1 under Bi-directional scenario is feasible without coverage hole issue, and no </a:t>
            </a:r>
            <a:r>
              <a:rPr lang="en-GB" sz="1800" dirty="0" err="1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propogation</a:t>
            </a:r>
            <a:r>
              <a:rPr lang="en-GB" sz="18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delay jump between switching points]</a:t>
            </a:r>
            <a:endParaRPr lang="en-US" sz="1800" dirty="0">
              <a:highlight>
                <a:srgbClr val="00FF00"/>
              </a:highlight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dirty="0"/>
              <a:t>FFS Scheme 2 from deployment scenario perspective : 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dirty="0"/>
              <a:t>on potential coverage hole issue,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dirty="0"/>
              <a:t>on propagation delay jump issue.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dirty="0">
              <a:solidFill>
                <a:srgbClr val="FF0000"/>
              </a:solidFill>
            </a:endParaRPr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u="sng" dirty="0"/>
              <a:t>Number of Beam for bi-directional RRH deployment, Scenario-A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dirty="0"/>
              <a:t>If bi-directional deployment is confirmed to be used for Scenario-A: </a:t>
            </a:r>
            <a:endParaRPr lang="en-US" dirty="0"/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dirty="0"/>
              <a:t> </a:t>
            </a:r>
            <a:r>
              <a:rPr lang="en-GB" dirty="0"/>
              <a:t>1 beam per RRH panel, two panels in opposite directions</a:t>
            </a:r>
            <a:endParaRPr lang="en-US" dirty="0"/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dirty="0"/>
              <a:t> </a:t>
            </a:r>
            <a:r>
              <a:rPr lang="en-GB" dirty="0"/>
              <a:t>1 beam per UE panel (i.e., 2 beam per UE), already agreed in RAN4#98-Bis-e</a:t>
            </a:r>
            <a:endParaRPr lang="en-US" dirty="0"/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Scenario-B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1192436" cy="5254137"/>
          </a:xfrm>
        </p:spPr>
        <p:txBody>
          <a:bodyPr>
            <a:normAutofit fontScale="92500" lnSpcReduction="20000"/>
          </a:bodyPr>
          <a:lstStyle/>
          <a:p>
            <a:pPr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u="sng" dirty="0"/>
              <a:t>Comparison btw. </a:t>
            </a:r>
            <a:r>
              <a:rPr lang="en-US" u="sng" dirty="0" err="1"/>
              <a:t>uni</a:t>
            </a:r>
            <a:r>
              <a:rPr lang="en-US" u="sng" dirty="0"/>
              <a:t>- and bi-directional RRH deployments for Scenario-B: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dirty="0"/>
              <a:t>From signal strength and beam coverage perspective: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dirty="0"/>
              <a:t>FFS Bi-directional deployment’s advantage over </a:t>
            </a:r>
            <a:r>
              <a:rPr lang="en-US" altLang="zh-CN" dirty="0" err="1"/>
              <a:t>uni</a:t>
            </a:r>
            <a:r>
              <a:rPr lang="en-US" altLang="zh-CN" dirty="0"/>
              <a:t>-directional deployment based on deployment scenario analysis.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dirty="0"/>
              <a:t>FFS only need to consider </a:t>
            </a:r>
            <a:r>
              <a:rPr lang="en-US" altLang="zh-CN" dirty="0" err="1"/>
              <a:t>uni</a:t>
            </a:r>
            <a:r>
              <a:rPr lang="en-US" altLang="zh-CN" dirty="0"/>
              <a:t>-directional deployment for Scenario-B</a:t>
            </a:r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u="sng" dirty="0"/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u="sng" dirty="0"/>
              <a:t>Number of Beam(s) for </a:t>
            </a:r>
            <a:r>
              <a:rPr lang="en-US" sz="2800" u="sng" dirty="0" err="1"/>
              <a:t>uni</a:t>
            </a:r>
            <a:r>
              <a:rPr lang="en-US" sz="2800" u="sng" dirty="0"/>
              <a:t>-directional (if confirmed to be used), Scenario-B: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500" dirty="0"/>
              <a:t>RRH parameter: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100" dirty="0"/>
              <a:t>2 beams per RRH panel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100" dirty="0"/>
              <a:t>Other options not precluded</a:t>
            </a:r>
          </a:p>
          <a:p>
            <a:pPr lvl="3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900" dirty="0"/>
              <a:t>FFS the benefits of implementing more beams per RRH panel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500" dirty="0"/>
              <a:t>UE parameter: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100" dirty="0"/>
              <a:t>1 beam per UE panel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100" dirty="0"/>
              <a:t>Other options not precluded</a:t>
            </a:r>
          </a:p>
          <a:p>
            <a:pPr lvl="3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900" dirty="0"/>
              <a:t>FFS the benefits of implementing more beams per UE panel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Scenario-B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1192436" cy="5254137"/>
          </a:xfrm>
        </p:spPr>
        <p:txBody>
          <a:bodyPr>
            <a:noAutofit/>
          </a:bodyPr>
          <a:lstStyle/>
          <a:p>
            <a:pPr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800" u="sng" dirty="0"/>
              <a:t>Schemes for Bi-directional deployment, Scenario-B: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altLang="zh-CN" sz="1800" dirty="0"/>
              <a:t>FFS based on last meeting’s </a:t>
            </a:r>
            <a:r>
              <a:rPr lang="en-US" altLang="zh-CN" sz="1800" dirty="0" smtClean="0"/>
              <a:t>WF:</a:t>
            </a:r>
            <a:endParaRPr lang="en-US" altLang="zh-CN" sz="1800" dirty="0"/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1600" u="sng" dirty="0"/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1600" u="sng" dirty="0"/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1600" u="sng" dirty="0"/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1600" u="sng" dirty="0"/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1600" u="sng" dirty="0"/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1600" u="sng" dirty="0"/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800" u="sng" dirty="0"/>
              <a:t>Number of Beam(s) for bi-directional (if confirmed to be used), Scenario-B: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800" dirty="0"/>
              <a:t>RRH parameter: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2 beams per RRH panel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Other options not precluded</a:t>
            </a:r>
          </a:p>
          <a:p>
            <a:pPr lvl="3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400" dirty="0"/>
              <a:t>FFS the benefits of implementing more beams per RRH panel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800" dirty="0"/>
              <a:t>UE parameter: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1 beam per UE panel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600" dirty="0"/>
              <a:t>Other options not precluded</a:t>
            </a:r>
          </a:p>
          <a:p>
            <a:pPr lvl="3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400" dirty="0"/>
              <a:t>FFS the benefits of implementing more beams per UE panel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810871" y="1969146"/>
            <a:ext cx="8866094" cy="14452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dirty="0"/>
              <a:t> WF (R4-2106100) approved in RAN4#98-bis-e:   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dirty="0"/>
              <a:t> For Scenario-B Bi-directional RRH deployment: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600" dirty="0"/>
              <a:t> FFS the pros and cons between bi-directional deployment and </a:t>
            </a:r>
            <a:r>
              <a:rPr lang="en-US" sz="1600" dirty="0" err="1"/>
              <a:t>uni</a:t>
            </a:r>
            <a:r>
              <a:rPr lang="en-US" sz="1600" dirty="0"/>
              <a:t>-directional deployment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600" dirty="0"/>
              <a:t> FFS the potential issue of coverage when close to RRH locations. 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600" dirty="0"/>
              <a:t> Schemes above can be used as starting points for further analysis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Dual </a:t>
            </a:r>
            <a:r>
              <a:rPr lang="en-US" altLang="zh-CN" sz="4000" dirty="0" err="1"/>
              <a:t>Uni</a:t>
            </a:r>
            <a:r>
              <a:rPr lang="en-US" altLang="zh-CN" sz="4000" dirty="0"/>
              <a:t>-directional Deployment 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1192436" cy="5254137"/>
          </a:xfrm>
        </p:spPr>
        <p:txBody>
          <a:bodyPr>
            <a:normAutofit/>
          </a:bodyPr>
          <a:lstStyle/>
          <a:p>
            <a:pPr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000" u="sng" dirty="0"/>
              <a:t>Dual </a:t>
            </a:r>
            <a:r>
              <a:rPr lang="en-US" sz="2000" u="sng" dirty="0" err="1"/>
              <a:t>Uni</a:t>
            </a:r>
            <a:r>
              <a:rPr lang="en-US" sz="2000" u="sng" dirty="0"/>
              <a:t>-directional Deployment (</a:t>
            </a:r>
            <a:r>
              <a:rPr lang="en-US" sz="2000" u="sng" dirty="0" err="1"/>
              <a:t>Uni</a:t>
            </a:r>
            <a:r>
              <a:rPr lang="en-US" sz="2000" u="sng" dirty="0"/>
              <a:t>-directional Mode Operation in Two Opposite Directions):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In this implementation-based scheme, the two UEs to operate in </a:t>
            </a:r>
            <a:r>
              <a:rPr lang="en-US" sz="2000" dirty="0" err="1"/>
              <a:t>uni</a:t>
            </a:r>
            <a:r>
              <a:rPr lang="en-US" sz="2000" dirty="0"/>
              <a:t>-directional mode but in two opposite directions;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No standard impact observed if the operation in </a:t>
            </a:r>
            <a:r>
              <a:rPr lang="en-US" sz="2000" dirty="0" err="1"/>
              <a:t>uni</a:t>
            </a:r>
            <a:r>
              <a:rPr lang="en-US" sz="2000" dirty="0"/>
              <a:t>-directional deployment is introduced;                  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Illustrated as the below figure: </a:t>
            </a:r>
          </a:p>
          <a:p>
            <a:pPr marL="228600" lvl="1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1800" u="sng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9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1469" y="3332722"/>
            <a:ext cx="8336557" cy="2898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1161</Words>
  <Application>Microsoft Office PowerPoint</Application>
  <PresentationFormat>Widescreen</PresentationFormat>
  <Paragraphs>176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等线</vt:lpstr>
      <vt:lpstr>宋体</vt:lpstr>
      <vt:lpstr>Arial</vt:lpstr>
      <vt:lpstr>Calibri</vt:lpstr>
      <vt:lpstr>Calibri Light</vt:lpstr>
      <vt:lpstr>Courier New</vt:lpstr>
      <vt:lpstr>Times New Roman</vt:lpstr>
      <vt:lpstr>Wingdings</vt:lpstr>
      <vt:lpstr>Office Theme</vt:lpstr>
      <vt:lpstr>WF on FR2 HST  Deployment Scenario Analysis</vt:lpstr>
      <vt:lpstr>Way Forward – General (1/3)</vt:lpstr>
      <vt:lpstr>Way Forward – General (2/3)</vt:lpstr>
      <vt:lpstr>Way Forward – General (3/3)</vt:lpstr>
      <vt:lpstr>Way Forward – Scenario-A</vt:lpstr>
      <vt:lpstr>Way Forward – Scenario-A</vt:lpstr>
      <vt:lpstr>Way Forward – Scenario-B</vt:lpstr>
      <vt:lpstr>Way Forward – Scenario-B</vt:lpstr>
      <vt:lpstr>Way Forward – Dual Uni-directional Deployment </vt:lpstr>
      <vt:lpstr>Way Forward – Signaling and Others</vt:lpstr>
      <vt:lpstr>Contributions List in RAN4#99-e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Jackson Wang (Samsung)</cp:lastModifiedBy>
  <cp:revision>486</cp:revision>
  <dcterms:created xsi:type="dcterms:W3CDTF">2017-01-18T06:26:00Z</dcterms:created>
  <dcterms:modified xsi:type="dcterms:W3CDTF">2021-05-26T12:48:50Z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  <property fmtid="{D5CDD505-2E9C-101B-9397-08002B2CF9AE}" pid="10" name="ContentTypeId">
    <vt:lpwstr>0x01010000E5007003D3004E92B8EDD86D20E8CD</vt:lpwstr>
  </property>
  <property fmtid="{D5CDD505-2E9C-101B-9397-08002B2CF9AE}" pid="11" name="_dlc_DocIdItemGuid">
    <vt:lpwstr>363de20a-94b3-4621-8d3c-30d42665fc0d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1617967587</vt:lpwstr>
  </property>
  <property fmtid="{D5CDD505-2E9C-101B-9397-08002B2CF9AE}" pid="16" name="KSOProductBuildVer">
    <vt:lpwstr>2052-11.8.2.9022</vt:lpwstr>
  </property>
</Properties>
</file>