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77" r:id="rId4"/>
    <p:sldId id="276" r:id="rId5"/>
    <p:sldId id="278" r:id="rId6"/>
    <p:sldId id="27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E53D-615B-4852-9F94-863EAACC50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A9FA91-BAE1-4F2F-BCF9-E3D874C6D3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615173-231B-4310-9EFE-DE5F1A05D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AD176D-085C-4769-9A54-2C7B0A550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ADE88-1DBB-48A6-A2C7-D45545418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314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E71A9-683A-4225-BA16-64BC131A2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55C309-8BDF-4DF2-963C-477AA02C69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F06F4-BAAE-4D3B-93F9-9D30FC067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FC46F9-DE45-4A40-8046-8810D488F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0C596-EC70-4CFB-BEBF-ADC3504AB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5430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63DC3A-8C10-465D-8CAC-433B78003B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7342F2-DD1A-4D12-BD62-8F9D911718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460C67-F5BC-4A60-97E1-A67C5DFEC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9A6A7B-5113-40DE-9DB1-DA555AFBD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BD3126-1D96-403A-B9C1-A52E48F77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565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3F0F5-4546-4E9F-87D0-591748AA0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F27FDB-AA0B-465F-B7E5-94C76C8547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4CC8F1-BE70-4EFC-865A-C1063506C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874A7-F7B6-4101-8305-F4B018091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A3935-EBEA-47F4-A96D-851479CDB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555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70157-4A61-4CE2-A413-A3DAC0F39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8A15C-B443-4942-ADEA-F9B58A30F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10D4A-DD56-493F-8BAB-88BA5D111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E12E90-93F5-4B37-BCC5-99D5AF57B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AEAFDA-ED41-4F85-B5FA-A97AF4A8A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4430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26542-49E0-44F0-9FC1-BF3D9A0D1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4983C1-1C87-42C0-BA63-90F0B5DCFE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3081E5-0405-4555-B4B3-63D0CEEB4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04200-E756-4DD5-B0A5-58E8CB5E8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6AB22E-475F-4A5C-9BAC-83B579D20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FC0367-690C-4A70-BC26-2AD67EC4B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395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A68DD-7C21-45A8-A361-40BFF64A2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5A8E39-EA17-40CC-9349-B9EB3F6186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6F5143-4FF2-4B0B-A63E-E623F5B15C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493264-337F-4E27-A954-82C17D1EE4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64FE5D-B2FA-4E73-9646-80E2B0882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3710F7-3F38-4A0C-9C55-231276437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470C1C-4EC2-425A-8A91-4A8BC1B7D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02E701-C81A-4CB9-94DC-2107B0AFD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248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3B644-AF39-4264-9763-EF9705B8A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C3DDAB-218B-41EE-9403-D2BF7F570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12271E-035C-47D0-A67D-C4869D38E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D22F2-4123-4E35-A9D9-44A508670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570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CAE6FD-8105-436A-9C76-09720F124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A47CAF-8F8B-4824-9EFA-88115F4B9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9C2D39-391D-45CC-BE6C-A95C57038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050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01312-DFF3-4B41-9E0C-21241E152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1E21C-1E76-4089-9F77-46BF59C91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EFB3EA-718B-4584-B51A-276F6193CA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8E04C2-CB00-4BDD-A905-DC8611716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6F62A6-9E9E-4C75-82E1-D7BD45B3D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5DE050-144D-491E-BC7D-D841158EE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209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944C4-9D66-4D8A-A4FF-BB08A3C23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01AEE3-32EE-478E-AC8A-62195C77D1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B179AB-28EF-433D-B69C-A2BCBF20A2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2D9012-7569-4A22-8F60-C49CBE6BC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EBEFC6-3B59-476D-B214-75CFF970B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4F3A51-AB0C-4582-B34E-619D0BCD9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323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E0DF7D-E8DC-47BF-BCE2-2EFD84F85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1D8F7-A9AB-4DD3-AEFD-4195F12DE6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9B301-FC8F-4C4A-8EA8-0720C3E9B5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DEE57-7C7F-4CFA-A833-EC656D078D3C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6F8E62-06AF-4E2D-9BCA-0FB4C7902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2F148-5222-4F3A-92A2-D6B9D17857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D3093-BC2A-4C14-A117-A0764711A1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75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966823"/>
            <a:ext cx="9144000" cy="1543140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Arial" panose="020B0604020202020204" pitchFamily="34" charset="0"/>
                <a:ea typeface="Times New Roman" panose="02020603050405020304" pitchFamily="18" charset="0"/>
              </a:rPr>
              <a:t>WF on RRM for NR </a:t>
            </a:r>
            <a:r>
              <a:rPr lang="en-GB" sz="4000" b="1" dirty="0" err="1">
                <a:latin typeface="Arial" panose="020B0604020202020204" pitchFamily="34" charset="0"/>
                <a:ea typeface="Times New Roman" panose="02020603050405020304" pitchFamily="18" charset="0"/>
              </a:rPr>
              <a:t>IIoT</a:t>
            </a:r>
            <a:r>
              <a:rPr lang="en-GB" sz="4000" b="1" dirty="0">
                <a:latin typeface="Arial" panose="020B0604020202020204" pitchFamily="34" charset="0"/>
                <a:ea typeface="Times New Roman" panose="02020603050405020304" pitchFamily="18" charset="0"/>
              </a:rPr>
              <a:t> and URLLC</a:t>
            </a:r>
            <a:endParaRPr lang="ja-JP" altLang="en-US" sz="4000" dirty="0">
              <a:latin typeface="+mn-lt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31505" y="188640"/>
            <a:ext cx="3890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3GPP TSG-RAN4 Meeting #99e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E-meeting, May 19</a:t>
            </a:r>
            <a:r>
              <a:rPr kumimoji="1" lang="en-US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27</a:t>
            </a:r>
            <a:r>
              <a:rPr kumimoji="1" lang="en-US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2021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392144" y="188640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R4-2108368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Document for: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	Approval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CA0316-258E-4D69-A0DD-0104B087B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6767"/>
          </a:xfrm>
        </p:spPr>
        <p:txBody>
          <a:bodyPr>
            <a:normAutofit fontScale="90000"/>
          </a:bodyPr>
          <a:lstStyle/>
          <a:p>
            <a:r>
              <a:rPr lang="en-GB" dirty="0"/>
              <a:t>Topic #1 Work Plan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F0CBD92-D690-46FA-A5CB-7FDEAB823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373"/>
            <a:ext cx="10515600" cy="5014590"/>
          </a:xfrm>
        </p:spPr>
        <p:txBody>
          <a:bodyPr>
            <a:normAutofit/>
          </a:bodyPr>
          <a:lstStyle/>
          <a:p>
            <a:r>
              <a:rPr lang="en-GB" dirty="0"/>
              <a:t>Agreement (Sub-topic #1-1, Issue 1-3):</a:t>
            </a:r>
          </a:p>
          <a:p>
            <a:pPr lvl="1"/>
            <a:r>
              <a:rPr lang="en-GB" dirty="0">
                <a:highlight>
                  <a:srgbClr val="00FF00"/>
                </a:highlight>
              </a:rPr>
              <a:t>RAN4 wait for further RAN1 progress and agreements related to enhanced propagation delay compensation before considering defining any PDC related requirements for new measurements if such are agreed in RAN1.</a:t>
            </a:r>
          </a:p>
          <a:p>
            <a:pPr lvl="1"/>
            <a:endParaRPr lang="en-GB" dirty="0"/>
          </a:p>
          <a:p>
            <a:r>
              <a:rPr lang="en-GB" dirty="0"/>
              <a:t>Issue 1-4: Work plan for </a:t>
            </a:r>
            <a:r>
              <a:rPr lang="en-GB" dirty="0" err="1"/>
              <a:t>NR_IIOT_URLLC_enh_RRM</a:t>
            </a:r>
            <a:r>
              <a:rPr lang="en-GB" dirty="0"/>
              <a:t>.</a:t>
            </a:r>
          </a:p>
          <a:p>
            <a:pPr lvl="1"/>
            <a:r>
              <a:rPr lang="fi-FI" dirty="0" err="1">
                <a:highlight>
                  <a:srgbClr val="00FF00"/>
                </a:highlight>
              </a:rPr>
              <a:t>Agreed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with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changes</a:t>
            </a:r>
            <a:endParaRPr lang="fi-FI" dirty="0">
              <a:highlight>
                <a:srgbClr val="00FF00"/>
              </a:highlight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8533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CA0316-258E-4D69-A0DD-0104B087B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6767"/>
          </a:xfrm>
        </p:spPr>
        <p:txBody>
          <a:bodyPr>
            <a:normAutofit fontScale="90000"/>
          </a:bodyPr>
          <a:lstStyle/>
          <a:p>
            <a:r>
              <a:rPr lang="en-GB" dirty="0"/>
              <a:t>Topic #1 Work Plan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F0CBD92-D690-46FA-A5CB-7FDEAB823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373"/>
            <a:ext cx="10515600" cy="5014590"/>
          </a:xfrm>
        </p:spPr>
        <p:txBody>
          <a:bodyPr>
            <a:normAutofit/>
          </a:bodyPr>
          <a:lstStyle/>
          <a:p>
            <a:r>
              <a:rPr lang="en-GB" u="sng" dirty="0"/>
              <a:t>Sub topic 1-1, Issue 1-1:</a:t>
            </a:r>
            <a:r>
              <a:rPr lang="en-GB" dirty="0"/>
              <a:t> RAN4 should only pursue one set of Rel-17 enhancements to satisfy the accuracy requirements of PDC for all use cases.</a:t>
            </a:r>
            <a:r>
              <a:rPr lang="en-GB" u="sng" dirty="0"/>
              <a:t> </a:t>
            </a:r>
          </a:p>
          <a:p>
            <a:pPr lvl="1"/>
            <a:r>
              <a:rPr lang="en-GB" dirty="0"/>
              <a:t>All companies supported waiting for further progress</a:t>
            </a:r>
          </a:p>
          <a:p>
            <a:r>
              <a:rPr lang="en-GB" u="sng" dirty="0"/>
              <a:t>Sub topic 1-1, Issue 1-2:</a:t>
            </a:r>
            <a:r>
              <a:rPr lang="en-GB" dirty="0"/>
              <a:t> RAN4 will not define requirements for propagation delay compensation based on existing Rel-15 or Rel-16 TA procedure and granularity.</a:t>
            </a:r>
            <a:r>
              <a:rPr lang="en-GB" u="sng" dirty="0"/>
              <a:t> </a:t>
            </a:r>
          </a:p>
          <a:p>
            <a:pPr lvl="1"/>
            <a:r>
              <a:rPr lang="en-GB" dirty="0"/>
              <a:t>All companies supported waiting for further progress</a:t>
            </a:r>
          </a:p>
          <a:p>
            <a:r>
              <a:rPr lang="en-GB" dirty="0">
                <a:highlight>
                  <a:srgbClr val="00FF00"/>
                </a:highlight>
              </a:rPr>
              <a:t>Agreement for Issues 1-1 and 1-2:</a:t>
            </a:r>
          </a:p>
          <a:p>
            <a:pPr lvl="1"/>
            <a:r>
              <a:rPr lang="en-GB" dirty="0">
                <a:highlight>
                  <a:srgbClr val="00FF00"/>
                </a:highlight>
              </a:rPr>
              <a:t>Wait for further WI progress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04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CA0316-258E-4D69-A0DD-0104B087B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6767"/>
          </a:xfrm>
        </p:spPr>
        <p:txBody>
          <a:bodyPr>
            <a:normAutofit fontScale="90000"/>
          </a:bodyPr>
          <a:lstStyle/>
          <a:p>
            <a:r>
              <a:rPr lang="en-GB" dirty="0"/>
              <a:t>Topic #2 Reference Point discussion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F0CBD92-D690-46FA-A5CB-7FDEAB823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373"/>
            <a:ext cx="10515600" cy="5014590"/>
          </a:xfrm>
        </p:spPr>
        <p:txBody>
          <a:bodyPr>
            <a:normAutofit/>
          </a:bodyPr>
          <a:lstStyle/>
          <a:p>
            <a:r>
              <a:rPr lang="en-GB" u="sng" dirty="0"/>
              <a:t>Sub topic 2-1, Issue 2-1:</a:t>
            </a:r>
            <a:r>
              <a:rPr lang="en-GB" dirty="0"/>
              <a:t> The reference point/downlink timing refer of the first path at the UE.</a:t>
            </a:r>
            <a:r>
              <a:rPr lang="en-GB" u="sng" dirty="0"/>
              <a:t> </a:t>
            </a:r>
            <a:endParaRPr lang="fi-FI" dirty="0"/>
          </a:p>
          <a:p>
            <a:pPr lvl="1"/>
            <a:r>
              <a:rPr lang="fi-FI" dirty="0" err="1"/>
              <a:t>Agreement</a:t>
            </a:r>
            <a:r>
              <a:rPr lang="fi-FI" dirty="0"/>
              <a:t>:</a:t>
            </a:r>
          </a:p>
          <a:p>
            <a:pPr lvl="2"/>
            <a:r>
              <a:rPr lang="en-GB" dirty="0">
                <a:highlight>
                  <a:srgbClr val="00FF00"/>
                </a:highlight>
              </a:rPr>
              <a:t>The reference point/downlink timing refer of the first path at the UE.</a:t>
            </a:r>
          </a:p>
          <a:p>
            <a:r>
              <a:rPr lang="en-GB" u="sng" dirty="0"/>
              <a:t>Sub topic 2-2, Issue 2-2: </a:t>
            </a:r>
            <a:r>
              <a:rPr lang="en-GB" dirty="0"/>
              <a:t>Define the conditions when is the signal is ‘detectable’ or ‘detected’ or ‘truly arrived’ at the UE.</a:t>
            </a:r>
          </a:p>
          <a:p>
            <a:pPr lvl="1"/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the</a:t>
            </a:r>
            <a:r>
              <a:rPr lang="fi-FI" dirty="0"/>
              <a:t> 2nd </a:t>
            </a:r>
            <a:r>
              <a:rPr lang="fi-FI" dirty="0" err="1"/>
              <a:t>round</a:t>
            </a:r>
            <a:r>
              <a:rPr lang="fi-FI" dirty="0"/>
              <a:t> </a:t>
            </a:r>
            <a:r>
              <a:rPr lang="fi-FI" dirty="0" err="1"/>
              <a:t>comments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</a:t>
            </a:r>
            <a:r>
              <a:rPr lang="fi-FI" dirty="0" err="1"/>
              <a:t>all</a:t>
            </a:r>
            <a:r>
              <a:rPr lang="fi-FI" dirty="0"/>
              <a:t> </a:t>
            </a:r>
            <a:r>
              <a:rPr lang="fi-FI" dirty="0" err="1"/>
              <a:t>companies</a:t>
            </a:r>
            <a:r>
              <a:rPr lang="fi-FI" dirty="0"/>
              <a:t> Moderator </a:t>
            </a:r>
            <a:r>
              <a:rPr lang="fi-FI" dirty="0" err="1"/>
              <a:t>proposed</a:t>
            </a:r>
            <a:r>
              <a:rPr lang="fi-FI" dirty="0"/>
              <a:t> a TP </a:t>
            </a:r>
            <a:r>
              <a:rPr lang="fi-FI" dirty="0" err="1"/>
              <a:t>which</a:t>
            </a:r>
            <a:r>
              <a:rPr lang="fi-FI" dirty="0"/>
              <a:t>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discussed</a:t>
            </a:r>
            <a:r>
              <a:rPr lang="fi-FI" dirty="0"/>
              <a:t> </a:t>
            </a:r>
            <a:r>
              <a:rPr lang="fi-FI" dirty="0" err="1"/>
              <a:t>during</a:t>
            </a:r>
            <a:r>
              <a:rPr lang="fi-FI" dirty="0"/>
              <a:t> GTW. </a:t>
            </a:r>
            <a:r>
              <a:rPr lang="fi-FI" dirty="0" err="1"/>
              <a:t>Outcome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discussion</a:t>
            </a:r>
            <a:r>
              <a:rPr lang="fi-FI" dirty="0"/>
              <a:t> </a:t>
            </a:r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GTW </a:t>
            </a:r>
            <a:r>
              <a:rPr lang="fi-FI" dirty="0" err="1"/>
              <a:t>was</a:t>
            </a:r>
            <a:r>
              <a:rPr lang="fi-FI" dirty="0"/>
              <a:t>:</a:t>
            </a:r>
          </a:p>
          <a:p>
            <a:pPr lvl="1"/>
            <a:r>
              <a:rPr lang="en-US" u="sng" dirty="0">
                <a:highlight>
                  <a:srgbClr val="FFFF00"/>
                </a:highlight>
              </a:rPr>
              <a:t>Tentative agreements</a:t>
            </a:r>
            <a:endParaRPr lang="en-GB" dirty="0">
              <a:highlight>
                <a:srgbClr val="FFFF00"/>
              </a:highlight>
            </a:endParaRPr>
          </a:p>
          <a:p>
            <a:pPr lvl="2"/>
            <a:r>
              <a:rPr lang="en-US" dirty="0">
                <a:highlight>
                  <a:srgbClr val="FFFF00"/>
                </a:highlight>
              </a:rPr>
              <a:t>The downlink timing is defined as the time, when the first path in time of the corresponding downlink frame from the reference cell [arrives/is received] at the UE antenna</a:t>
            </a:r>
            <a:endParaRPr lang="en-GB" dirty="0">
              <a:highlight>
                <a:srgbClr val="FFFF00"/>
              </a:highlight>
            </a:endParaRP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410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CA0316-258E-4D69-A0DD-0104B087B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6767"/>
          </a:xfrm>
        </p:spPr>
        <p:txBody>
          <a:bodyPr>
            <a:normAutofit fontScale="90000"/>
          </a:bodyPr>
          <a:lstStyle/>
          <a:p>
            <a:r>
              <a:rPr lang="en-GB" dirty="0"/>
              <a:t>Topic #2 Reference Point discussion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F0CBD92-D690-46FA-A5CB-7FDEAB823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373"/>
            <a:ext cx="10515600" cy="5014590"/>
          </a:xfrm>
        </p:spPr>
        <p:txBody>
          <a:bodyPr>
            <a:normAutofit/>
          </a:bodyPr>
          <a:lstStyle/>
          <a:p>
            <a:pPr hangingPunct="0"/>
            <a:r>
              <a:rPr lang="en-GB" u="sng" dirty="0"/>
              <a:t>Sub topic 2-2, Issue 2-3: </a:t>
            </a:r>
            <a:r>
              <a:rPr lang="en-GB" dirty="0"/>
              <a:t>The conditions when the signal is ‘detectable’ or ‘detected’ or ‘truly arrived’ at the UE</a:t>
            </a:r>
          </a:p>
          <a:p>
            <a:pPr lvl="1" hangingPunct="0"/>
            <a:r>
              <a:rPr lang="en-GB" dirty="0"/>
              <a:t>No consensus regarding:</a:t>
            </a:r>
          </a:p>
          <a:p>
            <a:pPr lvl="2" hangingPunct="0"/>
            <a:r>
              <a:rPr lang="en-US" dirty="0"/>
              <a:t>‘</a:t>
            </a:r>
            <a:r>
              <a:rPr lang="en-GB" dirty="0"/>
              <a:t>When SSB_RP and SSB </a:t>
            </a:r>
            <a:r>
              <a:rPr lang="en-GB" dirty="0" err="1"/>
              <a:t>Ês</a:t>
            </a:r>
            <a:r>
              <a:rPr lang="en-GB" dirty="0"/>
              <a:t>/</a:t>
            </a:r>
            <a:r>
              <a:rPr lang="en-GB" dirty="0" err="1"/>
              <a:t>Iot</a:t>
            </a:r>
            <a:r>
              <a:rPr lang="en-GB" dirty="0"/>
              <a:t> is better than [x]dB</a:t>
            </a:r>
            <a:r>
              <a:rPr lang="en-US" dirty="0"/>
              <a:t>’ is needed for defining when </a:t>
            </a:r>
            <a:r>
              <a:rPr lang="en-GB" dirty="0"/>
              <a:t>the signal is ‘detectable’ or ‘detected’ or ‘truly arrived’ at the UE</a:t>
            </a:r>
          </a:p>
          <a:p>
            <a:pPr hangingPunct="0"/>
            <a:r>
              <a:rPr lang="en-GB" u="sng" dirty="0"/>
              <a:t>Sub topic 2-3, Issue 2-4: </a:t>
            </a:r>
            <a:r>
              <a:rPr lang="en-GB" dirty="0"/>
              <a:t>It should be clarified that the reference point/downlink timing refer to the signal of the first path being received/arrives at the UE antenna</a:t>
            </a:r>
          </a:p>
          <a:p>
            <a:pPr lvl="1" hangingPunct="0"/>
            <a:r>
              <a:rPr lang="en-GB" dirty="0">
                <a:highlight>
                  <a:srgbClr val="FFFF00"/>
                </a:highlight>
              </a:rPr>
              <a:t>Tentative agreement:</a:t>
            </a:r>
          </a:p>
          <a:p>
            <a:pPr lvl="2" hangingPunct="0"/>
            <a:r>
              <a:rPr lang="en-GB" dirty="0">
                <a:highlight>
                  <a:srgbClr val="FFFF00"/>
                </a:highlight>
              </a:rPr>
              <a:t>it should be clarified that the reference point/downlink timing refer to the signal of the first path being received/arrives at the UE antenna</a:t>
            </a:r>
          </a:p>
          <a:p>
            <a:pPr lvl="2" hangingPunct="0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4117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CA0316-258E-4D69-A0DD-0104B087B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6767"/>
          </a:xfrm>
        </p:spPr>
        <p:txBody>
          <a:bodyPr>
            <a:normAutofit fontScale="90000"/>
          </a:bodyPr>
          <a:lstStyle/>
          <a:p>
            <a:r>
              <a:rPr lang="en-GB" dirty="0"/>
              <a:t>Way Forward on Reference Point discussion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F0CBD92-D690-46FA-A5CB-7FDEAB823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2373"/>
            <a:ext cx="10515600" cy="501459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Companies are invited to proactively work on the tentative TP from the GTW (listed on page 4) and prepare potential TPs for RAN4#100.</a:t>
            </a:r>
          </a:p>
          <a:p>
            <a:endParaRPr lang="en-US" dirty="0"/>
          </a:p>
          <a:p>
            <a:r>
              <a:rPr lang="en-US" dirty="0"/>
              <a:t>Companies are invited to share their understanding on the definition of each of the following:</a:t>
            </a:r>
            <a:endParaRPr lang="en-GB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US" dirty="0"/>
              <a:t>Detected</a:t>
            </a:r>
            <a:endParaRPr lang="en-GB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US" dirty="0"/>
              <a:t>Detectable</a:t>
            </a:r>
            <a:endParaRPr lang="en-GB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US" dirty="0"/>
              <a:t>Truly arrived</a:t>
            </a:r>
          </a:p>
          <a:p>
            <a:pPr marL="457200" lvl="1" indent="0" hangingPunct="0">
              <a:buNone/>
            </a:pPr>
            <a:r>
              <a:rPr lang="en-GB" dirty="0"/>
              <a:t>And whether this would need to be part of the TP.</a:t>
            </a:r>
          </a:p>
          <a:p>
            <a:pPr hangingPunct="0"/>
            <a:endParaRPr lang="en-GB" u="sng" dirty="0"/>
          </a:p>
          <a:p>
            <a:pPr hangingPunct="0"/>
            <a:r>
              <a:rPr lang="en-GB" dirty="0"/>
              <a:t>Companies are invited to share their view on whether it should be clarified that the reference point/downlink timing refer to the signal of the first path being received/arrives at the UE antenna.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3293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567</Words>
  <Application>Microsoft Office PowerPoint</Application>
  <PresentationFormat>Widescreen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RRM for NR IIoT and URLLC</vt:lpstr>
      <vt:lpstr>Topic #1 Work Plan</vt:lpstr>
      <vt:lpstr>Topic #1 Work Plan</vt:lpstr>
      <vt:lpstr>Topic #2 Reference Point discussion</vt:lpstr>
      <vt:lpstr>Topic #2 Reference Point discussion</vt:lpstr>
      <vt:lpstr>Way Forward on Reference Point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RRM for NR IIoT and URLLC</dc:title>
  <dc:creator>Nokia</dc:creator>
  <cp:lastModifiedBy>Nokia</cp:lastModifiedBy>
  <cp:revision>10</cp:revision>
  <dcterms:created xsi:type="dcterms:W3CDTF">2021-05-23T20:41:18Z</dcterms:created>
  <dcterms:modified xsi:type="dcterms:W3CDTF">2021-05-26T18:56:33Z</dcterms:modified>
</cp:coreProperties>
</file>