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8" r:id="rId3"/>
    <p:sldId id="1003" r:id="rId4"/>
    <p:sldId id="1002" r:id="rId5"/>
    <p:sldId id="1004" r:id="rId6"/>
    <p:sldId id="1001" r:id="rId7"/>
  </p:sldIdLst>
  <p:sldSz cx="12192000" cy="6858000"/>
  <p:notesSz cx="6858000" cy="9144000"/>
  <p:custDataLst>
    <p:tags r:id="rId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34" autoAdjust="0"/>
    <p:restoredTop sz="93214" autoAdjust="0"/>
  </p:normalViewPr>
  <p:slideViewPr>
    <p:cSldViewPr snapToGrid="0">
      <p:cViewPr varScale="1">
        <p:scale>
          <a:sx n="76" d="100"/>
          <a:sy n="76" d="100"/>
        </p:scale>
        <p:origin x="131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89DDE773-8546-4907-A84C-D6FDEC6DD534}"/>
    <pc:docChg chg="modSld">
      <pc:chgData name="Sumant Iyer" userId="913335bb-3b58-4b6e-abaa-4eed84b2043c" providerId="ADAL" clId="{89DDE773-8546-4907-A84C-D6FDEC6DD534}" dt="2021-05-26T23:05:02.642" v="5" actId="20577"/>
      <pc:docMkLst>
        <pc:docMk/>
      </pc:docMkLst>
      <pc:sldChg chg="modSp mod">
        <pc:chgData name="Sumant Iyer" userId="913335bb-3b58-4b6e-abaa-4eed84b2043c" providerId="ADAL" clId="{89DDE773-8546-4907-A84C-D6FDEC6DD534}" dt="2021-05-26T23:05:02.642" v="5" actId="20577"/>
        <pc:sldMkLst>
          <pc:docMk/>
          <pc:sldMk cId="3622899217" sldId="256"/>
        </pc:sldMkLst>
        <pc:spChg chg="mod">
          <ac:chgData name="Sumant Iyer" userId="913335bb-3b58-4b6e-abaa-4eed84b2043c" providerId="ADAL" clId="{89DDE773-8546-4907-A84C-D6FDEC6DD534}" dt="2021-05-26T23:05:02.642" v="5" actId="20577"/>
          <ac:spMkLst>
            <pc:docMk/>
            <pc:sldMk cId="3622899217" sldId="256"/>
            <ac:spMk id="4" creationId="{57A1449F-84DA-4840-8296-02278AAF9111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01CAD-7B1B-4C69-A6A1-1598671E5704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77D00-8A30-4840-B4F6-1319F4931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37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77D00-8A30-4840-B4F6-1319F4931EB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730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65FE4-E3B5-48EF-A485-9C7BEA26B7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37D253-07D2-4EAD-A849-BB2ACD4DA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1476FE-91FF-43DD-BB53-5186FF28D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B9B5A-0AEB-4466-BE9E-2AB1FD6D8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BF2EB3-3F60-4E19-96DE-F740B82B5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4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F9AD0-FD0E-4934-9ED2-035647D08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CBF70F-E93F-4F37-A3D7-3D040906E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48DE2-A66E-4B31-BED7-FE6E22253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C9F4C-548C-4452-BE00-08B23EB5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AF22B-CF7C-42DE-8CE1-DA85E739A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6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307E3D-A0A7-40C9-AD18-2B4D03F2E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64A074-FE5D-4AF8-90BE-A0C8FD530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C9621C-B824-4319-8731-B8D993B32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6CE1B-928D-4527-AD34-0D1C2B89D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17FF2-1D38-4F3E-B720-3C256D68F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145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537" y="1355082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36617"/>
            <a:ext cx="11432977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6020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80D55-9DEA-444A-AADA-A39FC8DA4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2BB47-23B4-4564-8678-E8CEF9E36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6D458-6CE9-401A-8BC1-765A7CD3E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77200-E928-467B-82B7-0DA990D06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0C62F-25FA-450B-94E4-26BCD0629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524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71669-9DD8-41ED-8689-635DDE873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CE0C90-8CC8-4AF8-BB1F-6E3E40D56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09E584-2CF0-4142-A801-7AC372B7C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279438-EDA7-47AB-8316-A1FAD45BF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1A9A8-BAE1-4F8D-9B93-B7122E81B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2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A2E82-CDDC-4F82-8467-F03F777D8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850DA-931A-4ABB-814F-B8FFE85F39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BEC517-530A-4523-A27C-CD5A598AF8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344818-F31C-4802-B136-84DECFCEE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35B4A5-B55E-4917-BB2E-DF1720ED2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0CB455-B740-4B06-BAC5-DD8820D42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753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D701-AFAB-49CA-BEA7-00494C261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991412-DCDF-49F8-AD28-07C0F89AE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86EA25-2010-4D9B-88E4-0E48E7B63D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8C48B9-1228-46CB-9956-52F61A0C3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E8EF04-265B-42E5-832B-41D9337E75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A25030-33C6-4CD1-97F8-7207645D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F9A9F0-5FF3-4CFE-A10F-8A0671DA5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1DB859-8AAD-44A2-AF5B-FEE8D6898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51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47304-07AB-4BB9-BC52-A3C412D09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8B6189-7FB4-4563-9D3A-DA7F81EB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657515-8AE8-452F-8AAC-458FAB9F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573D95-1A8A-45FE-B732-E3BE3BF3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4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2087AE-6549-4683-8335-307CCF740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969AA3-BEB3-4DC2-9931-61FD16245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E5D71A-8A4F-4582-B0AD-9AE10470B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34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C1E33-CED6-4FEA-905C-05030C4C0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069FC-7076-406C-81D2-9426617D0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599BE9-F22A-4FC6-8ECD-C1F6B47AE2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2EA17B-CDFA-4C4E-84D2-F7265CB0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4BAA32-EE07-46C6-93B0-99BEF0383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0C636A-99FA-42BA-913D-AAF4EFD1E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8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42FC5-5166-4897-AADA-7E6CFE7FB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8478DE-CEA4-47E3-8196-C43116ED66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EE3B9-BC3D-4877-B326-355735996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F9E36-1668-4AD3-B053-FCF0D8CE6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05A4D3-4CE9-47FD-B41B-8A2DAE2BD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F6D4D5-C52F-4B57-B81E-307CF0BF1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7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F87719-22C6-42D0-ACB7-2E5A52BDA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C0280E-CC06-4A4F-B4EE-E530354E2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F5E2AE-2F1B-445B-9347-CB4E0B5618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47803-76D7-47BA-BB4C-D306A767C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D094B-D8F4-4DAE-8CBD-83B8CD85D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63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Visio_Drawing.vsd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97B5F-1EB0-4A1D-B3CD-A3FFCE97A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481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for FR2 UL MIMO EVM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1449F-84DA-4840-8296-02278AAF9111}"/>
              </a:ext>
            </a:extLst>
          </p:cNvPr>
          <p:cNvSpPr txBox="1"/>
          <p:nvPr/>
        </p:nvSpPr>
        <p:spPr>
          <a:xfrm>
            <a:off x="249382" y="711200"/>
            <a:ext cx="1167476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RAN4#99-e	                                                                                                                                                   R4-2108084</a:t>
            </a: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e-Meeting, May 2021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15336EB-1823-4EB4-9B67-1EEB6E157CB7}"/>
              </a:ext>
            </a:extLst>
          </p:cNvPr>
          <p:cNvSpPr txBox="1">
            <a:spLocks/>
          </p:cNvSpPr>
          <p:nvPr/>
        </p:nvSpPr>
        <p:spPr>
          <a:xfrm>
            <a:off x="480290" y="4809764"/>
            <a:ext cx="11212945" cy="89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cs typeface="Times New Roman" panose="02020603050405020304" pitchFamily="18" charset="0"/>
              </a:rPr>
              <a:t>Qualcomm Incorporated</a:t>
            </a:r>
          </a:p>
        </p:txBody>
      </p:sp>
      <p:sp>
        <p:nvSpPr>
          <p:cNvPr id="6" name="RS_Classification_Standard">
            <a:extLst>
              <a:ext uri="{FF2B5EF4-FFF2-40B4-BE49-F238E27FC236}">
                <a16:creationId xmlns:a16="http://schemas.microsoft.com/office/drawing/2014/main" id="{450BC221-1EDD-4A80-946A-92EFFB9F33EC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2899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04601-0FC0-4634-94EA-1D4992EDB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-1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10224-E461-4DC4-B45C-6F74A6477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311581" cy="4535846"/>
          </a:xfrm>
        </p:spPr>
        <p:txBody>
          <a:bodyPr>
            <a:normAutofit fontScale="92500" lnSpcReduction="20000"/>
          </a:bodyPr>
          <a:lstStyle/>
          <a:p>
            <a:r>
              <a:rPr lang="en-US" strike="sngStrike" dirty="0">
                <a:solidFill>
                  <a:srgbClr val="FF0000"/>
                </a:solidFill>
              </a:rPr>
              <a:t>Motivation: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It is agreed that a TE with dual polarization coherent receivers would be an ‘enhancement which addresses the UE demodulation part of the polarization mismatch objective’ (see WF R4-2017594)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There is however no standardized procedure yet to evaluate UE UL signal quality with enhanced TE – LTE and FR1 SISO have such a documented procedure in RAN5</a:t>
            </a: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TE must be able to resolve UL signals measured OTA into their constituent layers (‘diagonalization’), prior to EVM calculation</a:t>
            </a:r>
          </a:p>
          <a:p>
            <a:r>
              <a:rPr lang="en-US" dirty="0"/>
              <a:t>Two schemes to diagonalize the channel have been proposed. Both diagonalize by equalizing with inverse of channel estimate:</a:t>
            </a:r>
          </a:p>
          <a:p>
            <a:pPr lvl="1"/>
            <a:r>
              <a:rPr lang="en-US" dirty="0"/>
              <a:t>Method 1: channel estimate based on DMRS symbols alone</a:t>
            </a:r>
          </a:p>
          <a:p>
            <a:pPr lvl="1"/>
            <a:r>
              <a:rPr lang="en-US" dirty="0"/>
              <a:t>Method 2: channel estimate based on LSE channel estimate</a:t>
            </a:r>
          </a:p>
          <a:p>
            <a:r>
              <a:rPr lang="en-US" dirty="0"/>
              <a:t>This WF focuses on defining evaluation criteria to help down-select between the EVM calculation methods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RS_Classification_Standard">
            <a:extLst>
              <a:ext uri="{FF2B5EF4-FFF2-40B4-BE49-F238E27FC236}">
                <a16:creationId xmlns:a16="http://schemas.microsoft.com/office/drawing/2014/main" id="{8C6026DB-0E85-4924-A624-29BE853CA71C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418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89A3B-A575-41F2-B1FC-4DE356396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– 2 : Method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6CE2E-4F8E-4046-827D-D58FEAC47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3476"/>
            <a:ext cx="5166674" cy="536128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Equalizer is derived from DMRS symbols alone </a:t>
            </a:r>
          </a:p>
          <a:p>
            <a:r>
              <a:rPr lang="en-US" dirty="0"/>
              <a:t>See R4-2109915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179B80-8137-438B-842B-C1BC1290B38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110" y="1943735"/>
            <a:ext cx="5977890" cy="297053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S_Classification_Standard">
            <a:extLst>
              <a:ext uri="{FF2B5EF4-FFF2-40B4-BE49-F238E27FC236}">
                <a16:creationId xmlns:a16="http://schemas.microsoft.com/office/drawing/2014/main" id="{35FD07DB-0377-4A42-85D1-957EC36241E1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0773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89A3B-A575-41F2-B1FC-4DE356396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– 3 : Method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6CE2E-4F8E-4046-827D-D58FEAC47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3476"/>
            <a:ext cx="5166674" cy="536128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Equalizer is derived by inversion of LSE estimate of channel</a:t>
            </a:r>
          </a:p>
          <a:p>
            <a:r>
              <a:rPr lang="en-US" strike="sngStrike" dirty="0">
                <a:solidFill>
                  <a:schemeClr val="accent1"/>
                </a:solidFill>
              </a:rPr>
              <a:t>Extension of legacy SISO method to rank 2</a:t>
            </a:r>
          </a:p>
          <a:p>
            <a:r>
              <a:rPr lang="en-US" dirty="0"/>
              <a:t>See R4-2108811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4B4E073-780A-4D57-8C36-ED11BEBEF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062" y="1504334"/>
            <a:ext cx="1128619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E7C8730-37D6-47D8-8E6D-EFA9034CF4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597070"/>
              </p:ext>
            </p:extLst>
          </p:nvPr>
        </p:nvGraphicFramePr>
        <p:xfrm>
          <a:off x="5865557" y="1966451"/>
          <a:ext cx="6326443" cy="3960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4" imgW="8031569" imgH="5021948" progId="Visio.Drawing.15">
                  <p:embed/>
                </p:oleObj>
              </mc:Choice>
              <mc:Fallback>
                <p:oleObj name="Visio" r:id="rId4" imgW="8031569" imgH="5021948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E7C8730-37D6-47D8-8E6D-EFA9034CF40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5557" y="1966451"/>
                        <a:ext cx="6326443" cy="39601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S_Classification_Standard">
            <a:extLst>
              <a:ext uri="{FF2B5EF4-FFF2-40B4-BE49-F238E27FC236}">
                <a16:creationId xmlns:a16="http://schemas.microsoft.com/office/drawing/2014/main" id="{71E9DBBC-4D47-4CAC-8982-6926688AA50C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19787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– Simulation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41944"/>
            <a:ext cx="7673412" cy="4535019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Method 1 and method 2 are baseline for evaluation, refinement on proposed method 1, method 2 not precluded.</a:t>
            </a:r>
          </a:p>
          <a:p>
            <a:r>
              <a:rPr lang="en-US" dirty="0"/>
              <a:t>Test waveforms constructed with:</a:t>
            </a:r>
          </a:p>
          <a:p>
            <a:pPr lvl="1"/>
            <a:r>
              <a:rPr lang="en-US" dirty="0"/>
              <a:t>Flat signal PSD</a:t>
            </a:r>
          </a:p>
          <a:p>
            <a:pPr lvl="1"/>
            <a:r>
              <a:rPr lang="en-US" dirty="0"/>
              <a:t>Injected AWGN</a:t>
            </a:r>
          </a:p>
          <a:p>
            <a:r>
              <a:rPr lang="en-US" dirty="0"/>
              <a:t>Signal configuration:</a:t>
            </a:r>
          </a:p>
          <a:p>
            <a:pPr lvl="1"/>
            <a:r>
              <a:rPr lang="en-US" dirty="0"/>
              <a:t>[50] contiguous RBs</a:t>
            </a:r>
          </a:p>
          <a:p>
            <a:pPr lvl="1"/>
            <a:r>
              <a:rPr lang="en-US" dirty="0"/>
              <a:t>CP-OFDM (QPSK – </a:t>
            </a:r>
            <a:r>
              <a:rPr lang="en-US" strike="sngStrike" dirty="0"/>
              <a:t>64</a:t>
            </a:r>
            <a:r>
              <a:rPr lang="en-US" dirty="0"/>
              <a:t> </a:t>
            </a:r>
            <a:r>
              <a:rPr lang="en-US" dirty="0" err="1">
                <a:solidFill>
                  <a:srgbClr val="FFC000"/>
                </a:solidFill>
              </a:rPr>
              <a:t>256</a:t>
            </a:r>
            <a:r>
              <a:rPr lang="en-US" dirty="0" err="1"/>
              <a:t>QAM</a:t>
            </a:r>
            <a:r>
              <a:rPr lang="en-US" dirty="0"/>
              <a:t>) PUSCH, rank 2</a:t>
            </a:r>
          </a:p>
          <a:p>
            <a:pPr lvl="1"/>
            <a:r>
              <a:rPr lang="en-US" dirty="0"/>
              <a:t>UL RMC as defined in appendix of 38.101-2</a:t>
            </a:r>
          </a:p>
          <a:p>
            <a:r>
              <a:rPr lang="en-US" dirty="0"/>
              <a:t>AWGN noise sweep for SNR range of 10 dB to 30 dB over allocated RBs</a:t>
            </a:r>
          </a:p>
          <a:p>
            <a:r>
              <a:rPr lang="en-US" dirty="0"/>
              <a:t>Polarization basis mismatch:</a:t>
            </a:r>
          </a:p>
          <a:p>
            <a:pPr lvl="1"/>
            <a:r>
              <a:rPr lang="en-US" dirty="0"/>
              <a:t>Evaluate for following matrices that relate TE receiver signal to UE individual chain outputs -&gt;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6B2A8120-EA96-43BE-AF40-6B28D67BB8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267738" y="4314517"/>
                <a:ext cx="4149211" cy="19973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 smtClean="0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dirty="0">
                  <a:solidFill>
                    <a:srgbClr val="00B0F0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i="1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i="1" smtClean="0">
                                  <a:solidFill>
                                    <a:srgbClr val="00B0F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en-US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f>
                      <m:fPr>
                        <m:ctrlPr>
                          <a:rPr lang="en-US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 smtClean="0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 smtClean="0">
                                <a:solidFill>
                                  <a:srgbClr val="00B0F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Others unitary matrices not precluded</a:t>
                </a:r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6B2A8120-EA96-43BE-AF40-6B28D67BB8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7738" y="4314517"/>
                <a:ext cx="4149211" cy="1997383"/>
              </a:xfrm>
              <a:prstGeom prst="rect">
                <a:avLst/>
              </a:prstGeom>
              <a:blipFill>
                <a:blip r:embed="rId3"/>
                <a:stretch>
                  <a:fillRect b="-4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S_Classification_Standard">
            <a:extLst>
              <a:ext uri="{FF2B5EF4-FFF2-40B4-BE49-F238E27FC236}">
                <a16:creationId xmlns:a16="http://schemas.microsoft.com/office/drawing/2014/main" id="{4A2BB5B8-F446-4FCA-A808-6C1E5123F9E7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7614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– Criteria for comparison of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8" y="1825625"/>
            <a:ext cx="9986109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Calculated EVM accuracy for different SNR cases due to </a:t>
            </a:r>
            <a:r>
              <a:rPr lang="en-US" dirty="0" err="1"/>
              <a:t>AWGN</a:t>
            </a:r>
            <a:endParaRPr lang="en-US" dirty="0"/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The allowable </a:t>
            </a:r>
            <a:r>
              <a:rPr lang="en-US" altLang="zh-CN" dirty="0" err="1">
                <a:solidFill>
                  <a:srgbClr val="FF0000"/>
                </a:solidFill>
              </a:rPr>
              <a:t>EVM</a:t>
            </a:r>
            <a:r>
              <a:rPr lang="en-US" altLang="zh-CN" dirty="0">
                <a:solidFill>
                  <a:srgbClr val="FF0000"/>
                </a:solidFill>
              </a:rPr>
              <a:t> measurement error also need to be considered</a:t>
            </a:r>
            <a:endParaRPr lang="en-US" dirty="0"/>
          </a:p>
          <a:p>
            <a:r>
              <a:rPr lang="en-US" dirty="0"/>
              <a:t>Calculated EVM repeatability for above cases over 10 sub-frames average per standard for </a:t>
            </a:r>
            <a:r>
              <a:rPr lang="en-US" dirty="0" err="1"/>
              <a:t>PUSCH</a:t>
            </a:r>
            <a:r>
              <a:rPr lang="en-US" dirty="0"/>
              <a:t> </a:t>
            </a:r>
          </a:p>
          <a:p>
            <a:r>
              <a:rPr lang="en-US" dirty="0"/>
              <a:t>Sensitivity of calculated EVM to DMRS configuration </a:t>
            </a:r>
          </a:p>
          <a:p>
            <a:r>
              <a:rPr lang="en-US" dirty="0"/>
              <a:t>Sensitivity of calculated EVM to frequency domain smoothing</a:t>
            </a:r>
          </a:p>
          <a:p>
            <a:r>
              <a:rPr lang="en-US" dirty="0">
                <a:solidFill>
                  <a:schemeClr val="accent1"/>
                </a:solidFill>
              </a:rPr>
              <a:t>Sensitivity of calculated EVM to scheduled number of PUSCH symbols</a:t>
            </a:r>
          </a:p>
          <a:p>
            <a:r>
              <a:rPr lang="en-US" dirty="0">
                <a:solidFill>
                  <a:schemeClr val="accent1"/>
                </a:solidFill>
              </a:rPr>
              <a:t>Handling of non-invertible matrix cases</a:t>
            </a:r>
          </a:p>
          <a:p>
            <a:r>
              <a:rPr lang="en-US" dirty="0"/>
              <a:t>Implementation challenges</a:t>
            </a:r>
          </a:p>
          <a:p>
            <a:r>
              <a:rPr lang="en-US" dirty="0"/>
              <a:t>Other criteria not precluded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S_Classification_Standard">
            <a:extLst>
              <a:ext uri="{FF2B5EF4-FFF2-40B4-BE49-F238E27FC236}">
                <a16:creationId xmlns:a16="http://schemas.microsoft.com/office/drawing/2014/main" id="{6F6E16D2-211F-4C25-956B-B519736B4EFF}"/>
              </a:ext>
            </a:extLst>
          </p:cNvPr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de-DE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63627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382</Words>
  <Application>Microsoft Office PowerPoint</Application>
  <PresentationFormat>Widescreen</PresentationFormat>
  <Paragraphs>49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Calibre Regular</vt:lpstr>
      <vt:lpstr>Calibri</vt:lpstr>
      <vt:lpstr>Calibri Light</vt:lpstr>
      <vt:lpstr>Cambria Math</vt:lpstr>
      <vt:lpstr>Qualcomm Office Regular</vt:lpstr>
      <vt:lpstr>Qualcomm Regular</vt:lpstr>
      <vt:lpstr>Office Theme</vt:lpstr>
      <vt:lpstr>Visio</vt:lpstr>
      <vt:lpstr>WF for FR2 UL MIMO EVM</vt:lpstr>
      <vt:lpstr>Background -1</vt:lpstr>
      <vt:lpstr>Background – 2 : Method 1</vt:lpstr>
      <vt:lpstr>Background – 3 : Method 2</vt:lpstr>
      <vt:lpstr>WF – Simulation assumptions</vt:lpstr>
      <vt:lpstr>WF – Criteria for comparison of methods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FR2 Intraband CA Enchancement</dc:title>
  <dc:creator>Qualcomm</dc:creator>
  <cp:lastModifiedBy>Qualcomm</cp:lastModifiedBy>
  <cp:revision>31</cp:revision>
  <dcterms:created xsi:type="dcterms:W3CDTF">2019-07-09T22:24:24Z</dcterms:created>
  <dcterms:modified xsi:type="dcterms:W3CDTF">2021-05-26T23:05:09Z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1620730641</vt:lpwstr>
  </property>
  <property fmtid="{D5CDD505-2E9C-101B-9397-08002B2CF9AE}" pid="8" name="NSCPROP_SA">
    <vt:lpwstr>D:\RAN4 Meeting Doc\RAN4_99e\RAN4 management\GTW_May26\R4-2108651_WF_FR2ULMIMO_EVM.pptx</vt:lpwstr>
  </property>
</Properties>
</file>