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5" r:id="rId3"/>
    <p:sldId id="296" r:id="rId4"/>
    <p:sldId id="297" r:id="rId5"/>
    <p:sldId id="298" r:id="rId6"/>
    <p:sldId id="301" r:id="rId7"/>
    <p:sldId id="302" r:id="rId8"/>
    <p:sldId id="303" r:id="rId9"/>
    <p:sldId id="304" r:id="rId10"/>
    <p:sldId id="305" r:id="rId11"/>
    <p:sldId id="306" r:id="rId12"/>
    <p:sldId id="311" r:id="rId13"/>
    <p:sldId id="312" r:id="rId14"/>
    <p:sldId id="313" r:id="rId15"/>
    <p:sldId id="307" r:id="rId16"/>
    <p:sldId id="309" r:id="rId17"/>
    <p:sldId id="310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3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94694" autoAdjust="0"/>
  </p:normalViewPr>
  <p:slideViewPr>
    <p:cSldViewPr>
      <p:cViewPr varScale="1">
        <p:scale>
          <a:sx n="115" d="100"/>
          <a:sy n="115" d="100"/>
        </p:scale>
        <p:origin x="75" y="12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145" y="1598812"/>
            <a:ext cx="7729810" cy="1102519"/>
          </a:xfrm>
        </p:spPr>
        <p:txBody>
          <a:bodyPr>
            <a:noAutofit/>
          </a:bodyPr>
          <a:lstStyle/>
          <a:p>
            <a:r>
              <a:rPr lang="en-GB" sz="2000" dirty="0"/>
              <a:t>WF on further RRM enhancement for NR and MR-DC – HO with </a:t>
            </a:r>
            <a:r>
              <a:rPr lang="en-GB" sz="2000" dirty="0" err="1"/>
              <a:t>PSCell</a:t>
            </a:r>
            <a:endParaRPr lang="zh-CN" altLang="en-US" sz="1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11560" y="2931790"/>
            <a:ext cx="6400800" cy="47148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vivo,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6876256" y="292973"/>
            <a:ext cx="18722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R4-2108045</a:t>
            </a:r>
            <a:r>
              <a:rPr lang="en-US" altLang="zh-CN" sz="1600" b="1"/>
              <a:t>  </a:t>
            </a:r>
            <a:r>
              <a:rPr lang="en-US" altLang="zh-CN" sz="1600" b="1" dirty="0"/>
              <a:t>	</a:t>
            </a:r>
            <a:endParaRPr lang="zh-CN" altLang="en-US" sz="16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98574" y="292973"/>
            <a:ext cx="3232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3GPP TSG-RAN4 Meeting #99-e</a:t>
            </a:r>
            <a:r>
              <a:rPr lang="en-US" sz="1400" b="1" dirty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Electronic Meeting, 19</a:t>
            </a:r>
            <a:r>
              <a:rPr lang="en-GB" sz="1400" b="1" baseline="30000" dirty="0"/>
              <a:t>th</a:t>
            </a:r>
            <a:r>
              <a:rPr lang="en-GB" sz="1400" b="1" dirty="0"/>
              <a:t> – 27</a:t>
            </a:r>
            <a:r>
              <a:rPr lang="en-GB" sz="1400" b="1" baseline="30000" dirty="0"/>
              <a:t>th</a:t>
            </a:r>
            <a:r>
              <a:rPr lang="en-GB" sz="1400" b="1" dirty="0"/>
              <a:t> May,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878712"/>
            <a:ext cx="85689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sz="1400" b="1" dirty="0"/>
              <a:t>Agenda item: 9.9.2.2</a:t>
            </a:r>
            <a:endParaRPr lang="en-US" sz="1400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sz="1400" b="1" dirty="0"/>
              <a:t>Document for: Approval</a:t>
            </a:r>
            <a:endParaRPr lang="en-US" sz="1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2-2-3: UE SW processing and RF warm-up(if needed) time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6 (Nokia):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UE processing time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be 20ms if source &amp;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in same frequency range and source &amp;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same frequency range, 40ms otherwise.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additional RF retuning interruption should be defined during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8 (MTK):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overall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be max(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addition) +10ms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10 (Qualcomm, vivo, MTK, NEC, Ericsson, OPPO):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Extending the UE processing time for NRSA to EN-DC joint handover by [FFS]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[FFS] can be 10ms as the starting point, i.e.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[30]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NRDC to NRDC, the UE processing time to be 20ms without FR mode switch on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 otherwise, the UE processing time shall be 40ms as the legacy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change requirement.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16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2-2-5: Ending point of the delay requirement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(CATT, CMCC, Ericsson, Intel, NEC, vivo, Nokia, Apple, Xiaomi, OPPO, DoCoMo): Waiting for RAN2 response for order of random access carried out towards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(OPPO, DoCoMo, vivo): The ending point of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timing when UE is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(Apple): the ending point of the delay requirement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sequential processing is used, the 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the parallel processing is used, the later timing between “timing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and “the 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(Huawei, QC, MTK, CMCC, Ericsson):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Define delay requirements for HO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addition/change separately with the ending points defined as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PRACH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PRACH respectively. No need to define overall delay requirement.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87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2-2-6: Optimisation for the case when </a:t>
            </a:r>
            <a:r>
              <a:rPr lang="en-GB" sz="1200" b="1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not changed during HO with </a:t>
            </a:r>
            <a:r>
              <a:rPr lang="en-GB" sz="1200" b="1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(ZTE, CATT, Apple, OPPO, Ericsson, vivo, Xiaomi, Qualcomm, Intel):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UE which is already configured with DC, the UE’s behavior is same when the configured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same as the original one or not.</a:t>
            </a:r>
          </a:p>
          <a:p>
            <a:pPr lvl="1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(Nokia):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the target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same as source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UE should have known the timing, then it is no need for fine time tracking for target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510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2-2-8: Delay requirement design if parallel processing is assumed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1 (CATT):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parallel processing is assumed and having order limit of PRACH,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parallel processing is assumed and having not order limit of PRACH,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 (CMCC):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maximum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addition delay, HO delay)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addition delay=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+ 2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 delay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margin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3 (Nokia):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delay requirements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described as: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HO_with_PSCell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margin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FFS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Where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FFS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the delay in acquiring the first available PRACH occasion in the target cells.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cell searching time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the maximum searching time of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 requirements for parallel processing are discussed after there is conclusion on the other issues in sub-topic 2-2.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145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2-2-9: Delay requirement design if sequential processing is assumed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1 (CATT):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If sequential processing is assumed,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fontAlgn="auto" hangingPunct="1"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2: </a:t>
            </a:r>
            <a:endParaRPr lang="en-US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 fontAlgn="auto" hangingPunct="1"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Other options are not precluded.</a:t>
            </a:r>
            <a:endParaRPr lang="en-US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>
              <a:spcAft>
                <a:spcPts val="900"/>
              </a:spcAft>
            </a:pP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 requirements for sequential processing are discussed after there is conclusion on other issues in sub-topic 2-2.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895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2-3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2-3-2: Interruption requirement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(CATT, Xiaomi, vivo): No interruption requirement should be defined during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1a (Huawei, Docomo): No interruption requirement should be defined during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parallel processing. FFS for sequential processing, if needed.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Option 2 (MTK, Ericsson, CATT, Intel, Nokia):  No new interruption requirement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needed. Interruption in legacy handover delay requirement can still be applied for the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(Apple, OPPO, Huawei): Interruption in legacy handover delay requirement can be applied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interruption is defined 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sequential processing is used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UE may have an interruption on new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due to the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 </a:t>
            </a: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parallel processing is used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no need to define interruption requirement.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5 (NEC, Qualcomm):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postpone the discussion on interruption uncertainty (T</a:t>
            </a:r>
            <a:r>
              <a:rPr lang="en-US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IU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till reply LS from RAN2 is received.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6 (Qualcomm):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Depending on RAN2 LS reply.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1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2-4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2-4-1: 2 step and 4 step RACH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1a (ZTE, Nokia, vivo): Include both 2-step RA and 4-step RA into the new requirements made for handover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need to mention 2-step or 4-step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requirements.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1b (NEC, Ericsson, ZTE, Nokia): RAN4 to define both 2-step and 4-step RACH requirements for handover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(Apple, Xiaomi, OPPO, MTK): for requirement of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RAN4 starts the discussion with 4 step RACH first and FFS on 2 step RACH.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(CATT, Qualcomm): Waiting RAN2 response and conclusions of other issues for 2 step and 4 step RACH.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05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2-4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2-4-3: RACH occasion on NR-U CC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(Ericsson):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further study whether RA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unlicensed carrier with CCA shall be prioritized over RA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licensed carrier, once CCA is successful.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(CATT, Apple, OPPO, Qualcomm, Huawei, MTK): The NR-U scenario is out of scope of this WID, no need to discuss.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(vivo, Ericsson):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Discuss in RAN plenary.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it-IT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(Qualcomm): Consider in TEI 17.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0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00B050"/>
                </a:solidFill>
              </a:rPr>
              <a:t>Agreements in the 1</a:t>
            </a:r>
            <a:r>
              <a:rPr lang="en-GB" sz="2800" baseline="30000" dirty="0">
                <a:solidFill>
                  <a:srgbClr val="00B050"/>
                </a:solidFill>
              </a:rPr>
              <a:t>st</a:t>
            </a:r>
            <a:r>
              <a:rPr lang="en-GB" sz="2800" dirty="0">
                <a:solidFill>
                  <a:srgbClr val="00B050"/>
                </a:solidFill>
              </a:rPr>
              <a:t> round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531394"/>
          </a:xfrm>
        </p:spPr>
        <p:txBody>
          <a:bodyPr>
            <a:normAutofit/>
          </a:bodyPr>
          <a:lstStyle/>
          <a:p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1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includes both software processing time and RF warm up time.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depends on RAN2 reply whether RACH processing can be performed in parallel or not and it can be further discussed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reply LS from RAN2, RRC processing delay for HO with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is: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SA to EN-DC : 50ms 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EN-DC to EN-DC: 20ms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NE-DC to NE-DC: 16ms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NR-DC to NR-DC: 16ms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RRC processing delay is defined in RAN2 specification.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PCC could be scheduled for UE when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 is completed but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addition is not completed</a:t>
            </a:r>
          </a:p>
          <a:p>
            <a:endParaRPr lang="en-US" sz="1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578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Agreements in the 2</a:t>
            </a:r>
            <a:r>
              <a:rPr lang="en-GB" sz="2800" baseline="30000" dirty="0">
                <a:solidFill>
                  <a:srgbClr val="0070C0"/>
                </a:solidFill>
              </a:rPr>
              <a:t>nd</a:t>
            </a:r>
            <a:r>
              <a:rPr lang="en-GB" sz="2800" dirty="0">
                <a:solidFill>
                  <a:srgbClr val="0070C0"/>
                </a:solidFill>
              </a:rPr>
              <a:t> round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PCell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 and 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addition, except RACH procedure, are performed in parallel for at least some of procedures</a:t>
            </a:r>
          </a:p>
          <a:p>
            <a:pPr lvl="1"/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condition of parallel processing in Issue 2-2-1a</a:t>
            </a:r>
          </a:p>
          <a:p>
            <a:pPr lvl="1"/>
            <a:endParaRPr lang="en-US" sz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5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96044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2-1-1: Scenarios for RRM requirement of HO with </a:t>
            </a:r>
            <a:r>
              <a:rPr lang="en-US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(CMCC, CATT, OPPO, Ericsson, Qualcomm, Intel, Docomo, NEC, vivo, Nokia)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concludes that RRM requirements are needed for the additional scenarios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is up to RAN plenary decision whether to extend the scope the WID. 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NR SA to NE-DC (newly added)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NR SA to NR-DC (newly added)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LTE SA to EN-DC (newly added)</a:t>
            </a:r>
            <a:endParaRPr lang="en-US" sz="800" dirty="0">
              <a:solidFill>
                <a:srgbClr val="FFC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(Apple, Xiaomi, MTK)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extension of WI scope should be discussed in RAN plenary.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25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228"/>
            <a:ext cx="8229600" cy="3812777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2-1-2: NR-DC and NE-DC mode in HO with </a:t>
            </a:r>
            <a:r>
              <a:rPr lang="en-GB" sz="16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1(CATT, Huawei): In R17 RAN4 only considers: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NR-DC,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(CMCC, Apple, Xiaomi, Ericsson, Huawei, Intel, NEC, vivo, Nokia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Qualcomm, 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OPPO,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Docomo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and FR1+FR1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the baseline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 for FR1+FR1 NR-DC would be discussed in TEI16.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Recommended WF (MTK)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</a:t>
            </a:r>
            <a:r>
              <a:rPr lang="en-GB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supported.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 is supported.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FR1+FR1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 is FFS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baseline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 for FR1+FR1 NR-DC would be discussed in TEI16.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FR2+LTE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 is FFS.</a:t>
            </a: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72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2-1-2a: Requirements for Rel-16 FR1+FR1 NR-DC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(Apple, Xiaomi, Qualcomm, OPPO):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Limited set of RRM requirements, i.e.,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requirements, are specified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requirements are discussed in TEI16.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(Apple, Xiaomi, OPPO, Nokia):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 set of RRM requirements: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The requirements are specified under what agenda/WI?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(Huawei): </a:t>
            </a:r>
            <a:endParaRPr 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Limited set of RRM requirements in Rel-17 </a:t>
            </a:r>
            <a:r>
              <a:rPr lang="en-GB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FeRRM</a:t>
            </a:r>
            <a:endParaRPr 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(Nokia):</a:t>
            </a:r>
            <a:endParaRPr 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13716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Figure out how many RRM requirements </a:t>
            </a: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 needed for FR1+FR1 DC firstly, then to decide whether in TEI16 or in Rel-17 to introduce the requirements based on the evaluated workload.</a:t>
            </a:r>
            <a:endParaRPr 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949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2-2-1a: Condition of parallel processing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SMTC of target unknown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configured in targetcellSMTC-SCG-r16, sequential processing shall be assumed; otherwise, parallel processing shall be assumed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Parallel processing shall always be assumed.</a:t>
            </a:r>
          </a:p>
          <a:p>
            <a:pPr lvl="1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other options are not precluded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2-2-1b: Whether requirements for sequential processing are needed if parallel processing is only possible under certain condition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yes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no </a:t>
            </a:r>
          </a:p>
          <a:p>
            <a:pPr lvl="2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2a: no, but the applicability condition shall be clarified in the spec (e.g., no requirement applies when such configuration happens).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695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320480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3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2-2-2: Parallel processing for HO with </a:t>
            </a:r>
            <a:r>
              <a:rPr lang="en-GB" sz="13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1a (QC, Nokia, ZTE, CATT, Ericsson, vivo, Apple, OPPO, Docomo, MTK, NEC, Intel, Huawei): 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 and </a:t>
            </a:r>
            <a:r>
              <a:rPr lang="en-GB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addition, without considering RA procedures and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are performed in parallel independently.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Additional searching delay may be considered for FR1+FR1 NR-DC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2b (MTK): 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specify the delay requirement for HO with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based on the assumption that some of procedures should be able to be performed in parallel.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what kinds of components in the overall delay requirement, e.g.,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will have dependency between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78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2-2-3: UE SW processing and RF warm-up(if needed) time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(CATT): The value of processing time of handover and 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can be reused separately.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including UE SW processing and RF warm-up time should be the maximum of the processing time of handover and the processing time of 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(Apple, Xiaomi, Huawei, Intel):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sequential processing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the total UE processing time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sum of UE processing timing of HO and UE processing timing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parallel processing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the total UE processing time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be the maximum one between UE processing timing of HO and UE processing timing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UE processing time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is: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CB77AF1-7769-4072-9B11-5A19C2DCF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894271"/>
              </p:ext>
            </p:extLst>
          </p:nvPr>
        </p:nvGraphicFramePr>
        <p:xfrm>
          <a:off x="1514157" y="3219822"/>
          <a:ext cx="6115685" cy="9544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7075">
                  <a:extLst>
                    <a:ext uri="{9D8B030D-6E8A-4147-A177-3AD203B41FA5}">
                      <a16:colId xmlns:a16="http://schemas.microsoft.com/office/drawing/2014/main" val="74302507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1165120971"/>
                    </a:ext>
                  </a:extLst>
                </a:gridCol>
                <a:gridCol w="2232660">
                  <a:extLst>
                    <a:ext uri="{9D8B030D-6E8A-4147-A177-3AD203B41FA5}">
                      <a16:colId xmlns:a16="http://schemas.microsoft.com/office/drawing/2014/main" val="1872258750"/>
                    </a:ext>
                  </a:extLst>
                </a:gridCol>
              </a:tblGrid>
              <a:tr h="29337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processing margin (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2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processing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in the same FR as old serving cell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and/or 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in the different FR from old serving cell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814818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Sequential processing 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40ms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60ms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961367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Parallel processing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20ms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40ms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8790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182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2434</Words>
  <Application>Microsoft Office PowerPoint</Application>
  <PresentationFormat>全屏显示(16:9)</PresentationFormat>
  <Paragraphs>159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MS Mincho</vt:lpstr>
      <vt:lpstr>等线</vt:lpstr>
      <vt:lpstr>宋体</vt:lpstr>
      <vt:lpstr>Arial</vt:lpstr>
      <vt:lpstr>Calibri</vt:lpstr>
      <vt:lpstr>Courier New</vt:lpstr>
      <vt:lpstr>Symbol</vt:lpstr>
      <vt:lpstr>Times New Roman</vt:lpstr>
      <vt:lpstr>Wingdings</vt:lpstr>
      <vt:lpstr>Office 主题</vt:lpstr>
      <vt:lpstr>WF on further RRM enhancement for NR and MR-DC – HO with PSCell</vt:lpstr>
      <vt:lpstr>Agreements in the 1st round</vt:lpstr>
      <vt:lpstr>Agreements in the 2nd round</vt:lpstr>
      <vt:lpstr>Open issues – sub-topic 2-1</vt:lpstr>
      <vt:lpstr>Open issues – sub-topic 2-1</vt:lpstr>
      <vt:lpstr>Open issues – sub-topic 2-1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2-3</vt:lpstr>
      <vt:lpstr>Open issues – sub-topic 2-4</vt:lpstr>
      <vt:lpstr>Open issues – sub-topic 2-4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vivo</cp:lastModifiedBy>
  <cp:revision>336</cp:revision>
  <dcterms:created xsi:type="dcterms:W3CDTF">2019-10-08T01:43:15Z</dcterms:created>
  <dcterms:modified xsi:type="dcterms:W3CDTF">2021-05-27T15:28:08Z</dcterms:modified>
</cp:coreProperties>
</file>