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15"/>
  </p:notesMasterIdLst>
  <p:sldIdLst>
    <p:sldId id="256" r:id="rId5"/>
    <p:sldId id="299" r:id="rId6"/>
    <p:sldId id="307" r:id="rId7"/>
    <p:sldId id="310" r:id="rId8"/>
    <p:sldId id="311" r:id="rId9"/>
    <p:sldId id="316" r:id="rId10"/>
    <p:sldId id="312" r:id="rId11"/>
    <p:sldId id="313" r:id="rId12"/>
    <p:sldId id="314" r:id="rId13"/>
    <p:sldId id="315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9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46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E6F6CF-505E-4AA1-890E-9ABB0FB1293D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1D16C4-5E05-4A6A-9A8C-6D2919EF6C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679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4830D-E227-442E-B199-AA2FF5DF2C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54488E-096F-4531-A442-30707E308D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0A1C82-5D8F-406F-859D-98686F222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5227E3-8646-4B78-8EC6-CB9A9BA00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780C23-95C6-45A8-919A-C262C39DD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00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32296-DE5C-47F6-9603-ADF0C3AE0F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9CFBC0-2109-494A-9A6E-68DEDDEEA2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59F24A-AC0E-4193-A61C-20C6EB57B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952AD6-2EFF-45E7-B1BC-1BAB7E8A3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FD2B31-F565-4425-B196-73345E060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954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1242EED-911B-454B-84CB-B38F599D94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9218DF-AE48-4009-825E-BB63C66805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278717-2839-42A5-9338-A1741076C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26A6C2-EDD6-418E-B280-0466A0AFC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ECC30B-67B2-476B-BF7D-9E7FB3523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290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FDC21-8014-4C8B-94C5-F316C1FBD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B96B11-C918-4906-8B6A-2A37368146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4163A-C9C0-4A03-9CD6-F16226E59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478B52-C04B-47A2-B589-782733632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81254C-47D3-40DF-AA62-D713B1EF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094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0FE4C-B16C-4A40-97C1-C1F63DCDF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365A4B-1C3D-4225-B1DF-2954AD7D47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A92A5A-91F2-4D6B-BF0D-AE8E72DB4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2119DC-9BA0-4AFC-BCB5-A3888223E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4A4759-1320-4824-B859-E7D4D47FB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579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3C08E-7CEA-4887-9A58-2C25119AF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9E5D0F-5FE5-46A2-B99A-0FF5EA1353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9777A-04CF-4C81-B647-96D4F72AE7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DBFD93-1600-4B43-AB9B-772BF827E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893D97-C9BE-426D-A04B-E49FA9CB5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4F4EDE-7A32-43CC-97F6-BA1B338F0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098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74876-ACF3-4B0C-94DA-F633D6B5D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AF36C2-52AB-488E-A0E5-6CE604BBD4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053E4E-4904-4A1E-9A0D-EBC3D2E9D0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E8C546-06AE-464F-AEB1-41AFCA8B2B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3AFAFA-2987-48A2-9FD7-C83CCD16BC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0D7A8F-3A71-48BD-94F0-EC2F1B55C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8E21EFB-4703-4E28-85FC-3C873EC77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F1B1BDE-3BBA-4A7A-B862-785AA5066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779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29E66-442D-4859-A07C-6212F095F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F21A57-AAE5-48F1-ABBA-7BE173B09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539ADE-9D5C-444A-89A9-59C53F35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8BECE2-F55A-441C-9B8A-56E821A0A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449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0F5D23-0D62-4063-859F-46FE4939B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1BFE14-03BD-4E4C-9629-0FD3B1775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682EF5-1D99-4896-8372-9F78CA31C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555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2C3D6-80BA-4CCF-825F-2C4CD20FF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E0E51-9F3E-4D62-82A1-0A3FDA6FE3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B80FBD-807B-4DEC-B629-901D1646DE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2D40CE-B165-4E5C-9515-E6E9DD697C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13B627-681C-4346-952E-A2E246B58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A0BE7A-C6A2-4194-AB2E-EB2D28120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417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59EC4-ABCC-4695-9BE0-D4551D1F2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044075D-D26E-4BDF-BB73-D188B3642D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1711B0-7C62-4B34-96F7-C295C77B69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121B3C-D20C-490E-88B2-2322F5E18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86AD03-08C5-40A9-A783-E5E520938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C36A4-4671-45CC-87F1-A8571AE5F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296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B1A804-8C79-44DC-BD66-C74B62A6C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64FAF1-CD76-4EEE-8CF6-BDAE03E699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1FD407-5DFC-46C5-A542-9AFEB8565E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99F8F-42EA-4348-B31A-105ADAC53E81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6A5ED5-0B2F-4759-98FC-7027F6A3C5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8059A1-6FAF-40A2-B6A2-94926EFAF6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85233-23C8-49EC-B9A2-694895CFF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691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522152-4BE9-4E0C-8DAB-528CF916A4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9302" y="2182505"/>
            <a:ext cx="11059886" cy="1246495"/>
          </a:xfrm>
        </p:spPr>
        <p:txBody>
          <a:bodyPr>
            <a:normAutofit fontScale="90000"/>
          </a:bodyPr>
          <a:lstStyle/>
          <a:p>
            <a:r>
              <a:rPr lang="en-US" sz="4800" dirty="0"/>
              <a:t>WF on RRM test case related issues</a:t>
            </a:r>
            <a:br>
              <a:rPr lang="en-US" sz="4800" dirty="0"/>
            </a:br>
            <a:endParaRPr lang="en-US" sz="48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726442-076A-4C8F-93BA-9EAA63B105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8597" y="3817207"/>
            <a:ext cx="11274805" cy="1162640"/>
          </a:xfrm>
        </p:spPr>
        <p:txBody>
          <a:bodyPr>
            <a:normAutofit/>
          </a:bodyPr>
          <a:lstStyle/>
          <a:p>
            <a:r>
              <a:rPr lang="en-US" sz="2800" dirty="0"/>
              <a:t>Ericsson</a:t>
            </a:r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E6CAC9C0-E692-4940-B639-D8B71E1D4E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77" y="0"/>
            <a:ext cx="6203323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 99-e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Electronic Meeting, May 19-27, 2021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ja-JP" sz="2000" dirty="0">
                <a:latin typeface="Arial" charset="0"/>
                <a:ea typeface="Batang" pitchFamily="18" charset="-127"/>
                <a:cs typeface="Times New Roman" pitchFamily="18" charset="0"/>
              </a:rPr>
              <a:t>Agenda: 4.1.8</a:t>
            </a: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85D8C46A-C772-492A-BB32-0FEE317D8A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95256" y="109537"/>
            <a:ext cx="1979912" cy="5221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R4-2108038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99460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6E7289-C25D-4075-9F26-BBD37CA32C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845" y="138702"/>
            <a:ext cx="12120155" cy="1325563"/>
          </a:xfrm>
        </p:spPr>
        <p:txBody>
          <a:bodyPr>
            <a:normAutofit/>
          </a:bodyPr>
          <a:lstStyle/>
          <a:p>
            <a:r>
              <a:rPr lang="en-US" dirty="0"/>
              <a:t>Annex A4: Scheduling: TDD SCS 30 kHz Intra-band CA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A8B21DB8-86F5-4848-8CB2-8A589CF998A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2598368"/>
              </p:ext>
            </p:extLst>
          </p:nvPr>
        </p:nvGraphicFramePr>
        <p:xfrm>
          <a:off x="662925" y="2516777"/>
          <a:ext cx="10866150" cy="2085735"/>
        </p:xfrm>
        <a:graphic>
          <a:graphicData uri="http://schemas.openxmlformats.org/drawingml/2006/table">
            <a:tbl>
              <a:tblPr/>
              <a:tblGrid>
                <a:gridCol w="217323">
                  <a:extLst>
                    <a:ext uri="{9D8B030D-6E8A-4147-A177-3AD203B41FA5}">
                      <a16:colId xmlns:a16="http://schemas.microsoft.com/office/drawing/2014/main" val="18380556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4274432784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2946913726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3375188339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3653122033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2970364606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2387589932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3565802906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3184031676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881820035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2915705112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1613216267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1349779614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3908769082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4103769976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1269947660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3884337910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2141750949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1228703808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3556326975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1130768061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1878730727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372572406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1411948769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1952482516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1440023158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120752577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2119687762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2069067277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3367869449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284378751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1234033633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2168530444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176599018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4209450450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1852131751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3067678817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2022791321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3049901678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1434592026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928157422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2083682226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142806792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406781806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3479329039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2030838185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1801367255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3979825142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1802806216"/>
                    </a:ext>
                  </a:extLst>
                </a:gridCol>
                <a:gridCol w="217323">
                  <a:extLst>
                    <a:ext uri="{9D8B030D-6E8A-4147-A177-3AD203B41FA5}">
                      <a16:colId xmlns:a16="http://schemas.microsoft.com/office/drawing/2014/main" val="2149646239"/>
                    </a:ext>
                  </a:extLst>
                </a:gridCol>
              </a:tblGrid>
              <a:tr h="173234"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SFN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メイリオ" panose="020B0604030504040204" pitchFamily="34" charset="-128"/>
                        </a:rPr>
                        <a:t>ｎ</a:t>
                      </a:r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0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メイリオ" panose="020B0604030504040204" pitchFamily="34" charset="-128"/>
                        </a:rPr>
                        <a:t>ｎ</a:t>
                      </a:r>
                      <a:endParaRPr lang="sv-SE" sz="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0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メイリオ" panose="020B0604030504040204" pitchFamily="34" charset="-128"/>
                        </a:rPr>
                        <a:t>ｎ</a:t>
                      </a:r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+1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9185522"/>
                  </a:ext>
                </a:extLst>
              </a:tr>
              <a:tr h="138587"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SF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8259435"/>
                  </a:ext>
                </a:extLst>
              </a:tr>
              <a:tr h="138587"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Slot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8982297"/>
                  </a:ext>
                </a:extLst>
              </a:tr>
              <a:tr h="138587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Slot Type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0881"/>
                  </a:ext>
                </a:extLst>
              </a:tr>
              <a:tr h="138587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SSB on Pcell(SSB.1 FR1)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0788971"/>
                  </a:ext>
                </a:extLst>
              </a:tr>
              <a:tr h="138587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SSB on Scell(new SSB pattern)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1527709"/>
                  </a:ext>
                </a:extLst>
              </a:tr>
              <a:tr h="249457">
                <a:tc gridSpan="8"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SMTC for Scell SSB frequency(new SMTC pattern)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0287304"/>
                  </a:ext>
                </a:extLst>
              </a:tr>
              <a:tr h="138587">
                <a:tc gridSpan="8"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SMTC for Scell SSB frequency(SMTC.1)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2913572"/>
                  </a:ext>
                </a:extLst>
              </a:tr>
              <a:tr h="138587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Possible interruption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3093094"/>
                  </a:ext>
                </a:extLst>
              </a:tr>
              <a:tr h="138587">
                <a:tc gridSpan="6"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Not-allowed interruption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110349"/>
                  </a:ext>
                </a:extLst>
              </a:tr>
              <a:tr h="138587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PDSCH (SR.2.1 TDD)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7798319"/>
                  </a:ext>
                </a:extLst>
              </a:tr>
              <a:tr h="138587">
                <a:tc gridSpan="6"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HARQ feedback (e.g. k1=5)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4877989"/>
                  </a:ext>
                </a:extLst>
              </a:tr>
              <a:tr h="138587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Allowed DTX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2934896"/>
                  </a:ext>
                </a:extLst>
              </a:tr>
              <a:tr h="138587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Not-allowed DTX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1,6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25236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59413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CA channel BW configuration shortage for RRM TCs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62149"/>
            <a:ext cx="12192000" cy="5941323"/>
          </a:xfrm>
        </p:spPr>
        <p:txBody>
          <a:bodyPr>
            <a:normAutofit/>
          </a:bodyPr>
          <a:lstStyle/>
          <a:p>
            <a:r>
              <a:rPr lang="en-US" dirty="0"/>
              <a:t>Shortage of channel bandwidth configurations in RRM test configurations identified in R4-2108849.</a:t>
            </a:r>
          </a:p>
          <a:p>
            <a:r>
              <a:rPr lang="en-US" dirty="0"/>
              <a:t>Candidate options:</a:t>
            </a:r>
          </a:p>
          <a:p>
            <a:pPr lvl="1"/>
            <a:r>
              <a:rPr lang="en-US" dirty="0"/>
              <a:t>Option 1: Define channel bandwidth configurations for RRM CA tests in generic manner. Generic solution requires resolution of at least following 3 issues:</a:t>
            </a:r>
          </a:p>
          <a:p>
            <a:pPr marL="1257300" lvl="2" indent="-342900">
              <a:buFont typeface="+mj-lt"/>
              <a:buAutoNum type="arabicPeriod"/>
            </a:pPr>
            <a:r>
              <a:rPr lang="en-US" dirty="0"/>
              <a:t>Io depends on BW: </a:t>
            </a:r>
          </a:p>
          <a:p>
            <a:pPr lvl="3"/>
            <a:r>
              <a:rPr lang="en-US" dirty="0"/>
              <a:t>FFS if same Io can be used in different bandwidth by defining:</a:t>
            </a:r>
          </a:p>
          <a:p>
            <a:pPr lvl="4"/>
            <a:r>
              <a:rPr lang="en-US" dirty="0"/>
              <a:t>New PDSCH RMC where PDSCH has same RBs as CORESET, and </a:t>
            </a:r>
          </a:p>
          <a:p>
            <a:pPr lvl="4"/>
            <a:r>
              <a:rPr lang="en-US" dirty="0"/>
              <a:t>New OCNG pattern where OCNG only covers CORESET RBs.</a:t>
            </a:r>
          </a:p>
          <a:p>
            <a:pPr marL="1371600" lvl="2" indent="-457200">
              <a:buFont typeface="+mj-lt"/>
              <a:buAutoNum type="arabicPeriod"/>
            </a:pPr>
            <a:r>
              <a:rPr lang="en-US" dirty="0"/>
              <a:t>RMC degradation by the generalization: </a:t>
            </a:r>
            <a:endParaRPr lang="sv-SE" dirty="0"/>
          </a:p>
          <a:p>
            <a:pPr lvl="3"/>
            <a:r>
              <a:rPr lang="en-US" dirty="0"/>
              <a:t>FFS if degradation is avoided by restricting minimum channel BW to ensure sufficient RBs are in supported BWs for consistent physical allocation. </a:t>
            </a:r>
            <a:endParaRPr lang="sv-SE" dirty="0"/>
          </a:p>
          <a:p>
            <a:pPr marL="1371600" lvl="2" indent="-457200">
              <a:buFont typeface="+mj-lt"/>
              <a:buAutoNum type="arabicPeriod"/>
            </a:pPr>
            <a:r>
              <a:rPr lang="en-US" dirty="0"/>
              <a:t>Necessity to define maximum channel BW:</a:t>
            </a:r>
            <a:endParaRPr lang="sv-SE" dirty="0"/>
          </a:p>
          <a:p>
            <a:pPr lvl="3"/>
            <a:r>
              <a:rPr lang="en-US" dirty="0"/>
              <a:t>FFS if maximum channel BW can be limited. </a:t>
            </a:r>
          </a:p>
          <a:p>
            <a:pPr lvl="1"/>
            <a:r>
              <a:rPr lang="en-US" dirty="0"/>
              <a:t>Other option is not precluded.</a:t>
            </a:r>
          </a:p>
        </p:txBody>
      </p:sp>
    </p:spTree>
    <p:extLst>
      <p:ext uri="{BB962C8B-B14F-4D97-AF65-F5344CB8AC3E}">
        <p14:creationId xmlns:p14="http://schemas.microsoft.com/office/powerpoint/2010/main" val="31900300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430" y="54528"/>
            <a:ext cx="12031570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PDSCH scheduling issue during SMTC for interruption TC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pPr lvl="0"/>
            <a:r>
              <a:rPr lang="en-GB" dirty="0"/>
              <a:t>Apply following changes to the scheduling for the interruption test case.</a:t>
            </a:r>
            <a:endParaRPr lang="sv-SE" dirty="0"/>
          </a:p>
          <a:p>
            <a:pPr lvl="1"/>
            <a:r>
              <a:rPr lang="en-GB" dirty="0"/>
              <a:t>Shift SSB for </a:t>
            </a:r>
            <a:r>
              <a:rPr lang="en-GB" dirty="0" err="1"/>
              <a:t>SCell</a:t>
            </a:r>
            <a:r>
              <a:rPr lang="en-GB" dirty="0"/>
              <a:t> 10 </a:t>
            </a:r>
            <a:r>
              <a:rPr lang="en-GB" dirty="0" err="1"/>
              <a:t>ms</a:t>
            </a:r>
            <a:endParaRPr lang="sv-SE" dirty="0"/>
          </a:p>
          <a:p>
            <a:pPr lvl="1"/>
            <a:r>
              <a:rPr lang="en-GB" dirty="0"/>
              <a:t>Shift SMTC pattern to measure </a:t>
            </a:r>
            <a:r>
              <a:rPr lang="en-GB" dirty="0" err="1"/>
              <a:t>SCell</a:t>
            </a:r>
            <a:r>
              <a:rPr lang="en-GB" dirty="0"/>
              <a:t> 10 </a:t>
            </a:r>
            <a:r>
              <a:rPr lang="en-GB" dirty="0" err="1"/>
              <a:t>ms</a:t>
            </a:r>
            <a:r>
              <a:rPr lang="en-GB" dirty="0"/>
              <a:t> to make consistent with SSB </a:t>
            </a:r>
            <a:endParaRPr lang="sv-SE" dirty="0"/>
          </a:p>
          <a:p>
            <a:pPr lvl="1"/>
            <a:r>
              <a:rPr lang="en-GB" dirty="0"/>
              <a:t>Define a new RMC to allocate PDSCH at special subframe only for SCS 15 kHz cases</a:t>
            </a:r>
            <a:endParaRPr lang="sv-SE" dirty="0"/>
          </a:p>
          <a:p>
            <a:pPr lvl="0"/>
            <a:r>
              <a:rPr lang="en-US" dirty="0"/>
              <a:t>Note: RMCs for scheduling in interruption test cases are provided in Annex A.</a:t>
            </a:r>
            <a:endParaRPr lang="de-DE" dirty="0"/>
          </a:p>
          <a:p>
            <a:pPr lvl="0"/>
            <a:r>
              <a:rPr lang="de-DE" dirty="0"/>
              <a:t>CRs will be provided in RAN4#100-e.</a:t>
            </a:r>
          </a:p>
          <a:p>
            <a:pPr lvl="1"/>
            <a:endParaRPr lang="sv-SE" sz="1800" dirty="0"/>
          </a:p>
          <a:p>
            <a:pPr marL="0" indent="0">
              <a:buNone/>
            </a:pPr>
            <a:endParaRPr lang="sv-SE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92606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4528"/>
            <a:ext cx="11694253" cy="645952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FR2 inter-frequency relative RSRP accuracy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79565"/>
            <a:ext cx="12192000" cy="5923907"/>
          </a:xfrm>
        </p:spPr>
        <p:txBody>
          <a:bodyPr>
            <a:normAutofit/>
          </a:bodyPr>
          <a:lstStyle/>
          <a:p>
            <a:r>
              <a:rPr lang="en-US" dirty="0"/>
              <a:t>Further investigate the following until RAN4#100-e:</a:t>
            </a:r>
            <a:endParaRPr lang="sv-SE" dirty="0"/>
          </a:p>
          <a:p>
            <a:pPr lvl="1" hangingPunct="0"/>
            <a:r>
              <a:rPr lang="en-GB" dirty="0"/>
              <a:t>Whether to revise the current test requirements for FR2 SS-RSRP relative accuracy (A.5.7.1.2 and A.7.7.1.2), which only introduce the gain difference margin X in the upper bound, but not in the lower bound?</a:t>
            </a:r>
            <a:endParaRPr lang="sv-SE" dirty="0"/>
          </a:p>
          <a:p>
            <a:pPr lvl="1"/>
            <a:r>
              <a:rPr lang="en-GB" dirty="0"/>
              <a:t>Whether the current test requirements for FR2 SS-RSRP relative accuracy (A.5.7.1.2 and A.7.7.1.2) can also be applied to inter-frequency measurement on a different band?</a:t>
            </a:r>
            <a:endParaRPr lang="sv-SE" dirty="0"/>
          </a:p>
          <a:p>
            <a:r>
              <a:rPr lang="sv-SE" dirty="0"/>
              <a:t>CRs will be provided in RAN4#100-e</a:t>
            </a:r>
          </a:p>
          <a:p>
            <a:pPr lvl="0"/>
            <a:endParaRPr lang="sv-SE" dirty="0"/>
          </a:p>
          <a:p>
            <a:pPr lvl="0" hangingPunct="0"/>
            <a:endParaRPr lang="en-GB" dirty="0"/>
          </a:p>
          <a:p>
            <a:endParaRPr lang="sv-SE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17370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834" y="54528"/>
            <a:ext cx="12157166" cy="520238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Further considerations on LTE/FR1+FR2 test case design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801189"/>
            <a:ext cx="12192000" cy="5930537"/>
          </a:xfrm>
        </p:spPr>
        <p:txBody>
          <a:bodyPr>
            <a:normAutofit fontScale="85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Testability issue for RRM test case which requires performance verification on cells of:</a:t>
            </a:r>
            <a:endParaRPr lang="sv-SE" dirty="0"/>
          </a:p>
          <a:p>
            <a:pPr lvl="1" hangingPunct="0"/>
            <a:r>
              <a:rPr lang="en-US" dirty="0"/>
              <a:t>Both FR1 and FR2 or</a:t>
            </a:r>
            <a:endParaRPr lang="sv-SE" dirty="0"/>
          </a:p>
          <a:p>
            <a:pPr lvl="1" hangingPunct="0"/>
            <a:r>
              <a:rPr lang="en-US" dirty="0"/>
              <a:t>Both LTE and FR2</a:t>
            </a:r>
            <a:endParaRPr lang="sv-SE" dirty="0"/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FFS: Criteria to identify/select test cases that can be performed and their performance can be verified out of the test cases with OTA testability issue as identified in bullet # 1:</a:t>
            </a:r>
          </a:p>
          <a:p>
            <a:pPr lvl="1" hangingPunct="0"/>
            <a:r>
              <a:rPr lang="en-US" dirty="0"/>
              <a:t>Option 1: Based on power level: </a:t>
            </a:r>
          </a:p>
          <a:p>
            <a:pPr lvl="3" hangingPunct="0"/>
            <a:r>
              <a:rPr lang="en-US" dirty="0"/>
              <a:t>Absolute power measured on LTE/FR1 cell or</a:t>
            </a:r>
          </a:p>
          <a:p>
            <a:pPr lvl="3" hangingPunct="0"/>
            <a:r>
              <a:rPr lang="en-US" dirty="0"/>
              <a:t>Relative power measured between LTE and FR2 cells or between FR1 and FR2 cells</a:t>
            </a:r>
          </a:p>
          <a:p>
            <a:pPr lvl="1" hangingPunct="0"/>
            <a:r>
              <a:rPr lang="en-US" dirty="0"/>
              <a:t>Other options/criteria are not precluded.</a:t>
            </a:r>
          </a:p>
          <a:p>
            <a:pPr lvl="1" hangingPunct="0"/>
            <a:r>
              <a:rPr lang="en-US" dirty="0"/>
              <a:t>Companies are encouraged to provide the list of affected test cases.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Mechanism to exclude testing of the test cases (or parts of requirements of the test cases) identified in bullet #1 (with OTA testability issues) but not determined to be testable through bullet #2 criteria:</a:t>
            </a:r>
          </a:p>
          <a:p>
            <a:pPr lvl="1" hangingPunct="0"/>
            <a:r>
              <a:rPr lang="en-US" dirty="0"/>
              <a:t>Option 1: General rule/applicability rule is defined in Annex of TS 38.133: </a:t>
            </a:r>
          </a:p>
          <a:p>
            <a:pPr lvl="2" hangingPunct="0"/>
            <a:r>
              <a:rPr lang="en-US" dirty="0"/>
              <a:t>Following tests are not currently performed e.g., RRM test cases which have testability limitation:</a:t>
            </a:r>
            <a:endParaRPr lang="sv-SE" dirty="0"/>
          </a:p>
          <a:p>
            <a:pPr lvl="3" hangingPunct="0"/>
            <a:r>
              <a:rPr lang="sv-SE" dirty="0"/>
              <a:t>Test cases are FFS</a:t>
            </a:r>
          </a:p>
          <a:p>
            <a:pPr lvl="2" hangingPunct="0"/>
            <a:r>
              <a:rPr lang="en-US" dirty="0"/>
              <a:t>Section numbers of the tests which are not </a:t>
            </a:r>
            <a:r>
              <a:rPr lang="en-US"/>
              <a:t>currently performed </a:t>
            </a:r>
            <a:r>
              <a:rPr lang="en-US" dirty="0"/>
              <a:t>will be listed in the section containing applicability rule.</a:t>
            </a:r>
            <a:endParaRPr lang="sv-SE" dirty="0"/>
          </a:p>
          <a:p>
            <a:pPr lvl="1" hangingPunct="0"/>
            <a:r>
              <a:rPr lang="en-US" dirty="0"/>
              <a:t>Other options are not precluded.</a:t>
            </a:r>
          </a:p>
          <a:p>
            <a:pPr marL="514350" lvl="0" indent="-514350" hangingPunct="0">
              <a:buFont typeface="+mj-lt"/>
              <a:buAutoNum type="arabicPeriod"/>
            </a:pPr>
            <a:r>
              <a:rPr lang="en-US" dirty="0"/>
              <a:t>Companies are encouraged to provide input on the above issues in RAN4#100-e.</a:t>
            </a:r>
            <a:endParaRPr lang="sv-SE" dirty="0"/>
          </a:p>
          <a:p>
            <a:endParaRPr lang="sv-SE" dirty="0"/>
          </a:p>
          <a:p>
            <a:pPr lvl="0"/>
            <a:endParaRPr lang="sv-SE" dirty="0"/>
          </a:p>
          <a:p>
            <a:pPr lvl="0" hangingPunct="0"/>
            <a:endParaRPr lang="en-GB" dirty="0"/>
          </a:p>
          <a:p>
            <a:endParaRPr lang="sv-SE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72316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BEB22-E510-4200-8CC8-495AC8EFC1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4726" y="2610395"/>
            <a:ext cx="10515600" cy="1325563"/>
          </a:xfrm>
        </p:spPr>
        <p:txBody>
          <a:bodyPr/>
          <a:lstStyle/>
          <a:p>
            <a:pPr algn="ctr"/>
            <a:r>
              <a:rPr lang="en-US" b="1" dirty="0"/>
              <a:t>Annex A: </a:t>
            </a:r>
            <a:br>
              <a:rPr lang="en-US" b="1" dirty="0"/>
            </a:br>
            <a:r>
              <a:rPr lang="en-US" b="1" dirty="0"/>
              <a:t>RMCs for scheduling in interruption test case</a:t>
            </a:r>
          </a:p>
        </p:txBody>
      </p:sp>
    </p:spTree>
    <p:extLst>
      <p:ext uri="{BB962C8B-B14F-4D97-AF65-F5344CB8AC3E}">
        <p14:creationId xmlns:p14="http://schemas.microsoft.com/office/powerpoint/2010/main" val="11722178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6E7289-C25D-4075-9F26-BBD37CA32C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845" y="138702"/>
            <a:ext cx="12120155" cy="1325563"/>
          </a:xfrm>
        </p:spPr>
        <p:txBody>
          <a:bodyPr>
            <a:normAutofit/>
          </a:bodyPr>
          <a:lstStyle/>
          <a:p>
            <a:r>
              <a:rPr lang="en-US" dirty="0"/>
              <a:t>Annex A1: Scheduling: TDD SCS 15 kHz Inter-band CA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11BC4C47-CBB5-43F7-8CF3-13F2F8B95C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8300444"/>
              </p:ext>
            </p:extLst>
          </p:nvPr>
        </p:nvGraphicFramePr>
        <p:xfrm>
          <a:off x="2032000" y="2260124"/>
          <a:ext cx="8128000" cy="2141220"/>
        </p:xfrm>
        <a:graphic>
          <a:graphicData uri="http://schemas.openxmlformats.org/drawingml/2006/table">
            <a:tbl>
              <a:tblPr/>
              <a:tblGrid>
                <a:gridCol w="254000">
                  <a:extLst>
                    <a:ext uri="{9D8B030D-6E8A-4147-A177-3AD203B41FA5}">
                      <a16:colId xmlns:a16="http://schemas.microsoft.com/office/drawing/2014/main" val="1708370573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765953229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756652834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4079409085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1571443809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75717892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626916613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4161618499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840500777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934854835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696473712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3447468644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3032487285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3058820073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3766657257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1831252772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1423234756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982981715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735561149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3784922408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355205588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310234142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857125062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3960976341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4185540815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3019081256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3594803465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99261506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097466134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1792240651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908831126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53182968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SFN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2n-1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2n+1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2n+2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17487083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SF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6127682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Slot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0437631"/>
                  </a:ext>
                </a:extLst>
              </a:tr>
              <a:tr h="15240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SSB on Pcell(SSB.1 FR1)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5868139"/>
                  </a:ext>
                </a:extLst>
              </a:tr>
              <a:tr h="152400">
                <a:tc gridSpan="8"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SMTC for Pcell SSB frequency(SMTC.1)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377818"/>
                  </a:ext>
                </a:extLst>
              </a:tr>
              <a:tr h="152400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SSB on Scell(new SSB pattern)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1765161"/>
                  </a:ext>
                </a:extLst>
              </a:tr>
              <a:tr h="152400">
                <a:tc gridSpan="8"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SMTC for Scell SSB frequency(new SMTC pattern)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92573112"/>
                  </a:ext>
                </a:extLst>
              </a:tr>
              <a:tr h="15240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Possible interruption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4352393"/>
                  </a:ext>
                </a:extLst>
              </a:tr>
              <a:tr h="152400">
                <a:tc gridSpan="6"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Not-allowed interruption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3531762"/>
                  </a:ext>
                </a:extLst>
              </a:tr>
              <a:tr h="152400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PDSCH (new RMC)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9042550"/>
                  </a:ext>
                </a:extLst>
              </a:tr>
              <a:tr h="152400">
                <a:tc gridSpan="6"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HARQ feedback (e.g. k1=</a:t>
                      </a:r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5819124"/>
                  </a:ext>
                </a:extLst>
              </a:tr>
              <a:tr h="190500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Allowed DTX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2263317"/>
                  </a:ext>
                </a:extLst>
              </a:tr>
              <a:tr h="152400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Not-allowed DTX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65608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68233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6E7289-C25D-4075-9F26-BBD37CA32C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845" y="138702"/>
            <a:ext cx="12120155" cy="1325563"/>
          </a:xfrm>
        </p:spPr>
        <p:txBody>
          <a:bodyPr>
            <a:normAutofit/>
          </a:bodyPr>
          <a:lstStyle/>
          <a:p>
            <a:r>
              <a:rPr lang="en-US" dirty="0"/>
              <a:t>Annex A2: Scheduling: TDD SCS 15 kHz Intra-band CA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CA8E146-621D-41CB-B3D2-CD3CD488F0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3592246"/>
              </p:ext>
            </p:extLst>
          </p:nvPr>
        </p:nvGraphicFramePr>
        <p:xfrm>
          <a:off x="1640114" y="2486547"/>
          <a:ext cx="8128000" cy="2141220"/>
        </p:xfrm>
        <a:graphic>
          <a:graphicData uri="http://schemas.openxmlformats.org/drawingml/2006/table">
            <a:tbl>
              <a:tblPr/>
              <a:tblGrid>
                <a:gridCol w="254000">
                  <a:extLst>
                    <a:ext uri="{9D8B030D-6E8A-4147-A177-3AD203B41FA5}">
                      <a16:colId xmlns:a16="http://schemas.microsoft.com/office/drawing/2014/main" val="3831394950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3491089308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762868773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3268456988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1970888429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1199168078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1278333411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1224198046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1796257941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4237414030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3842173521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1151330711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1955207999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3244477768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306108905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306789505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63624683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865519286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1271367777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3418261301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327212636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3456105845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950519371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1018744087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420779314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4125317801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3098909527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1992456347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208182622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1184809407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1243794056"/>
                    </a:ext>
                  </a:extLst>
                </a:gridCol>
                <a:gridCol w="254000">
                  <a:extLst>
                    <a:ext uri="{9D8B030D-6E8A-4147-A177-3AD203B41FA5}">
                      <a16:colId xmlns:a16="http://schemas.microsoft.com/office/drawing/2014/main" val="1503828085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SFN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2n-1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2n+1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2n+2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16693051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SF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2242779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Slot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3968008"/>
                  </a:ext>
                </a:extLst>
              </a:tr>
              <a:tr h="15240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SSB on Pcell(SSB.1 FR1)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5822559"/>
                  </a:ext>
                </a:extLst>
              </a:tr>
              <a:tr h="152400">
                <a:tc gridSpan="8"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SMTC for Pcell SSB frequency(SMTC.1)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6745339"/>
                  </a:ext>
                </a:extLst>
              </a:tr>
              <a:tr h="152400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SSB on Scell(new SSB pattern)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5033500"/>
                  </a:ext>
                </a:extLst>
              </a:tr>
              <a:tr h="152400">
                <a:tc gridSpan="8">
                  <a:txBody>
                    <a:bodyPr/>
                    <a:lstStyle/>
                    <a:p>
                      <a:pPr algn="l" fontAlgn="ctr"/>
                      <a:r>
                        <a:rPr lang="en-US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SMTC for Scell SSB frequency(new SMTC pattern)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8241720"/>
                  </a:ext>
                </a:extLst>
              </a:tr>
              <a:tr h="152400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Possible interruption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197250"/>
                  </a:ext>
                </a:extLst>
              </a:tr>
              <a:tr h="152400">
                <a:tc gridSpan="6"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Not-allowed interruption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0663781"/>
                  </a:ext>
                </a:extLst>
              </a:tr>
              <a:tr h="152400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PDSCH (new RMC)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1567189"/>
                  </a:ext>
                </a:extLst>
              </a:tr>
              <a:tr h="152400">
                <a:tc gridSpan="6"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HARQ feedback (e.g. k1=</a:t>
                      </a:r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9057970"/>
                  </a:ext>
                </a:extLst>
              </a:tr>
              <a:tr h="190500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Allowed DTX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3,5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0827476"/>
                  </a:ext>
                </a:extLst>
              </a:tr>
              <a:tr h="152400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Not-allowed DTX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900" b="0" i="0" u="none" strike="noStrike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40981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88745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6E7289-C25D-4075-9F26-BBD37CA32C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845" y="138702"/>
            <a:ext cx="12120155" cy="1325563"/>
          </a:xfrm>
        </p:spPr>
        <p:txBody>
          <a:bodyPr>
            <a:normAutofit/>
          </a:bodyPr>
          <a:lstStyle/>
          <a:p>
            <a:r>
              <a:rPr lang="en-US" dirty="0"/>
              <a:t>Annex A3: Scheduling: TDD SCS 30 kHz Inter-band CA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938D9FC-9D47-46E7-9AD9-BF67797AC6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6898535"/>
              </p:ext>
            </p:extLst>
          </p:nvPr>
        </p:nvGraphicFramePr>
        <p:xfrm>
          <a:off x="680372" y="2238103"/>
          <a:ext cx="10903100" cy="2107468"/>
        </p:xfrm>
        <a:graphic>
          <a:graphicData uri="http://schemas.openxmlformats.org/drawingml/2006/table">
            <a:tbl>
              <a:tblPr/>
              <a:tblGrid>
                <a:gridCol w="218062">
                  <a:extLst>
                    <a:ext uri="{9D8B030D-6E8A-4147-A177-3AD203B41FA5}">
                      <a16:colId xmlns:a16="http://schemas.microsoft.com/office/drawing/2014/main" val="4055254683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4012326355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1818797070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1242619868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672873562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2985290029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1599975690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3107407007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3299561140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3562736071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3762530531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303114173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329742375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1964819779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468252382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1624163327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2523996571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1679308025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3421068885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2568317510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3786423620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1586410028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3443689467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2438024005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2680778784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3820617494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730159083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2151229140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1460280190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3015758663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475839893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308089849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1918894940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1119486215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2282839889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291693164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500891263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513178510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1953156349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2900835889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2947423906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2995528574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3344191194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2144339025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2407867542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3749741404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2696420829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828200224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1598933557"/>
                    </a:ext>
                  </a:extLst>
                </a:gridCol>
                <a:gridCol w="218062">
                  <a:extLst>
                    <a:ext uri="{9D8B030D-6E8A-4147-A177-3AD203B41FA5}">
                      <a16:colId xmlns:a16="http://schemas.microsoft.com/office/drawing/2014/main" val="896731056"/>
                    </a:ext>
                  </a:extLst>
                </a:gridCol>
              </a:tblGrid>
              <a:tr h="175039"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SFN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メイリオ" panose="020B0604030504040204" pitchFamily="34" charset="-128"/>
                        </a:rPr>
                        <a:t>ｎ</a:t>
                      </a:r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0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メイリオ" panose="020B0604030504040204" pitchFamily="34" charset="-128"/>
                        </a:rPr>
                        <a:t>ｎ</a:t>
                      </a:r>
                      <a:endParaRPr lang="sv-SE" sz="8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0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  <a:ea typeface="メイリオ" panose="020B0604030504040204" pitchFamily="34" charset="-128"/>
                        </a:rPr>
                        <a:t>ｎ</a:t>
                      </a:r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+1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2271661"/>
                  </a:ext>
                </a:extLst>
              </a:tr>
              <a:tr h="140031"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SF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7793548"/>
                  </a:ext>
                </a:extLst>
              </a:tr>
              <a:tr h="140031"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Slot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17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18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19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2259770"/>
                  </a:ext>
                </a:extLst>
              </a:tr>
              <a:tr h="140031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Slot Type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4663333"/>
                  </a:ext>
                </a:extLst>
              </a:tr>
              <a:tr h="140031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SSB on Pcell(SSB.1 FR1)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0101517"/>
                  </a:ext>
                </a:extLst>
              </a:tr>
              <a:tr h="140031">
                <a:tc gridSpan="7"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SSB on Scell(new SSB pattern)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4812668"/>
                  </a:ext>
                </a:extLst>
              </a:tr>
              <a:tr h="252057">
                <a:tc gridSpan="8"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SMTC for Scell SSB frequency(new SMTC pattern)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ACC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5321856"/>
                  </a:ext>
                </a:extLst>
              </a:tr>
              <a:tr h="140031">
                <a:tc gridSpan="8">
                  <a:txBody>
                    <a:bodyPr/>
                    <a:lstStyle/>
                    <a:p>
                      <a:pPr algn="l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SMTC for Scell SSB frequency(SMTC.1)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4227700"/>
                  </a:ext>
                </a:extLst>
              </a:tr>
              <a:tr h="140031">
                <a:tc gridSpan="5"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Possible interruption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9934890"/>
                  </a:ext>
                </a:extLst>
              </a:tr>
              <a:tr h="140031">
                <a:tc gridSpan="6"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Not-allowed interruption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3601714"/>
                  </a:ext>
                </a:extLst>
              </a:tr>
              <a:tr h="140031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PDSCH (SR.2.1 TDD)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4222183"/>
                  </a:ext>
                </a:extLst>
              </a:tr>
              <a:tr h="140031">
                <a:tc gridSpan="6"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HARQ feedback (e.g. k1=5)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C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1344151"/>
                  </a:ext>
                </a:extLst>
              </a:tr>
              <a:tr h="140031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Allowed DTX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38DD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3047588"/>
                  </a:ext>
                </a:extLst>
              </a:tr>
              <a:tr h="140031">
                <a:tc gridSpan="4"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70C0"/>
                          </a:solidFill>
                          <a:effectLst/>
                          <a:latin typeface="+mn-lt"/>
                        </a:rPr>
                        <a:t>Not-allowed DTX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1,6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v-SE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831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56789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16" ma:contentTypeDescription="Create a new document." ma:contentTypeScope="" ma:versionID="42eac07579fb97b12e2e183aa4c03323">
  <xsd:schema xmlns:xsd="http://www.w3.org/2001/XMLSchema" xmlns:xs="http://www.w3.org/2001/XMLSchema" xmlns:p="http://schemas.microsoft.com/office/2006/metadata/properties" xmlns:ns1="http://schemas.microsoft.com/sharepoint/v3" xmlns:ns2="2f282d3b-eb4a-4b09-b61f-b9593442e286" xmlns:ns3="9b239327-9e80-40e4-b1b7-4394fed77a33" targetNamespace="http://schemas.microsoft.com/office/2006/metadata/properties" ma:root="true" ma:fieldsID="c82d3d0d0f48694c18e4f96ddf926fdb" ns1:_="" ns2:_="" ns3:_="">
    <xsd:import namespace="http://schemas.microsoft.com/sharepoint/v3"/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2f282d3b-eb4a-4b09-b61f-b9593442e286" xsi:nil="true"/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E208662E-930F-459F-8C8C-562DA63FD02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864F766-3889-4210-9DA8-7A0F9F11D55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2f282d3b-eb4a-4b09-b61f-b9593442e286"/>
    <ds:schemaRef ds:uri="9b239327-9e80-40e4-b1b7-4394fed77a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1D66A53-22E3-424F-921C-F0DDC601C957}">
  <ds:schemaRefs>
    <ds:schemaRef ds:uri="http://schemas.microsoft.com/office/infopath/2007/PartnerControls"/>
    <ds:schemaRef ds:uri="http://purl.org/dc/terms/"/>
    <ds:schemaRef ds:uri="http://schemas.microsoft.com/office/2006/metadata/properties"/>
    <ds:schemaRef ds:uri="http://schemas.microsoft.com/office/2006/documentManagement/types"/>
    <ds:schemaRef ds:uri="9b239327-9e80-40e4-b1b7-4394fed77a33"/>
    <ds:schemaRef ds:uri="http://schemas.microsoft.com/sharepoint/v3"/>
    <ds:schemaRef ds:uri="http://purl.org/dc/elements/1.1/"/>
    <ds:schemaRef ds:uri="http://schemas.openxmlformats.org/package/2006/metadata/core-properties"/>
    <ds:schemaRef ds:uri="2f282d3b-eb4a-4b09-b61f-b9593442e286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2737</Words>
  <Application>Microsoft Office PowerPoint</Application>
  <PresentationFormat>Widescreen</PresentationFormat>
  <Paragraphs>1942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Office Theme</vt:lpstr>
      <vt:lpstr>WF on RRM test case related issues </vt:lpstr>
      <vt:lpstr>CA channel BW configuration shortage for RRM TCs</vt:lpstr>
      <vt:lpstr>PDSCH scheduling issue during SMTC for interruption TC</vt:lpstr>
      <vt:lpstr>FR2 inter-frequency relative RSRP accuracy</vt:lpstr>
      <vt:lpstr>Further considerations on LTE/FR1+FR2 test case design</vt:lpstr>
      <vt:lpstr>Annex A:  RMCs for scheduling in interruption test case</vt:lpstr>
      <vt:lpstr>Annex A1: Scheduling: TDD SCS 15 kHz Inter-band CA</vt:lpstr>
      <vt:lpstr>Annex A2: Scheduling: TDD SCS 15 kHz Intra-band CA</vt:lpstr>
      <vt:lpstr>Annex A3: Scheduling: TDD SCS 30 kHz Inter-band CA</vt:lpstr>
      <vt:lpstr>Annex A4: Scheduling: TDD SCS 30 kHz Intra-band CA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CTPClassification=CTP_NT</cp:keywords>
  <cp:lastModifiedBy/>
  <cp:revision>1</cp:revision>
  <dcterms:created xsi:type="dcterms:W3CDTF">2018-01-12T05:29:14Z</dcterms:created>
  <dcterms:modified xsi:type="dcterms:W3CDTF">2021-05-27T13:13:49Z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a67f46ce-e1a2-40a7-b4ad-580eff7a7b8b</vt:lpwstr>
  </property>
  <property fmtid="{D5CDD505-2E9C-101B-9397-08002B2CF9AE}" pid="3" name="CTP_TimeStamp">
    <vt:lpwstr>2018-01-25 22:59:37Z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NewReviewCycle">
    <vt:lpwstr/>
  </property>
  <property fmtid="{D5CDD505-2E9C-101B-9397-08002B2CF9AE}" pid="9" name="_2015_ms_pID_725343">
    <vt:lpwstr>(2)ZEyeJZvUEBWb9MaZPNmsae/RxvV3+jll6hbCZD1FyT8hsRDPFktg+sGQuXzgM0H0sXz7iihy
WXn0FsQHodcKO2QJzoVmm5N6JCtMS7PucnnNjDHZQsNXR7JVZNJVg1RmkeBOz3vB3BNc7CzQ
ZwsKdVzgGW3ZO1J01YnIE8kLgOZXQ/Y3HjqpGFJAmNq9eWrNX9BesZkvomNX1RnibIVQAaIj
uBQ0hsq81Ni01mrx8M</vt:lpwstr>
  </property>
  <property fmtid="{D5CDD505-2E9C-101B-9397-08002B2CF9AE}" pid="10" name="_2015_ms_pID_7253431">
    <vt:lpwstr>wkzFledQv7Dl2HBlSBn2dWHhjZXfM/zPACW4gQL+T4s5KGXfYuqyoJ
rcsDsfW0WVkQsBSQ/BapotpM9vFdChpgOhQg/RN3CmDqkhtBYwJya4r67dzFbIKhvakwVJV3
Bc7HhSJ6aBk9oJ1JxPzOUpbkxnPQG3oJdECiDejlbx1sBfTwiveaxr5z9xU04dSL1nISjSjt
hfh2wnNZ0pq41l2S</vt:lpwstr>
  </property>
  <property fmtid="{D5CDD505-2E9C-101B-9397-08002B2CF9AE}" pid="11" name="_AdHocReviewCycleID">
    <vt:i4>-1770393099</vt:i4>
  </property>
  <property fmtid="{D5CDD505-2E9C-101B-9397-08002B2CF9AE}" pid="12" name="UpdateProcess">
    <vt:lpwstr>End</vt:lpwstr>
  </property>
  <property fmtid="{D5CDD505-2E9C-101B-9397-08002B2CF9AE}" pid="13" name="ContentTypeId">
    <vt:lpwstr>0x010100F3E9551B3FDDA24EBF0A209BAAD637CA</vt:lpwstr>
  </property>
</Properties>
</file>