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4"/>
  </p:sldMasterIdLst>
  <p:notesMasterIdLst>
    <p:notesMasterId r:id="rId13"/>
  </p:notesMasterIdLst>
  <p:sldIdLst>
    <p:sldId id="256" r:id="rId5"/>
    <p:sldId id="270" r:id="rId6"/>
    <p:sldId id="274" r:id="rId7"/>
    <p:sldId id="275" r:id="rId8"/>
    <p:sldId id="276" r:id="rId9"/>
    <p:sldId id="277" r:id="rId10"/>
    <p:sldId id="278" r:id="rId11"/>
    <p:sldId id="280" r:id="rId12"/>
  </p:sldIdLst>
  <p:sldSz cx="12192000" cy="6858000"/>
  <p:notesSz cx="6858000" cy="9144000"/>
  <p:custDataLst>
    <p:tags r:id="rId14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 autoAdjust="0"/>
    <p:restoredTop sz="85918" autoAdjust="0"/>
  </p:normalViewPr>
  <p:slideViewPr>
    <p:cSldViewPr snapToGrid="0">
      <p:cViewPr varScale="1">
        <p:scale>
          <a:sx n="109" d="100"/>
          <a:sy n="109" d="100"/>
        </p:scale>
        <p:origin x="13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5/25/21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62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80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780" y="1605307"/>
            <a:ext cx="10904220" cy="2387600"/>
          </a:xfrm>
        </p:spPr>
        <p:txBody>
          <a:bodyPr>
            <a:normAutofit/>
          </a:bodyPr>
          <a:lstStyle/>
          <a:p>
            <a:r>
              <a:rPr lang="en-US" altLang="ja-JP" dirty="0"/>
              <a:t>WF on 60 GHz Time-related issues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0702"/>
            <a:ext cx="9144000" cy="917098"/>
          </a:xfrm>
        </p:spPr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#99-e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May 19th – 28th,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9.15.4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R4-2107972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6694CF2F-6A85-4ECD-9B67-1246ED82B77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9295"/>
          </a:xfrm>
        </p:spPr>
        <p:txBody>
          <a:bodyPr anchor="t">
            <a:normAutofit/>
          </a:bodyPr>
          <a:lstStyle/>
          <a:p>
            <a:r>
              <a:rPr lang="en-US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4692075"/>
          </a:xfrm>
        </p:spPr>
        <p:txBody>
          <a:bodyPr>
            <a:normAutofit/>
          </a:bodyPr>
          <a:lstStyle/>
          <a:p>
            <a:r>
              <a:rPr lang="en-US" altLang="ja-JP" dirty="0"/>
              <a:t>The following issues related to 60 GHz beam switching have been summarized in the related email discussion:</a:t>
            </a:r>
          </a:p>
          <a:p>
            <a:pPr lvl="1"/>
            <a:r>
              <a:rPr lang="en-US" altLang="ja-JP" dirty="0"/>
              <a:t>Issue 3.2.1-1: RX -TX and TX -RX beam switching</a:t>
            </a:r>
          </a:p>
          <a:p>
            <a:pPr lvl="1"/>
            <a:r>
              <a:rPr lang="en-US" altLang="ja-JP" dirty="0"/>
              <a:t>Issue 3.2.1-2: Minimum duration between beam switches</a:t>
            </a:r>
          </a:p>
          <a:p>
            <a:pPr lvl="1"/>
            <a:r>
              <a:rPr lang="en-US" altLang="ja-JP" dirty="0"/>
              <a:t>Issue 3.2.1-3: UE Beam switch time (beam direction switch only)</a:t>
            </a:r>
          </a:p>
          <a:p>
            <a:pPr lvl="1"/>
            <a:r>
              <a:rPr lang="en-US" altLang="ja-JP" dirty="0"/>
              <a:t>Issue 3.2.1-4: UE Inter-panel Beam switch time (beam direction switch only)</a:t>
            </a:r>
          </a:p>
          <a:p>
            <a:pPr lvl="1"/>
            <a:r>
              <a:rPr lang="en-US" altLang="ja-JP" dirty="0"/>
              <a:t>Issue 3.2.1-5: GNB Beam switch time (beam direction switch only) </a:t>
            </a:r>
          </a:p>
          <a:p>
            <a:pPr lvl="1"/>
            <a:r>
              <a:rPr lang="en-US" altLang="ja-JP" dirty="0"/>
              <a:t>Issue 3.2.1-6: LS to RAN1 on beam switching </a:t>
            </a:r>
          </a:p>
          <a:p>
            <a:pPr lvl="1"/>
            <a:r>
              <a:rPr lang="en-US" altLang="ja-JP" dirty="0"/>
              <a:t>Issue 3.2.2-1: TX ON-ON and TX ON-OFF transient period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183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3.2.1-1: RX -TX and TX -RX beam switching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1292"/>
            <a:ext cx="10515600" cy="5439507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Option 1: For NR operation in the 52.6 – 71 GHz range, the Rx-Tx and Tx-Rx transition time shall reuse the FR2 value of 13792 Tc. (7.015 </a:t>
            </a:r>
            <a:r>
              <a:rPr lang="en-US" altLang="ja-JP" dirty="0" err="1"/>
              <a:t>usec</a:t>
            </a:r>
            <a:r>
              <a:rPr lang="en-US" altLang="ja-JP" dirty="0"/>
              <a:t>)</a:t>
            </a:r>
          </a:p>
          <a:p>
            <a:pPr lvl="2"/>
            <a:r>
              <a:rPr lang="en-US" altLang="ja-JP" dirty="0"/>
              <a:t>Supported by ZTE, Ericsson, Apple, MediaTek, Huawei, Qualcomm, Nokia</a:t>
            </a:r>
          </a:p>
          <a:p>
            <a:pPr lvl="1"/>
            <a:r>
              <a:rPr lang="en-US" altLang="ja-JP" dirty="0"/>
              <a:t>Option 2: RAN4 agrees on either [3 – 5] </a:t>
            </a:r>
            <a:r>
              <a:rPr lang="en-US" altLang="ja-JP" dirty="0" err="1"/>
              <a:t>uS</a:t>
            </a:r>
            <a:r>
              <a:rPr lang="en-US" altLang="ja-JP" dirty="0"/>
              <a:t> for switching time for both DL-to-UL and UL-to-DL.</a:t>
            </a:r>
          </a:p>
          <a:p>
            <a:pPr lvl="2"/>
            <a:r>
              <a:rPr lang="en-US" altLang="ja-JP" dirty="0"/>
              <a:t>Supported by Intel</a:t>
            </a:r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For NR operation in the 52.6 – 71 GHz range, the Rx-Tx and Tx-Rx transition time shall reuse the FR2 value of 13792 Tc. (7.015 </a:t>
            </a:r>
            <a:r>
              <a:rPr lang="en-US" altLang="ja-JP" dirty="0" err="1"/>
              <a:t>usec</a:t>
            </a:r>
            <a:r>
              <a:rPr lang="en-US" altLang="ja-JP" dirty="0"/>
              <a:t>) for 120 kHz </a:t>
            </a:r>
            <a:r>
              <a:rPr lang="en-US" altLang="ja-JP" dirty="0" err="1"/>
              <a:t>SCS</a:t>
            </a:r>
            <a:endParaRPr lang="en-US" altLang="ja-JP" dirty="0"/>
          </a:p>
          <a:p>
            <a:pPr lvl="1"/>
            <a:r>
              <a:rPr lang="en-US" altLang="ja-JP" dirty="0"/>
              <a:t>FFS for Rx-Tx and Tx-Rx transition time for 480/960 kHz SCS</a:t>
            </a: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799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Autofit/>
          </a:bodyPr>
          <a:lstStyle/>
          <a:p>
            <a:r>
              <a:rPr lang="en-US" sz="2800" dirty="0"/>
              <a:t>Issue 3.2.1-2: Minimum duration between beam switches</a:t>
            </a:r>
            <a:endParaRPr kumimoji="1" lang="ja-JP" altLang="en-US" sz="2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1292"/>
            <a:ext cx="10515600" cy="5439507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Option 1: For in panel case, minimum duration between beam switches is 5us on 60GHz Band. For cross panel case, FFS.</a:t>
            </a:r>
          </a:p>
          <a:p>
            <a:pPr lvl="2"/>
            <a:r>
              <a:rPr lang="en-US" altLang="ja-JP" dirty="0"/>
              <a:t>Supported by Intel, Huawei</a:t>
            </a:r>
          </a:p>
          <a:p>
            <a:pPr lvl="1"/>
            <a:r>
              <a:rPr lang="en-US" altLang="ja-JP" dirty="0"/>
              <a:t>Option 2: For 60 GHz The minimum duration between any two UE  beam switches is 4.5 µsec</a:t>
            </a:r>
          </a:p>
          <a:p>
            <a:pPr lvl="2"/>
            <a:r>
              <a:rPr lang="en-US" altLang="ja-JP" dirty="0"/>
              <a:t>Supported by Qualcomm, Nokia</a:t>
            </a:r>
          </a:p>
          <a:p>
            <a:pPr lvl="1"/>
            <a:r>
              <a:rPr lang="en-US" altLang="ja-JP" dirty="0"/>
              <a:t>Option 3 (new): more discussion is needed</a:t>
            </a:r>
          </a:p>
          <a:p>
            <a:pPr lvl="2"/>
            <a:r>
              <a:rPr lang="en-US" altLang="ja-JP" dirty="0"/>
              <a:t>Supported by Ericsson, MediaTek</a:t>
            </a:r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Further discussion is needed to close on the following aspects:</a:t>
            </a:r>
          </a:p>
          <a:p>
            <a:pPr lvl="2"/>
            <a:r>
              <a:rPr lang="en-US" altLang="ja-JP" dirty="0"/>
              <a:t>Definition of beam switch scenario(s) related to this proposed requirement</a:t>
            </a:r>
          </a:p>
          <a:p>
            <a:pPr lvl="2"/>
            <a:r>
              <a:rPr lang="en-US" altLang="ja-JP" dirty="0"/>
              <a:t>Whether a requirement on the minimum duration between beam switches is needed</a:t>
            </a:r>
          </a:p>
          <a:p>
            <a:pPr lvl="3"/>
            <a:r>
              <a:rPr lang="en-US" altLang="ja-JP" dirty="0"/>
              <a:t>If the requirement is needed, then how to decide the value</a:t>
            </a:r>
          </a:p>
          <a:p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196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Autofit/>
          </a:bodyPr>
          <a:lstStyle/>
          <a:p>
            <a:r>
              <a:rPr lang="en-US" sz="2800" dirty="0"/>
              <a:t>Issue 3.2.1-3: UE Beam switch time (beam direction switch only)</a:t>
            </a:r>
            <a:endParaRPr kumimoji="1" lang="ja-JP" altLang="en-US" sz="2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53" y="961292"/>
            <a:ext cx="11674631" cy="554110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Delay times reordered for clarity</a:t>
            </a:r>
          </a:p>
          <a:p>
            <a:pPr lvl="1"/>
            <a:r>
              <a:rPr lang="en-US" altLang="ja-JP" dirty="0"/>
              <a:t>Added performance impact study option</a:t>
            </a:r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Alt 1: simulation study</a:t>
            </a:r>
          </a:p>
          <a:p>
            <a:pPr lvl="2"/>
            <a:r>
              <a:rPr lang="en-US" altLang="ja-JP" dirty="0"/>
              <a:t>Quantify impact of beam switch time on</a:t>
            </a:r>
            <a:br>
              <a:rPr lang="en-US" altLang="ja-JP" dirty="0"/>
            </a:br>
            <a:r>
              <a:rPr lang="en-US" altLang="ja-JP" dirty="0"/>
              <a:t>network performance </a:t>
            </a:r>
          </a:p>
          <a:p>
            <a:pPr lvl="2"/>
            <a:r>
              <a:rPr lang="en-US" altLang="ja-JP" dirty="0"/>
              <a:t>TR38.808 uses the following assumptions:</a:t>
            </a:r>
          </a:p>
          <a:p>
            <a:pPr lvl="3"/>
            <a:r>
              <a:rPr lang="en-US" altLang="ja-JP" dirty="0"/>
              <a:t>Network scenarios: {indoor scenario A, indoor scenario B, indoor scenario C, outdoor scenario B}</a:t>
            </a:r>
          </a:p>
          <a:p>
            <a:pPr lvl="3"/>
            <a:r>
              <a:rPr lang="en-US" altLang="ja-JP" dirty="0"/>
              <a:t>DL:UL traffic ratios: {1:1, 2:1, 5:2}</a:t>
            </a:r>
          </a:p>
          <a:p>
            <a:pPr lvl="3"/>
            <a:r>
              <a:rPr lang="en-US" altLang="ja-JP" dirty="0"/>
              <a:t>File size (MB): {27, 8, 2, 0.5}</a:t>
            </a:r>
          </a:p>
          <a:p>
            <a:pPr lvl="1"/>
            <a:r>
              <a:rPr lang="en-US" altLang="ja-JP" dirty="0"/>
              <a:t>Alt 2: further discussion on UE feasibility</a:t>
            </a:r>
          </a:p>
          <a:p>
            <a:pPr lvl="1"/>
            <a:r>
              <a:rPr lang="en-US" altLang="ja-JP" dirty="0"/>
              <a:t>Alt 3: analysis of the system impact (by some other means than sim study)</a:t>
            </a: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24126F81-1603-E849-B220-6DF46BE35A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165257"/>
              </p:ext>
            </p:extLst>
          </p:nvPr>
        </p:nvGraphicFramePr>
        <p:xfrm>
          <a:off x="6098396" y="867508"/>
          <a:ext cx="5939651" cy="303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318">
                  <a:extLst>
                    <a:ext uri="{9D8B030D-6E8A-4147-A177-3AD203B41FA5}">
                      <a16:colId xmlns:a16="http://schemas.microsoft.com/office/drawing/2014/main" val="499649147"/>
                    </a:ext>
                  </a:extLst>
                </a:gridCol>
                <a:gridCol w="2407597">
                  <a:extLst>
                    <a:ext uri="{9D8B030D-6E8A-4147-A177-3AD203B41FA5}">
                      <a16:colId xmlns:a16="http://schemas.microsoft.com/office/drawing/2014/main" val="2896170571"/>
                    </a:ext>
                  </a:extLst>
                </a:gridCol>
                <a:gridCol w="2388736">
                  <a:extLst>
                    <a:ext uri="{9D8B030D-6E8A-4147-A177-3AD203B41FA5}">
                      <a16:colId xmlns:a16="http://schemas.microsoft.com/office/drawing/2014/main" val="378585130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UE beam switch time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r>
                        <a:rPr lang="en-US" dirty="0"/>
                        <a:t>UE beam switch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Supported by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556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≤ 50 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Ericsson, Sony, Intel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12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≤ 75 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Sony, 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993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≤ 100 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Sony, 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63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≤ 200 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Apple, MediaTek, 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783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Option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Performance should be considered when selecting the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ZTE, Nokia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5400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94932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Autofit/>
          </a:bodyPr>
          <a:lstStyle/>
          <a:p>
            <a:r>
              <a:rPr lang="en-US" sz="2400" dirty="0"/>
              <a:t>Issue 3.2.1-4: UE Inter-panel Beam switch time (beam direction switch only)</a:t>
            </a:r>
            <a:endParaRPr kumimoji="1" lang="ja-JP" altLang="en-US" sz="24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1292"/>
            <a:ext cx="10515600" cy="5439507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Option 1: Same as within-panel</a:t>
            </a:r>
          </a:p>
          <a:p>
            <a:pPr lvl="2"/>
            <a:r>
              <a:rPr lang="en-US" altLang="ja-JP" dirty="0"/>
              <a:t>Supported by Nokia</a:t>
            </a:r>
          </a:p>
          <a:p>
            <a:pPr lvl="1"/>
            <a:r>
              <a:rPr lang="en-US" altLang="ja-JP" dirty="0"/>
              <a:t>Option 2: FFS</a:t>
            </a:r>
          </a:p>
          <a:p>
            <a:pPr lvl="2"/>
            <a:r>
              <a:rPr lang="en-US" altLang="ja-JP" dirty="0"/>
              <a:t>Supported by ZTE, Ericsson, Apple, MediaTek, Intel, Huawei, Qualcomm</a:t>
            </a:r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A conclusion of the intra-panel beam switch time is needed</a:t>
            </a:r>
          </a:p>
          <a:p>
            <a:pPr lvl="1"/>
            <a:r>
              <a:rPr lang="en-US" altLang="ja-JP" dirty="0"/>
              <a:t>Companies are encouraged to provide analysis of delays in addition to intra-panel, if any, associated with inter-panel beam switch time</a:t>
            </a: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66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Autofit/>
          </a:bodyPr>
          <a:lstStyle/>
          <a:p>
            <a:r>
              <a:rPr lang="en-US" sz="2800" dirty="0"/>
              <a:t>Issue 3.2.1-5: GNB Beam switch time (beam direction switch only) </a:t>
            </a:r>
            <a:endParaRPr kumimoji="1" lang="ja-JP" altLang="en-US" sz="28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1292"/>
            <a:ext cx="10515600" cy="5439507"/>
          </a:xfrm>
        </p:spPr>
        <p:txBody>
          <a:bodyPr>
            <a:normAutofit lnSpcReduction="10000"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Option 1: Within panel: RAN4 to reply to RAN1 aligned with study item conclusions that </a:t>
            </a:r>
            <a:r>
              <a:rPr lang="en-US" altLang="ja-JP" dirty="0" err="1"/>
              <a:t>gNB</a:t>
            </a:r>
            <a:r>
              <a:rPr lang="en-US" altLang="ja-JP" dirty="0"/>
              <a:t> beam switching can take place in less than 59 ns (i.e. 50ns).</a:t>
            </a:r>
          </a:p>
          <a:p>
            <a:pPr lvl="2"/>
            <a:r>
              <a:rPr lang="en-US" altLang="ja-JP" dirty="0"/>
              <a:t>Supported by ZTE, Ericsson, Intel, Nokia</a:t>
            </a:r>
          </a:p>
          <a:p>
            <a:pPr lvl="1"/>
            <a:r>
              <a:rPr lang="en-US" altLang="ja-JP" dirty="0"/>
              <a:t>Option 2: For BS beam switching time, further study on the beam switching time after BS side has more input on transmission power requirement.</a:t>
            </a:r>
          </a:p>
          <a:p>
            <a:pPr lvl="2"/>
            <a:r>
              <a:rPr lang="en-US" altLang="ja-JP" dirty="0"/>
              <a:t>Supported by Huawei</a:t>
            </a:r>
          </a:p>
          <a:p>
            <a:pPr lvl="1"/>
            <a:r>
              <a:rPr lang="en-US" altLang="ja-JP" dirty="0"/>
              <a:t>Option 3: 20ns</a:t>
            </a:r>
          </a:p>
          <a:p>
            <a:pPr lvl="2"/>
            <a:r>
              <a:rPr lang="en-US" altLang="ja-JP" dirty="0"/>
              <a:t>Supported by ZTE</a:t>
            </a:r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Given multiple companies’ reference to the SI outcome (59 ns) and one company’s comment related to BS output power:</a:t>
            </a:r>
          </a:p>
          <a:p>
            <a:pPr lvl="2"/>
            <a:r>
              <a:rPr lang="en-US" altLang="ja-JP" dirty="0"/>
              <a:t>RAN4 tentatively agrees [59 ns] with the understanding that the value can be confirmed once open issues related to BS output power are resolved</a:t>
            </a:r>
          </a:p>
          <a:p>
            <a:endParaRPr lang="en-US" altLang="ja-JP" dirty="0"/>
          </a:p>
          <a:p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8130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 fontScale="90000"/>
          </a:bodyPr>
          <a:lstStyle/>
          <a:p>
            <a:r>
              <a:rPr lang="en-US" sz="3600" dirty="0"/>
              <a:t>Issue 3.2.2-1: TX ON-ON and TX ON-OFF transient period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1292"/>
            <a:ext cx="10515600" cy="5439507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</a:t>
            </a:r>
          </a:p>
          <a:p>
            <a:pPr lvl="1"/>
            <a:r>
              <a:rPr lang="en-US" altLang="ja-JP" dirty="0"/>
              <a:t>Option 1: RAN4 agrees on [1 – 3] </a:t>
            </a:r>
            <a:r>
              <a:rPr lang="en-US" altLang="ja-JP" dirty="0" err="1"/>
              <a:t>uS</a:t>
            </a:r>
            <a:r>
              <a:rPr lang="en-US" altLang="ja-JP" dirty="0"/>
              <a:t> transient period for both ON/OFF and ON/ON transient period for 52.6 – 71 GHz range.</a:t>
            </a:r>
          </a:p>
          <a:p>
            <a:pPr lvl="2"/>
            <a:r>
              <a:rPr lang="en-US" altLang="ja-JP" dirty="0"/>
              <a:t>Supported by Intel</a:t>
            </a:r>
          </a:p>
          <a:p>
            <a:pPr lvl="1"/>
            <a:r>
              <a:rPr lang="en-US" altLang="ja-JP" dirty="0"/>
              <a:t>Option 2: Re-use UE transient time from current FR2:</a:t>
            </a:r>
          </a:p>
          <a:p>
            <a:pPr lvl="2"/>
            <a:r>
              <a:rPr lang="en-US" altLang="ja-JP" dirty="0"/>
              <a:t>for ON/OFF, OFF/ON, and ON/ON transient time</a:t>
            </a:r>
          </a:p>
          <a:p>
            <a:pPr lvl="3"/>
            <a:r>
              <a:rPr lang="en-US" altLang="ja-JP" dirty="0"/>
              <a:t>Supported by Apple, MediaTek, Huawei, Nokia</a:t>
            </a:r>
          </a:p>
          <a:p>
            <a:pPr lvl="2"/>
            <a:r>
              <a:rPr lang="en-US" altLang="ja-JP" dirty="0"/>
              <a:t>for ON/OFF and OFF/ON only, with ON/ON using a different requirement</a:t>
            </a:r>
          </a:p>
          <a:p>
            <a:pPr lvl="3"/>
            <a:r>
              <a:rPr lang="en-US" altLang="ja-JP" dirty="0"/>
              <a:t>Supported by Ericsson, Intel</a:t>
            </a:r>
          </a:p>
          <a:p>
            <a:pPr lvl="2"/>
            <a:endParaRPr lang="en-US" altLang="ja-JP" dirty="0"/>
          </a:p>
          <a:p>
            <a:r>
              <a:rPr lang="en-US" altLang="ja-JP" dirty="0"/>
              <a:t>WF</a:t>
            </a:r>
          </a:p>
          <a:p>
            <a:pPr lvl="1"/>
            <a:r>
              <a:rPr lang="en-US" altLang="ja-JP" dirty="0"/>
              <a:t>Re-use UE transient time from current </a:t>
            </a:r>
            <a:r>
              <a:rPr lang="en-US" altLang="ja-JP" dirty="0" err="1"/>
              <a:t>FR2</a:t>
            </a:r>
            <a:r>
              <a:rPr lang="en-US" altLang="ja-JP" dirty="0"/>
              <a:t> for 120 kHz </a:t>
            </a:r>
            <a:r>
              <a:rPr lang="en-US" altLang="ja-JP" dirty="0" err="1"/>
              <a:t>SCS</a:t>
            </a:r>
            <a:endParaRPr lang="en-US" altLang="ja-JP" dirty="0"/>
          </a:p>
          <a:p>
            <a:pPr lvl="1"/>
            <a:r>
              <a:rPr lang="en-US" altLang="ja-JP" dirty="0"/>
              <a:t>FFS on UE transient time for 480/960 kHz SCS</a:t>
            </a: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32750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82764B-AF50-40AD-B02B-119A6EEE922A}">
  <ds:schemaRefs>
    <ds:schemaRef ds:uri="878f5c59-aec9-459c-acf8-8cf941473193"/>
    <ds:schemaRef ds:uri="http://purl.org/dc/elements/1.1/"/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bdd78157-346c-4767-bfdd-352789a5c5f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A6B1713-8703-4135-9105-4F53A74A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EC365F-6544-4944-8183-3873A713FF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904</Words>
  <Application>Microsoft Macintosh PowerPoint</Application>
  <PresentationFormat>Widescreen</PresentationFormat>
  <Paragraphs>103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游ゴシック</vt:lpstr>
      <vt:lpstr>Arial</vt:lpstr>
      <vt:lpstr>Calibri</vt:lpstr>
      <vt:lpstr>Symbol</vt:lpstr>
      <vt:lpstr>Times New Roman</vt:lpstr>
      <vt:lpstr>Office テーマ</vt:lpstr>
      <vt:lpstr>WF on 60 GHz Time-related issues</vt:lpstr>
      <vt:lpstr>Background</vt:lpstr>
      <vt:lpstr>Issue 3.2.1-1: RX -TX and TX -RX beam switching</vt:lpstr>
      <vt:lpstr>Issue 3.2.1-2: Minimum duration between beam switches</vt:lpstr>
      <vt:lpstr>Issue 3.2.1-3: UE Beam switch time (beam direction switch only)</vt:lpstr>
      <vt:lpstr>Issue 3.2.1-4: UE Inter-panel Beam switch time (beam direction switch only)</vt:lpstr>
      <vt:lpstr>Issue 3.2.1-5: GNB Beam switch time (beam direction switch only) </vt:lpstr>
      <vt:lpstr>Issue 3.2.2-1: TX ON-ON and TX ON-OFF transient period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Toliy Ioffe</cp:lastModifiedBy>
  <cp:revision>214</cp:revision>
  <dcterms:created xsi:type="dcterms:W3CDTF">2020-11-04T06:34:52Z</dcterms:created>
  <dcterms:modified xsi:type="dcterms:W3CDTF">2021-05-26T05:21:47Z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