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270" r:id="rId4"/>
    <p:sldId id="276" r:id="rId5"/>
    <p:sldId id="277" r:id="rId6"/>
    <p:sldId id="278" r:id="rId7"/>
    <p:sldId id="279" r:id="rId8"/>
    <p:sldId id="280" r:id="rId9"/>
    <p:sldId id="25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EC6725"/>
    <a:srgbClr val="006600"/>
    <a:srgbClr val="00CC00"/>
    <a:srgbClr val="009900"/>
    <a:srgbClr val="339933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37" autoAdjust="0"/>
    <p:restoredTop sz="94660"/>
  </p:normalViewPr>
  <p:slideViewPr>
    <p:cSldViewPr>
      <p:cViewPr varScale="1">
        <p:scale>
          <a:sx n="102" d="100"/>
          <a:sy n="102" d="100"/>
        </p:scale>
        <p:origin x="8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31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26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294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052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391023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MPR/A-MPR requirements for PC2 NR V2X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Agenda item: </a:t>
            </a:r>
            <a:r>
              <a:rPr lang="en-US" altLang="zh-CN" sz="2800" dirty="0" smtClean="0">
                <a:solidFill>
                  <a:schemeClr val="tx1"/>
                </a:solidFill>
              </a:rPr>
              <a:t>9.14.6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Source: LG </a:t>
            </a:r>
            <a:r>
              <a:rPr lang="en-US" altLang="zh-CN" sz="2800" dirty="0" smtClean="0">
                <a:solidFill>
                  <a:schemeClr val="tx1"/>
                </a:solidFill>
              </a:rPr>
              <a:t>Electronics, Huawei,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99-e</a:t>
            </a:r>
            <a:r>
              <a:rPr lang="en-GB" altLang="zh-CN" sz="2400" b="1" dirty="0"/>
              <a:t>	                        </a:t>
            </a:r>
            <a:r>
              <a:rPr lang="en-GB" altLang="zh-CN" sz="2400" b="1" dirty="0" smtClean="0"/>
              <a:t>	          </a:t>
            </a:r>
            <a:r>
              <a:rPr lang="en-GB" altLang="zh-CN" sz="2400" b="1" dirty="0" smtClean="0"/>
              <a:t>R4-2107873</a:t>
            </a:r>
            <a:endParaRPr lang="zh-CN" altLang="zh-CN" sz="2400" dirty="0"/>
          </a:p>
          <a:p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19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27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May, </a:t>
            </a:r>
            <a:r>
              <a:rPr lang="en-GB" altLang="zh-CN" sz="2400" b="1" dirty="0"/>
              <a:t>2021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80120"/>
            <a:ext cx="8229600" cy="558924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In </a:t>
            </a:r>
            <a:r>
              <a:rPr lang="en-US" altLang="ko-KR" sz="2400" dirty="0"/>
              <a:t>RAN4 #</a:t>
            </a:r>
            <a:r>
              <a:rPr lang="en-US" altLang="ko-KR" sz="2400" dirty="0" smtClean="0"/>
              <a:t>99-e meeting, LGE &amp; Huawei provided MPR requirements for High power (PC2) NR V2X UE.</a:t>
            </a:r>
            <a:endParaRPr lang="en-US" altLang="ko-KR" sz="2400" dirty="0"/>
          </a:p>
          <a:p>
            <a:pPr marL="457200" lvl="1" indent="0">
              <a:buNone/>
            </a:pPr>
            <a:endParaRPr lang="en-US" altLang="ko-KR" sz="2300" dirty="0">
              <a:solidFill>
                <a:srgbClr val="FF0000"/>
              </a:solidFill>
            </a:endParaRPr>
          </a:p>
          <a:p>
            <a:pPr algn="just"/>
            <a:r>
              <a:rPr lang="en-US" altLang="zh-CN" sz="2400" dirty="0" smtClean="0"/>
              <a:t>In 1</a:t>
            </a:r>
            <a:r>
              <a:rPr lang="en-US" altLang="zh-CN" sz="2400" baseline="30000" dirty="0" smtClean="0"/>
              <a:t>st</a:t>
            </a:r>
            <a:r>
              <a:rPr lang="en-US" altLang="zh-CN" sz="2400" dirty="0" smtClean="0"/>
              <a:t> round discussion, </a:t>
            </a:r>
            <a:r>
              <a:rPr lang="en-US" altLang="zh-CN" sz="2400" dirty="0"/>
              <a:t>RAN4 </a:t>
            </a:r>
            <a:r>
              <a:rPr lang="en-US" altLang="zh-CN" sz="2400" dirty="0" smtClean="0"/>
              <a:t>treated the sub-topic 2-1 for PC2 MPR requirements and sub-topic 2-2 for PC2 A-MPR requirements as follow. </a:t>
            </a:r>
          </a:p>
          <a:p>
            <a:pPr lvl="1" algn="just"/>
            <a:r>
              <a:rPr lang="en-US" altLang="zh-CN" sz="2000" b="1" dirty="0" smtClean="0"/>
              <a:t>Sub-Topic 2-1 : MPR </a:t>
            </a:r>
          </a:p>
          <a:p>
            <a:pPr lvl="2"/>
            <a:r>
              <a:rPr lang="en-GB" altLang="ko-KR" sz="1600" dirty="0"/>
              <a:t>2-1-1: MPR for PSCCH and PSSCH</a:t>
            </a:r>
            <a:endParaRPr lang="ko-KR" altLang="ko-KR" sz="1600"/>
          </a:p>
          <a:p>
            <a:pPr lvl="2"/>
            <a:r>
              <a:rPr lang="en-GB" altLang="ko-KR" sz="1600" dirty="0"/>
              <a:t>2-1-2: MPR for S-SSB</a:t>
            </a:r>
            <a:endParaRPr lang="ko-KR" altLang="ko-KR" sz="1600"/>
          </a:p>
          <a:p>
            <a:pPr lvl="2"/>
            <a:r>
              <a:rPr lang="en-GB" altLang="ko-KR" sz="1600" dirty="0"/>
              <a:t>2-1-3: MPR for PSFCH</a:t>
            </a:r>
            <a:endParaRPr lang="ko-KR" altLang="ko-KR" sz="1600"/>
          </a:p>
          <a:p>
            <a:pPr lvl="1" algn="just"/>
            <a:r>
              <a:rPr lang="en-US" altLang="zh-CN" sz="2000" b="1" dirty="0" smtClean="0"/>
              <a:t>Sub-Topic 2-2 </a:t>
            </a:r>
            <a:r>
              <a:rPr lang="en-US" altLang="zh-CN" sz="2000" b="1" dirty="0"/>
              <a:t>: </a:t>
            </a:r>
            <a:r>
              <a:rPr lang="en-US" altLang="zh-CN" sz="2000" b="1" dirty="0" smtClean="0"/>
              <a:t>A-MPR </a:t>
            </a:r>
            <a:endParaRPr lang="en-US" altLang="zh-CN" sz="2000" b="1" dirty="0"/>
          </a:p>
          <a:p>
            <a:pPr lvl="2"/>
            <a:r>
              <a:rPr lang="en-GB" altLang="ko-KR" sz="1600" dirty="0" smtClean="0"/>
              <a:t>2-2-1</a:t>
            </a:r>
            <a:r>
              <a:rPr lang="en-GB" altLang="ko-KR" sz="1600" dirty="0"/>
              <a:t>: </a:t>
            </a:r>
            <a:r>
              <a:rPr lang="en-GB" altLang="ko-KR" sz="1600" dirty="0" smtClean="0"/>
              <a:t>A-MPR </a:t>
            </a:r>
            <a:r>
              <a:rPr lang="en-GB" altLang="ko-KR" sz="1600" dirty="0"/>
              <a:t>for PSCCH and PSSCH based on EU regulation</a:t>
            </a:r>
            <a:endParaRPr lang="ko-KR" altLang="ko-KR" sz="1600"/>
          </a:p>
          <a:p>
            <a:pPr lvl="2"/>
            <a:r>
              <a:rPr lang="en-GB" altLang="ko-KR" sz="1600" dirty="0" smtClean="0"/>
              <a:t>2-2-2</a:t>
            </a:r>
            <a:r>
              <a:rPr lang="en-GB" altLang="ko-KR" sz="1600" dirty="0"/>
              <a:t>: </a:t>
            </a:r>
            <a:r>
              <a:rPr lang="en-GB" altLang="ko-KR" sz="1600" dirty="0" smtClean="0"/>
              <a:t>A-MPR </a:t>
            </a:r>
            <a:r>
              <a:rPr lang="en-GB" altLang="ko-KR" sz="1600" dirty="0"/>
              <a:t>for </a:t>
            </a:r>
            <a:r>
              <a:rPr lang="en-GB" altLang="ko-KR" sz="1600" dirty="0" smtClean="0"/>
              <a:t>S-SSB </a:t>
            </a:r>
            <a:r>
              <a:rPr lang="en-GB" altLang="ko-KR" sz="1600" dirty="0"/>
              <a:t>based on EU </a:t>
            </a:r>
            <a:r>
              <a:rPr lang="en-GB" altLang="ko-KR" sz="1600" dirty="0" smtClean="0"/>
              <a:t>regulation</a:t>
            </a:r>
            <a:endParaRPr lang="ko-KR" altLang="ko-KR" sz="1600"/>
          </a:p>
          <a:p>
            <a:pPr lvl="2"/>
            <a:r>
              <a:rPr lang="en-GB" altLang="ko-KR" sz="1600" dirty="0" smtClean="0"/>
              <a:t>2-2-3</a:t>
            </a:r>
            <a:r>
              <a:rPr lang="en-GB" altLang="ko-KR" sz="1600" dirty="0"/>
              <a:t>: </a:t>
            </a:r>
            <a:r>
              <a:rPr lang="en-GB" altLang="ko-KR" sz="1600" dirty="0" smtClean="0"/>
              <a:t>A-MPR </a:t>
            </a:r>
            <a:r>
              <a:rPr lang="en-GB" altLang="ko-KR" sz="1600" dirty="0"/>
              <a:t>for </a:t>
            </a:r>
            <a:r>
              <a:rPr lang="en-GB" altLang="ko-KR" sz="1600" dirty="0" smtClean="0"/>
              <a:t>PSFCH </a:t>
            </a:r>
            <a:r>
              <a:rPr lang="en-GB" altLang="ko-KR" sz="1600" dirty="0"/>
              <a:t>based on EU </a:t>
            </a:r>
            <a:r>
              <a:rPr lang="en-GB" altLang="ko-KR" sz="1600" dirty="0" smtClean="0"/>
              <a:t>regulation</a:t>
            </a:r>
            <a:endParaRPr lang="ko-KR" altLang="ko-KR" sz="1600"/>
          </a:p>
          <a:p>
            <a:pPr lvl="1"/>
            <a:endParaRPr lang="en-GB" altLang="ko-KR" sz="1900" u="sng" dirty="0" smtClean="0"/>
          </a:p>
          <a:p>
            <a:r>
              <a:rPr lang="en-US" altLang="ko-KR" sz="2400" dirty="0" smtClean="0"/>
              <a:t>In this WF, RAN4 can make initial agreement for MPR/A-MPR requirements for PC2 NR V2X UE.</a:t>
            </a:r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for PSSCH/PSCCH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2-1-1</a:t>
            </a:r>
            <a:r>
              <a:rPr lang="en-GB" altLang="ko-KR" sz="2600" b="1" u="sng" dirty="0"/>
              <a:t>: </a:t>
            </a:r>
            <a:r>
              <a:rPr lang="en-GB" altLang="ko-KR" sz="2800" b="1" i="1" dirty="0"/>
              <a:t>MPR for PSCCH and </a:t>
            </a:r>
            <a:r>
              <a:rPr lang="en-GB" altLang="ko-KR" sz="2800" b="1" i="1" dirty="0" smtClean="0"/>
              <a:t>PSSCH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</a:t>
            </a:r>
            <a:r>
              <a:rPr lang="en-GB" altLang="ko-KR" sz="2000" i="1" dirty="0"/>
              <a:t>: Reuse MPR for PC3. 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2</a:t>
            </a:r>
            <a:r>
              <a:rPr lang="en-US" altLang="ko-KR" sz="2000" i="1" dirty="0"/>
              <a:t>: relaxed MPR for PC2 based on R4-2105000(LGE)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3</a:t>
            </a:r>
            <a:r>
              <a:rPr lang="en-GB" altLang="ko-KR" sz="2000" i="1" dirty="0"/>
              <a:t>: FFS</a:t>
            </a:r>
            <a:endParaRPr lang="ko-KR" altLang="ko-KR" sz="2000"/>
          </a:p>
          <a:p>
            <a:pPr lvl="1"/>
            <a:endParaRPr lang="en-US" altLang="ko-KR" sz="1900" dirty="0" smtClean="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2 is agreed </a:t>
            </a:r>
            <a:r>
              <a:rPr lang="en-US" altLang="zh-CN" sz="2400" dirty="0"/>
              <a:t>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pic>
        <p:nvPicPr>
          <p:cNvPr id="4" name="Picture 1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876" y="4497715"/>
            <a:ext cx="4824388" cy="173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4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for S-SSB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2-1-2: </a:t>
            </a:r>
            <a:r>
              <a:rPr lang="en-GB" altLang="ko-KR" sz="2800" b="1" i="1" dirty="0"/>
              <a:t>MPR for </a:t>
            </a:r>
            <a:r>
              <a:rPr lang="en-GB" altLang="ko-KR" sz="2800" b="1" i="1" dirty="0" smtClean="0"/>
              <a:t>S-SSB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</a:t>
            </a:r>
            <a:r>
              <a:rPr lang="en-GB" altLang="ko-KR" sz="2000" i="1" dirty="0"/>
              <a:t>: Reuse MPR for PC3. </a:t>
            </a:r>
            <a:endParaRPr lang="ko-KR" altLang="ko-KR" sz="2000"/>
          </a:p>
          <a:p>
            <a:pPr lvl="2" hangingPunct="0"/>
            <a:r>
              <a:rPr lang="en-GB" altLang="ko-KR" sz="2000" b="1" i="1" dirty="0" smtClean="0"/>
              <a:t>Option </a:t>
            </a:r>
            <a:r>
              <a:rPr lang="en-GB" altLang="ko-KR" sz="2000" b="1" i="1" dirty="0"/>
              <a:t>2</a:t>
            </a:r>
            <a:r>
              <a:rPr lang="en-GB" altLang="ko-KR" sz="2000" i="1" dirty="0" smtClean="0"/>
              <a:t>: </a:t>
            </a:r>
            <a:r>
              <a:rPr lang="en-GB" altLang="ko-KR" sz="2000" i="1" dirty="0"/>
              <a:t>FFS</a:t>
            </a:r>
            <a:endParaRPr lang="ko-KR" altLang="ko-KR" sz="2000"/>
          </a:p>
          <a:p>
            <a:pPr lvl="1"/>
            <a:endParaRPr lang="en-US" altLang="ko-KR" sz="1900" dirty="0" smtClean="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 is agreed 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pic>
        <p:nvPicPr>
          <p:cNvPr id="4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1835696" y="4293096"/>
            <a:ext cx="54006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9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for PSFCH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2-1-3: </a:t>
            </a:r>
            <a:r>
              <a:rPr lang="en-GB" altLang="ko-KR" sz="2800" b="1" i="1" dirty="0"/>
              <a:t>MPR for </a:t>
            </a:r>
            <a:r>
              <a:rPr lang="en-GB" altLang="ko-KR" sz="2800" b="1" i="1" dirty="0" smtClean="0"/>
              <a:t>PSFCH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</a:t>
            </a:r>
            <a:r>
              <a:rPr lang="en-GB" altLang="ko-KR" sz="2000" i="1" dirty="0"/>
              <a:t>: </a:t>
            </a:r>
            <a:r>
              <a:rPr lang="en-GB" altLang="ko-KR" sz="2000" i="1" dirty="0" smtClean="0"/>
              <a:t>MPR </a:t>
            </a:r>
            <a:r>
              <a:rPr lang="en-GB" altLang="ko-KR" sz="2000" i="1" dirty="0"/>
              <a:t>proposed in R4-2110398</a:t>
            </a:r>
            <a:r>
              <a:rPr lang="en-GB" altLang="ko-KR" sz="2000" i="1" dirty="0" smtClean="0"/>
              <a:t>. </a:t>
            </a:r>
            <a:endParaRPr lang="ko-KR" altLang="ko-KR" sz="2000"/>
          </a:p>
          <a:p>
            <a:pPr lvl="2" hangingPunct="0"/>
            <a:r>
              <a:rPr lang="en-GB" altLang="ko-KR" sz="2000" b="1" i="1" dirty="0" smtClean="0"/>
              <a:t>Option </a:t>
            </a:r>
            <a:r>
              <a:rPr lang="en-GB" altLang="ko-KR" sz="2000" b="1" i="1" dirty="0"/>
              <a:t>2</a:t>
            </a:r>
            <a:r>
              <a:rPr lang="en-GB" altLang="ko-KR" sz="2000" i="1" dirty="0" smtClean="0"/>
              <a:t>: </a:t>
            </a:r>
            <a:r>
              <a:rPr lang="en-GB" altLang="ko-KR" sz="2000" i="1" dirty="0"/>
              <a:t>FFS</a:t>
            </a:r>
            <a:endParaRPr lang="ko-KR" altLang="ko-KR" sz="200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 is agreed 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sp>
        <p:nvSpPr>
          <p:cNvPr id="6" name="직사각형 5"/>
          <p:cNvSpPr/>
          <p:nvPr/>
        </p:nvSpPr>
        <p:spPr>
          <a:xfrm>
            <a:off x="971600" y="3933056"/>
            <a:ext cx="7497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For contiguous and non-contiguous allocation for </a:t>
            </a:r>
            <a:r>
              <a:rPr lang="en-GB" altLang="ko-KR" sz="1400" i="1" dirty="0">
                <a:latin typeface="Times New Roman" panose="02020603050405020304" pitchFamily="18" charset="0"/>
              </a:rPr>
              <a:t>simultaneous PSFCH transmission for NR V2X will be specified as follow 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algn="ctr"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MPR_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PSFCH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= CEIL {M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A_PSFCH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, 0.5}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Where M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is defined as follows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M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A_PSFCH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= 8.5 ;  0 ≤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Gap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/ N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&lt; 0.4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1360" indent="180340" algn="ctr"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 = 10 ;  0.4 ≤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Gap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/ N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&lt; 0.55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705100" indent="63500"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= 14 ;  0.55 ≤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Gap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/ N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≤ 1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Where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>
              <a:spcAft>
                <a:spcPts val="0"/>
              </a:spcAft>
            </a:pP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Gap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is the gap RB amount between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start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and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end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for contiguous and non-contiguous allocation </a:t>
            </a:r>
            <a:r>
              <a:rPr lang="en-GB" altLang="ko-KR" sz="1400" i="1" dirty="0">
                <a:latin typeface="Times New Roman" panose="02020603050405020304" pitchFamily="18" charset="0"/>
              </a:rPr>
              <a:t>simultaneous PSFCH transmission. (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Gap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end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en-GB" altLang="ko-KR" sz="1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RB</a:t>
            </a:r>
            <a:r>
              <a:rPr lang="en-GB" altLang="ko-KR" sz="1400" i="1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start</a:t>
            </a:r>
            <a:r>
              <a:rPr lang="en-GB" altLang="ko-KR" sz="1400" i="1" dirty="0">
                <a:latin typeface="Times New Roman" panose="02020603050405020304" pitchFamily="18" charset="0"/>
              </a:rPr>
              <a:t>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CEIL{M</a:t>
            </a:r>
            <a:r>
              <a:rPr lang="en-GB" altLang="ko-KR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A,</a:t>
            </a:r>
            <a:r>
              <a:rPr lang="en-GB" altLang="ko-KR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0.5} means rounding upwards to closest 0.5dB.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2626456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US" altLang="zh-CN" sz="2800" dirty="0" smtClean="0"/>
              <a:t>A-</a:t>
            </a:r>
            <a:r>
              <a:rPr lang="en-GB" altLang="zh-CN" sz="2800" dirty="0" smtClean="0"/>
              <a:t>MPR requirements for PSSCH/PSCCH (NS_33)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2-2-1</a:t>
            </a:r>
            <a:r>
              <a:rPr lang="en-GB" altLang="ko-KR" sz="2600" b="1" u="sng" dirty="0"/>
              <a:t>: </a:t>
            </a:r>
            <a:r>
              <a:rPr lang="en-GB" altLang="ko-KR" sz="2800" b="1" i="1" dirty="0"/>
              <a:t>A-M</a:t>
            </a:r>
            <a:r>
              <a:rPr lang="en-GB" altLang="ko-KR" sz="2800" b="1" i="1" dirty="0" smtClean="0"/>
              <a:t>PR </a:t>
            </a:r>
            <a:r>
              <a:rPr lang="en-GB" altLang="ko-KR" sz="2800" b="1" i="1" dirty="0"/>
              <a:t>for PSCCH and </a:t>
            </a:r>
            <a:r>
              <a:rPr lang="en-GB" altLang="ko-KR" sz="2800" b="1" i="1" dirty="0" smtClean="0"/>
              <a:t>PSSCH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1: </a:t>
            </a:r>
            <a:r>
              <a:rPr lang="en-GB" altLang="ko-KR" sz="2000" i="1" dirty="0"/>
              <a:t>Proposed A-MPR in R4-2110399 (Huawei). </a:t>
            </a:r>
            <a:endParaRPr lang="ko-KR" altLang="ko-KR" sz="2000" i="1"/>
          </a:p>
          <a:p>
            <a:pPr lvl="2" hangingPunct="0"/>
            <a:r>
              <a:rPr lang="en-GB" altLang="ko-KR" sz="2000" b="1" i="1" dirty="0"/>
              <a:t>Option 2</a:t>
            </a:r>
            <a:r>
              <a:rPr lang="en-US" altLang="ko-KR" sz="2000" b="1" i="1" dirty="0"/>
              <a:t>: </a:t>
            </a:r>
            <a:r>
              <a:rPr lang="en-US" altLang="ko-KR" sz="2000" i="1" dirty="0"/>
              <a:t>Proposed  A-MPR for PC2 based on R4-2105000(LGE</a:t>
            </a:r>
            <a:r>
              <a:rPr lang="en-US" altLang="ko-KR" sz="2000" i="1" dirty="0" smtClean="0"/>
              <a:t>).</a:t>
            </a:r>
            <a:endParaRPr lang="ko-KR" altLang="ko-KR" sz="2000" i="1"/>
          </a:p>
          <a:p>
            <a:pPr lvl="2" hangingPunct="0"/>
            <a:r>
              <a:rPr lang="en-GB" altLang="ko-KR" sz="2000" b="1" i="1" dirty="0" smtClean="0"/>
              <a:t>Option </a:t>
            </a:r>
            <a:r>
              <a:rPr lang="en-GB" altLang="ko-KR" sz="2000" b="1" i="1" dirty="0"/>
              <a:t>3</a:t>
            </a:r>
            <a:r>
              <a:rPr lang="en-GB" altLang="ko-KR" sz="2000" i="1" dirty="0"/>
              <a:t>: FFS</a:t>
            </a:r>
            <a:endParaRPr lang="ko-KR" altLang="ko-KR" sz="2000"/>
          </a:p>
          <a:p>
            <a:pPr marL="0" lvl="0" indent="0" hangingPunct="0">
              <a:buNone/>
            </a:pPr>
            <a:endParaRPr lang="en-US" altLang="zh-CN" sz="1800" dirty="0"/>
          </a:p>
          <a:p>
            <a:pPr lvl="0" hangingPunct="0"/>
            <a:r>
              <a:rPr lang="en-US" altLang="zh-CN" sz="2400" dirty="0" smtClean="0"/>
              <a:t>WF: Option 2 is agreed </a:t>
            </a:r>
            <a:r>
              <a:rPr lang="en-US" altLang="zh-CN" sz="2400" dirty="0"/>
              <a:t>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pic>
        <p:nvPicPr>
          <p:cNvPr id="5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827584" y="3911754"/>
            <a:ext cx="4175810" cy="2852936"/>
          </a:xfrm>
          <a:prstGeom prst="rect">
            <a:avLst/>
          </a:prstGeom>
        </p:spPr>
      </p:pic>
      <p:pic>
        <p:nvPicPr>
          <p:cNvPr id="6" name="Picture 3"/>
          <p:cNvPicPr/>
          <p:nvPr/>
        </p:nvPicPr>
        <p:blipFill>
          <a:blip r:embed="rId4"/>
          <a:stretch>
            <a:fillRect/>
          </a:stretch>
        </p:blipFill>
        <p:spPr>
          <a:xfrm>
            <a:off x="5148064" y="4581128"/>
            <a:ext cx="383261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63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US" altLang="zh-CN" sz="2800" dirty="0" smtClean="0"/>
              <a:t>A-</a:t>
            </a:r>
            <a:r>
              <a:rPr lang="en-GB" altLang="zh-CN" sz="2800" dirty="0" smtClean="0"/>
              <a:t>MPR requirements for S-SSB (NS_33)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2-2-2: </a:t>
            </a:r>
            <a:r>
              <a:rPr lang="en-GB" altLang="ko-KR" sz="2800" b="1" i="1" dirty="0" smtClean="0"/>
              <a:t>A-MPR </a:t>
            </a:r>
            <a:r>
              <a:rPr lang="en-GB" altLang="ko-KR" sz="2800" b="1" i="1" dirty="0"/>
              <a:t>for </a:t>
            </a:r>
            <a:r>
              <a:rPr lang="en-GB" altLang="ko-KR" sz="2800" b="1" i="1" dirty="0" smtClean="0"/>
              <a:t>S-SSB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1: </a:t>
            </a:r>
            <a:r>
              <a:rPr lang="en-GB" altLang="ko-KR" sz="2000" i="1" dirty="0"/>
              <a:t>Proposed A-MPR in R4-2110399 (Huawei). </a:t>
            </a:r>
            <a:endParaRPr lang="ko-KR" altLang="ko-KR" sz="2000" i="1"/>
          </a:p>
          <a:p>
            <a:pPr lvl="2" hangingPunct="0"/>
            <a:r>
              <a:rPr lang="en-GB" altLang="ko-KR" sz="2000" b="1" i="1" dirty="0" smtClean="0"/>
              <a:t>Option </a:t>
            </a:r>
            <a:r>
              <a:rPr lang="en-GB" altLang="ko-KR" sz="2000" b="1" i="1" dirty="0"/>
              <a:t>2</a:t>
            </a:r>
            <a:r>
              <a:rPr lang="en-GB" altLang="ko-KR" sz="2000" i="1" dirty="0" smtClean="0"/>
              <a:t>: </a:t>
            </a:r>
            <a:r>
              <a:rPr lang="en-GB" altLang="ko-KR" sz="2000" i="1" dirty="0"/>
              <a:t>FFS</a:t>
            </a:r>
            <a:endParaRPr lang="ko-KR" altLang="ko-KR" sz="200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 is agreed 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pic>
        <p:nvPicPr>
          <p:cNvPr id="5" name="Picture 12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3933056"/>
            <a:ext cx="5329634" cy="247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16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US" altLang="zh-CN" sz="2800" dirty="0" smtClean="0"/>
              <a:t>A-</a:t>
            </a:r>
            <a:r>
              <a:rPr lang="en-GB" altLang="zh-CN" sz="2800" dirty="0" smtClean="0"/>
              <a:t>MPR requirements for PSFCH (NS_33)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2-2-3: </a:t>
            </a:r>
            <a:r>
              <a:rPr lang="en-GB" altLang="ko-KR" sz="2800" b="1" i="1" dirty="0" smtClean="0"/>
              <a:t>A-MPR </a:t>
            </a:r>
            <a:r>
              <a:rPr lang="en-GB" altLang="ko-KR" sz="2800" b="1" i="1" dirty="0"/>
              <a:t>for </a:t>
            </a:r>
            <a:r>
              <a:rPr lang="en-GB" altLang="ko-KR" sz="2800" b="1" i="1" dirty="0" smtClean="0"/>
              <a:t>PSFCH</a:t>
            </a:r>
          </a:p>
          <a:p>
            <a:pPr lvl="1"/>
            <a:r>
              <a:rPr lang="en-GB" altLang="ko-KR" sz="2000" dirty="0" smtClean="0"/>
              <a:t>Proposals</a:t>
            </a:r>
            <a:endParaRPr lang="ko-KR" altLang="ko-KR" sz="2000"/>
          </a:p>
          <a:p>
            <a:pPr lvl="2" hangingPunct="0"/>
            <a:r>
              <a:rPr lang="en-GB" altLang="ko-KR" sz="2000" b="1" i="1" dirty="0"/>
              <a:t>Option 1</a:t>
            </a:r>
            <a:r>
              <a:rPr lang="en-GB" altLang="ko-KR" sz="2000" i="1" dirty="0"/>
              <a:t>: Proposed A-MPR in R4-2110399 (Huawei).</a:t>
            </a:r>
            <a:r>
              <a:rPr lang="en-GB" altLang="ko-KR" sz="2000" i="1" dirty="0" smtClean="0"/>
              <a:t> </a:t>
            </a:r>
            <a:endParaRPr lang="ko-KR" altLang="ko-KR" sz="2000"/>
          </a:p>
          <a:p>
            <a:pPr lvl="2" hangingPunct="0"/>
            <a:r>
              <a:rPr lang="en-GB" altLang="ko-KR" sz="2000" b="1" i="1" dirty="0" smtClean="0"/>
              <a:t>Option </a:t>
            </a:r>
            <a:r>
              <a:rPr lang="en-GB" altLang="ko-KR" sz="2000" b="1" i="1" dirty="0"/>
              <a:t>2</a:t>
            </a:r>
            <a:r>
              <a:rPr lang="en-GB" altLang="ko-KR" sz="2000" i="1" dirty="0" smtClean="0"/>
              <a:t>: </a:t>
            </a:r>
            <a:r>
              <a:rPr lang="en-GB" altLang="ko-KR" sz="2000" i="1" dirty="0"/>
              <a:t>FFS</a:t>
            </a:r>
            <a:endParaRPr lang="ko-KR" altLang="ko-KR" sz="2000"/>
          </a:p>
          <a:p>
            <a:pPr marL="0" lvl="0" indent="0" hangingPunct="0">
              <a:buNone/>
            </a:pPr>
            <a:endParaRPr lang="en-US" altLang="zh-CN" sz="2400" dirty="0" smtClean="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 is agreed as follow.</a:t>
            </a:r>
            <a:endParaRPr lang="zh-CN" altLang="zh-CN" sz="2400" dirty="0"/>
          </a:p>
          <a:p>
            <a:endParaRPr lang="zh-CN" altLang="en-US" sz="1800" dirty="0"/>
          </a:p>
        </p:txBody>
      </p:sp>
      <p:pic>
        <p:nvPicPr>
          <p:cNvPr id="5" name="Picture 13"/>
          <p:cNvPicPr/>
          <p:nvPr/>
        </p:nvPicPr>
        <p:blipFill>
          <a:blip r:embed="rId3"/>
          <a:stretch>
            <a:fillRect/>
          </a:stretch>
        </p:blipFill>
        <p:spPr>
          <a:xfrm>
            <a:off x="1907704" y="4153961"/>
            <a:ext cx="5107895" cy="208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64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[1] R4-2107670, </a:t>
            </a:r>
            <a:r>
              <a:rPr lang="en-US" altLang="ko-KR" sz="2000" dirty="0"/>
              <a:t>“</a:t>
            </a:r>
            <a:r>
              <a:rPr lang="en-US" altLang="ko-KR" sz="2000" dirty="0" smtClean="0"/>
              <a:t>RAN4#99-e_summary_144_NRSL_enh_Part3,” </a:t>
            </a:r>
            <a:r>
              <a:rPr lang="en-US" altLang="ko-KR" sz="2000" dirty="0"/>
              <a:t>Moderator </a:t>
            </a:r>
            <a:r>
              <a:rPr lang="en-US" altLang="ko-KR" sz="2000" dirty="0" smtClean="0"/>
              <a:t>(Huawei)</a:t>
            </a:r>
            <a:endParaRPr lang="en-US" altLang="ko-KR" sz="2000" dirty="0"/>
          </a:p>
          <a:p>
            <a:r>
              <a:rPr lang="en-US" altLang="ko-KR" sz="2000" dirty="0" smtClean="0"/>
              <a:t>[2] R4-2110398</a:t>
            </a:r>
            <a:r>
              <a:rPr lang="en-GB" altLang="ko-KR" sz="2000" dirty="0" smtClean="0"/>
              <a:t>, “</a:t>
            </a:r>
            <a:r>
              <a:rPr lang="en-GB" altLang="ko-KR" sz="2000" dirty="0"/>
              <a:t>Discussion on n47 PC2 MPR simulation results</a:t>
            </a:r>
            <a:r>
              <a:rPr lang="en-GB" altLang="ko-KR" sz="2000" dirty="0" smtClean="0"/>
              <a:t>,” Huawei</a:t>
            </a:r>
          </a:p>
          <a:p>
            <a:r>
              <a:rPr lang="en-US" altLang="ko-KR" sz="2000" dirty="0" smtClean="0"/>
              <a:t>[3] R4-2110399, “</a:t>
            </a:r>
            <a:r>
              <a:rPr lang="en-GB" altLang="ko-KR" sz="2000" dirty="0"/>
              <a:t>Discussion on n47 PC2 </a:t>
            </a:r>
            <a:r>
              <a:rPr lang="en-GB" altLang="ko-KR" sz="2000" dirty="0" smtClean="0"/>
              <a:t>A-MPR </a:t>
            </a:r>
            <a:r>
              <a:rPr lang="en-GB" altLang="ko-KR" sz="2000" dirty="0"/>
              <a:t>simulation results</a:t>
            </a:r>
            <a:r>
              <a:rPr lang="en-US" altLang="ko-KR" sz="2000" dirty="0" smtClean="0"/>
              <a:t>,” Huawei</a:t>
            </a:r>
          </a:p>
          <a:p>
            <a:r>
              <a:rPr lang="en-US" altLang="ko-KR" sz="2000" dirty="0" smtClean="0"/>
              <a:t>[4] R4-2105000</a:t>
            </a:r>
            <a:r>
              <a:rPr lang="en-GB" altLang="ko-KR" sz="2000" dirty="0" smtClean="0"/>
              <a:t>, “</a:t>
            </a:r>
            <a:r>
              <a:rPr lang="en-US" altLang="ko-KR" sz="2000" dirty="0"/>
              <a:t>NR V2X PC2 UE MPR and A-MPR simulation results for </a:t>
            </a:r>
            <a:r>
              <a:rPr lang="en-US" altLang="ko-KR" sz="2000" dirty="0" smtClean="0"/>
              <a:t>PSCCH/PSSCH </a:t>
            </a:r>
            <a:r>
              <a:rPr lang="en-US" altLang="ko-KR" sz="2000" dirty="0" err="1" smtClean="0"/>
              <a:t>transmisison</a:t>
            </a:r>
            <a:r>
              <a:rPr lang="en-GB" altLang="ko-KR" sz="2000" dirty="0" smtClean="0"/>
              <a:t>,” </a:t>
            </a:r>
            <a:r>
              <a:rPr lang="en-GB" altLang="ko-KR" sz="2000" dirty="0"/>
              <a:t>LGE </a:t>
            </a:r>
          </a:p>
          <a:p>
            <a:endParaRPr lang="en-US" altLang="ko-KR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11250</TotalTime>
  <Words>483</Words>
  <Application>Microsoft Office PowerPoint</Application>
  <PresentationFormat>화면 슬라이드 쇼(4:3)</PresentationFormat>
  <Paragraphs>90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SimSun</vt:lpstr>
      <vt:lpstr>SimSun</vt:lpstr>
      <vt:lpstr>맑은 고딕</vt:lpstr>
      <vt:lpstr>Arial</vt:lpstr>
      <vt:lpstr>Calibri</vt:lpstr>
      <vt:lpstr>Times New Roman</vt:lpstr>
      <vt:lpstr>Office 主题</vt:lpstr>
      <vt:lpstr>WF on MPR/A-MPR requirements for PC2 NR V2X UE</vt:lpstr>
      <vt:lpstr>Background</vt:lpstr>
      <vt:lpstr>WF: MPR requirements for PSSCH/PSCCH</vt:lpstr>
      <vt:lpstr>WF: MPR requirements for S-SSB</vt:lpstr>
      <vt:lpstr>WF: MPR requirements for PSFCH</vt:lpstr>
      <vt:lpstr>WF: A-MPR requirements for PSSCH/PSCCH (NS_33)</vt:lpstr>
      <vt:lpstr>WF: A-MPR requirements for S-SSB (NS_33)</vt:lpstr>
      <vt:lpstr>WF: A-MPR requirements for PSFCH (NS_33)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임수환/책임연구원/미래기술센터 C&amp;M표준(연)5G무선통신표준Task(suhwan.lim@lge.com)</cp:lastModifiedBy>
  <cp:revision>160</cp:revision>
  <dcterms:modified xsi:type="dcterms:W3CDTF">2021-05-25T08:11:08Z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</Properties>
</file>