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60" r:id="rId4"/>
    <p:sldId id="279" r:id="rId5"/>
    <p:sldId id="280" r:id="rId6"/>
    <p:sldId id="281" r:id="rId7"/>
    <p:sldId id="282" r:id="rId8"/>
    <p:sldId id="283" r:id="rId9"/>
    <p:sldId id="284" r:id="rId10"/>
    <p:sldId id="277" r:id="rId11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34" autoAdjust="0"/>
    <p:restoredTop sz="99819" autoAdjust="0"/>
  </p:normalViewPr>
  <p:slideViewPr>
    <p:cSldViewPr snapToGrid="0">
      <p:cViewPr>
        <p:scale>
          <a:sx n="75" d="100"/>
          <a:sy n="75" d="100"/>
        </p:scale>
        <p:origin x="-1253" y="-3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2"/>
          <p:cNvSpPr>
            <a:spLocks noGrp="1"/>
          </p:cNvSpPr>
          <p:nvPr>
            <p:ph type="body" sz="quarter" idx="10" hasCustomPrompt="1"/>
          </p:nvPr>
        </p:nvSpPr>
        <p:spPr>
          <a:xfrm>
            <a:off x="563880" y="316761"/>
            <a:ext cx="8644514" cy="1133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/>
              <a:t>Header</a:t>
            </a:r>
            <a:endParaRPr kumimoji="1" lang="ja-JP" altLang="en-US" dirty="0"/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quarter" idx="11" hasCustomPrompt="1"/>
          </p:nvPr>
        </p:nvSpPr>
        <p:spPr>
          <a:xfrm>
            <a:off x="9401175" y="317501"/>
            <a:ext cx="2408238" cy="480990"/>
          </a:xfrm>
        </p:spPr>
        <p:txBody>
          <a:bodyPr>
            <a:norm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GB" altLang="ja-JP" sz="2400" b="1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R4-190xxxx</a:t>
            </a:r>
            <a:endParaRPr kumimoji="1" lang="ja-JP" altLang="ja-JP" sz="2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タイトル 26"/>
          <p:cNvSpPr>
            <a:spLocks noGrp="1"/>
          </p:cNvSpPr>
          <p:nvPr>
            <p:ph type="title" hasCustomPrompt="1"/>
          </p:nvPr>
        </p:nvSpPr>
        <p:spPr>
          <a:xfrm>
            <a:off x="563879" y="1635617"/>
            <a:ext cx="11245533" cy="3335628"/>
          </a:xfrm>
        </p:spPr>
        <p:txBody>
          <a:bodyPr>
            <a:noAutofit/>
          </a:bodyPr>
          <a:lstStyle>
            <a:lvl1pPr algn="ctr">
              <a:defRPr sz="7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1" name="テキスト プレースホルダー 30"/>
          <p:cNvSpPr>
            <a:spLocks noGrp="1"/>
          </p:cNvSpPr>
          <p:nvPr>
            <p:ph type="body" sz="quarter" idx="12" hasCustomPrompt="1"/>
          </p:nvPr>
        </p:nvSpPr>
        <p:spPr>
          <a:xfrm>
            <a:off x="563879" y="5061397"/>
            <a:ext cx="11245532" cy="1326523"/>
          </a:xfrm>
        </p:spPr>
        <p:txBody>
          <a:bodyPr>
            <a:noAutofit/>
          </a:bodyPr>
          <a:lstStyle>
            <a:lvl1pPr marL="0" indent="0" algn="ctr">
              <a:buNone/>
              <a:defRPr sz="4000"/>
            </a:lvl1pPr>
          </a:lstStyle>
          <a:p>
            <a:pPr lvl="0"/>
            <a:r>
              <a:rPr kumimoji="1" lang="en-US" altLang="ja-JP" dirty="0"/>
              <a:t>Source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107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49252"/>
            <a:ext cx="10515600" cy="490707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kumimoji="1" lang="en-US" altLang="ja-JP" dirty="0"/>
              <a:t>1st</a:t>
            </a:r>
            <a:endParaRPr kumimoji="1" lang="ja-JP" altLang="en-US" dirty="0"/>
          </a:p>
          <a:p>
            <a:pPr lvl="1"/>
            <a:r>
              <a:rPr kumimoji="1" lang="en-US" altLang="ja-JP" dirty="0"/>
              <a:t>2nd</a:t>
            </a:r>
            <a:endParaRPr kumimoji="1" lang="ja-JP" altLang="en-US" dirty="0"/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0652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41403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10614"/>
            <a:ext cx="10515600" cy="4920311"/>
          </a:xfrm>
        </p:spPr>
        <p:txBody>
          <a:bodyPr/>
          <a:lstStyle>
            <a:lvl1pPr marL="514350" indent="-514350">
              <a:buFont typeface="+mj-lt"/>
              <a:buAutoNum type="arabicPeriod"/>
              <a:defRPr baseline="0"/>
            </a:lvl1pPr>
          </a:lstStyle>
          <a:p>
            <a:pPr lvl="0"/>
            <a:r>
              <a:rPr kumimoji="1" lang="en-US" altLang="ja-JP" dirty="0"/>
              <a:t>Reference 1</a:t>
            </a:r>
          </a:p>
          <a:p>
            <a:pPr lvl="0"/>
            <a:r>
              <a:rPr kumimoji="1" lang="en-US" altLang="ja-JP" dirty="0"/>
              <a:t>Reference 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75059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表プレースホルダー 4"/>
          <p:cNvSpPr>
            <a:spLocks noGrp="1"/>
          </p:cNvSpPr>
          <p:nvPr>
            <p:ph type="tbl" sz="quarter" idx="11" hasCustomPrompt="1"/>
          </p:nvPr>
        </p:nvSpPr>
        <p:spPr>
          <a:xfrm>
            <a:off x="838200" y="1931832"/>
            <a:ext cx="10515600" cy="4314512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Table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365763"/>
            <a:ext cx="10515600" cy="424400"/>
          </a:xfrm>
        </p:spPr>
        <p:txBody>
          <a:bodyPr/>
          <a:lstStyle>
            <a:lvl1pPr marL="0" indent="0" algn="ctr">
              <a:buNone/>
              <a:defRPr baseline="0"/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ja-JP" dirty="0"/>
              <a:t>Table name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08620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262130"/>
            <a:ext cx="10515600" cy="4914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/>
              <a:t>1st</a:t>
            </a:r>
          </a:p>
          <a:p>
            <a:pPr lvl="1"/>
            <a:r>
              <a:rPr kumimoji="1" lang="en-US" altLang="ja-JP" dirty="0"/>
              <a:t>2nd</a:t>
            </a:r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2D56F-5F95-451D-A19F-2D421F91B5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507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2" r:id="rId3"/>
    <p:sldLayoutId id="2147483651" r:id="rId4"/>
    <p:sldLayoutId id="214748365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プレースホルダー 1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ja-JP" dirty="0"/>
              <a:t>3GPP TSG-RAN WG4 Meeting #</a:t>
            </a:r>
            <a:r>
              <a:rPr lang="en-US" altLang="ja-JP" dirty="0" smtClean="0"/>
              <a:t>99</a:t>
            </a:r>
            <a:r>
              <a:rPr lang="en-US" altLang="zh-CN" dirty="0" smtClean="0"/>
              <a:t>-</a:t>
            </a:r>
            <a:r>
              <a:rPr lang="en-US" altLang="ja-JP" dirty="0" smtClean="0"/>
              <a:t>e</a:t>
            </a:r>
            <a:endParaRPr lang="en-US" altLang="ja-JP" dirty="0"/>
          </a:p>
          <a:p>
            <a:pPr lvl="0"/>
            <a:r>
              <a:rPr lang="en-US" altLang="ja-JP" dirty="0"/>
              <a:t>Electronic Meeting, </a:t>
            </a:r>
            <a:r>
              <a:rPr lang="en-GB" altLang="ja-JP" dirty="0" smtClean="0"/>
              <a:t>19</a:t>
            </a:r>
            <a:r>
              <a:rPr lang="en-US" altLang="zh-CN" baseline="30000" dirty="0" err="1" smtClean="0"/>
              <a:t>th</a:t>
            </a:r>
            <a:r>
              <a:rPr lang="en-US" altLang="zh-CN" dirty="0" smtClean="0"/>
              <a:t> - 27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May</a:t>
            </a:r>
            <a:r>
              <a:rPr lang="en-GB" altLang="zh-CN" dirty="0" smtClean="0"/>
              <a:t>, </a:t>
            </a:r>
            <a:r>
              <a:rPr lang="en-GB" altLang="zh-CN" dirty="0"/>
              <a:t>2021</a:t>
            </a:r>
            <a:endParaRPr lang="en-US" altLang="ja-JP" dirty="0"/>
          </a:p>
          <a:p>
            <a:pPr lvl="0"/>
            <a:r>
              <a:rPr lang="sv-SE" altLang="ja-JP" dirty="0"/>
              <a:t>Agenda item:	</a:t>
            </a:r>
            <a:r>
              <a:rPr lang="sv-SE" altLang="ja-JP" dirty="0" smtClean="0"/>
              <a:t>9.14.5</a:t>
            </a:r>
            <a:endParaRPr lang="sv-SE" altLang="ja-JP" dirty="0"/>
          </a:p>
          <a:p>
            <a:pPr lvl="0"/>
            <a:r>
              <a:rPr lang="en-US" altLang="ja-JP" dirty="0"/>
              <a:t>Document for:	Approval</a:t>
            </a:r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dirty="0" smtClean="0"/>
              <a:t>R4-2107868</a:t>
            </a:r>
            <a:endParaRPr kumimoji="1" lang="ja-JP" altLang="en-US" dirty="0"/>
          </a:p>
        </p:txBody>
      </p:sp>
      <p:sp>
        <p:nvSpPr>
          <p:cNvPr id="20" name="タイトル 19"/>
          <p:cNvSpPr>
            <a:spLocks noGrp="1"/>
          </p:cNvSpPr>
          <p:nvPr>
            <p:ph type="title"/>
          </p:nvPr>
        </p:nvSpPr>
        <p:spPr>
          <a:xfrm>
            <a:off x="473233" y="1544177"/>
            <a:ext cx="11245533" cy="3335628"/>
          </a:xfrm>
        </p:spPr>
        <p:txBody>
          <a:bodyPr/>
          <a:lstStyle/>
          <a:p>
            <a:r>
              <a:rPr lang="en-US" altLang="zh-CN" sz="5400" dirty="0" smtClean="0"/>
              <a:t>WF </a:t>
            </a:r>
            <a:r>
              <a:rPr lang="en-US" altLang="zh-CN" sz="5400" dirty="0"/>
              <a:t>on operating scenarios for </a:t>
            </a:r>
            <a:r>
              <a:rPr lang="en-US" altLang="zh-CN" sz="5400" dirty="0" err="1" smtClean="0"/>
              <a:t>Uu</a:t>
            </a:r>
            <a:r>
              <a:rPr lang="en-US" altLang="zh-CN" sz="5400" dirty="0" smtClean="0"/>
              <a:t> </a:t>
            </a:r>
            <a:r>
              <a:rPr lang="en-US" altLang="zh-CN" sz="5400" dirty="0"/>
              <a:t>and </a:t>
            </a:r>
            <a:r>
              <a:rPr lang="en-US" altLang="zh-CN" sz="5400" dirty="0" smtClean="0"/>
              <a:t>SL operating in </a:t>
            </a:r>
            <a:r>
              <a:rPr lang="en-US" altLang="zh-CN" sz="5400" dirty="0"/>
              <a:t>the same licensed band</a:t>
            </a:r>
            <a:endParaRPr lang="ja-JP" altLang="en-US" sz="5400" dirty="0"/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sz="3200" dirty="0"/>
              <a:t>CATT, …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5129513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 smtClean="0"/>
              <a:t>Reference</a:t>
            </a:r>
            <a:endParaRPr kumimoji="1" lang="ja-JP" altLang="en-US" sz="36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716280" y="1322374"/>
            <a:ext cx="10515600" cy="4981639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ja-JP" sz="2000" dirty="0"/>
              <a:t>[1] </a:t>
            </a:r>
            <a:r>
              <a:rPr lang="en-US" altLang="zh-CN" sz="2000" dirty="0" smtClean="0"/>
              <a:t>R4-2107669, </a:t>
            </a:r>
            <a:r>
              <a:rPr lang="en-US" altLang="zh-CN" sz="2000" dirty="0"/>
              <a:t>Email discussion summary for [</a:t>
            </a:r>
            <a:r>
              <a:rPr lang="en-US" altLang="zh-CN" sz="2000" dirty="0" smtClean="0"/>
              <a:t>99-e</a:t>
            </a:r>
            <a:r>
              <a:rPr lang="en-US" altLang="zh-CN" sz="2000" dirty="0"/>
              <a:t>][</a:t>
            </a:r>
            <a:r>
              <a:rPr lang="en-US" altLang="zh-CN" sz="2000" dirty="0" smtClean="0"/>
              <a:t>143] </a:t>
            </a:r>
            <a:r>
              <a:rPr lang="en-US" altLang="zh-CN" sz="2000" dirty="0"/>
              <a:t>NRSL_enh_Part_2</a:t>
            </a:r>
            <a:r>
              <a:rPr lang="en-US" altLang="ja-JP" sz="2000" dirty="0"/>
              <a:t>, </a:t>
            </a:r>
            <a:r>
              <a:rPr lang="en-GB" altLang="zh-CN" sz="2000" dirty="0"/>
              <a:t>Moderator (CATT), </a:t>
            </a:r>
            <a:r>
              <a:rPr lang="en-US" altLang="ja-JP" sz="2000" dirty="0" smtClean="0"/>
              <a:t>RAN4#99-e</a:t>
            </a: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400284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9282" y="352001"/>
            <a:ext cx="11273436" cy="744870"/>
          </a:xfrm>
        </p:spPr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3600" dirty="0" smtClean="0"/>
              <a:t>Background</a:t>
            </a:r>
            <a:endParaRPr lang="ja-JP" altLang="en-US" sz="36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723900" y="1319590"/>
            <a:ext cx="10515600" cy="4907074"/>
          </a:xfrm>
        </p:spPr>
        <p:txBody>
          <a:bodyPr>
            <a:normAutofit fontScale="85000" lnSpcReduction="20000"/>
          </a:bodyPr>
          <a:lstStyle/>
          <a:p>
            <a:pPr marL="228600" lvl="1">
              <a:lnSpc>
                <a:spcPct val="120000"/>
              </a:lnSpc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600" dirty="0" smtClean="0"/>
              <a:t>The following issues are </a:t>
            </a:r>
            <a:r>
              <a:rPr lang="en-US" altLang="zh-CN" sz="2600" dirty="0"/>
              <a:t>discussed for </a:t>
            </a:r>
            <a:r>
              <a:rPr lang="en-US" altLang="zh-CN" sz="2600" dirty="0" smtClean="0"/>
              <a:t>operating </a:t>
            </a:r>
            <a:r>
              <a:rPr lang="en-US" altLang="zh-CN" sz="2600" dirty="0"/>
              <a:t>scenarios for </a:t>
            </a:r>
            <a:r>
              <a:rPr lang="en-US" altLang="zh-CN" sz="2600" dirty="0" err="1" smtClean="0"/>
              <a:t>Uu</a:t>
            </a:r>
            <a:r>
              <a:rPr lang="en-US" altLang="zh-CN" sz="2600" dirty="0" smtClean="0"/>
              <a:t> and SL operating in the same licensed band: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2300" dirty="0" smtClean="0"/>
              <a:t>Issue </a:t>
            </a:r>
            <a:r>
              <a:rPr lang="en-US" altLang="zh-CN" sz="2300" dirty="0"/>
              <a:t>1-1-1: Duplex mode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2300" dirty="0" smtClean="0"/>
              <a:t>Issue </a:t>
            </a:r>
            <a:r>
              <a:rPr lang="en-US" altLang="zh-CN" sz="2300" dirty="0"/>
              <a:t>1-2-1: Intra-band con-current V2X operation with adjacent carrier for TDD band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2300" dirty="0" smtClean="0"/>
              <a:t>Issue </a:t>
            </a:r>
            <a:r>
              <a:rPr lang="en-US" altLang="zh-CN" sz="2300" dirty="0"/>
              <a:t>1-2-2: Intra-band con-current V2X operation with adjacent carrier for FDD band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2300" dirty="0" smtClean="0"/>
              <a:t>Issue </a:t>
            </a:r>
            <a:r>
              <a:rPr lang="en-US" altLang="zh-CN" sz="2300" dirty="0"/>
              <a:t>1-2-3: Frequency separation for non-adjacent carriers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2300" dirty="0" smtClean="0"/>
              <a:t>Issue </a:t>
            </a:r>
            <a:r>
              <a:rPr lang="en-US" altLang="zh-CN" sz="2300" dirty="0"/>
              <a:t>1-3-1: Intra-band V2X operation with same carrier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2300" dirty="0" smtClean="0"/>
              <a:t>Issue </a:t>
            </a:r>
            <a:r>
              <a:rPr lang="en-US" altLang="zh-CN" sz="2300" dirty="0"/>
              <a:t>1-3-2: Switching period length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2300" dirty="0" smtClean="0"/>
              <a:t>Issue </a:t>
            </a:r>
            <a:r>
              <a:rPr lang="en-US" altLang="zh-CN" sz="2300" dirty="0"/>
              <a:t>1-3-3: Switching period position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2300" dirty="0" smtClean="0"/>
              <a:t>Issue </a:t>
            </a:r>
            <a:r>
              <a:rPr lang="en-US" altLang="zh-CN" sz="2300" dirty="0"/>
              <a:t>1-3-4: Scheduling restriction for switching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2300" dirty="0" smtClean="0"/>
              <a:t>Issue </a:t>
            </a:r>
            <a:r>
              <a:rPr lang="en-US" altLang="zh-CN" sz="2300" dirty="0"/>
              <a:t>1-3-5: Time mask for TDM with same carrier</a:t>
            </a: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US" altLang="zh-CN" sz="2300" dirty="0" smtClean="0"/>
              <a:t>Issue </a:t>
            </a:r>
            <a:r>
              <a:rPr lang="en-US" altLang="zh-CN" sz="2300" dirty="0"/>
              <a:t>1-3-6: Time mask for TDM with different carriers</a:t>
            </a:r>
          </a:p>
        </p:txBody>
      </p:sp>
    </p:spTree>
    <p:extLst>
      <p:ext uri="{BB962C8B-B14F-4D97-AF65-F5344CB8AC3E}">
        <p14:creationId xmlns:p14="http://schemas.microsoft.com/office/powerpoint/2010/main" val="1717870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58722" y="375921"/>
            <a:ext cx="9416238" cy="1026151"/>
          </a:xfrm>
        </p:spPr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3600" dirty="0" smtClean="0"/>
              <a:t>Issue 1-1-1: Duplex mode</a:t>
            </a:r>
            <a:endParaRPr lang="ja-JP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751840" y="1595120"/>
            <a:ext cx="10505440" cy="2472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Agreements:</a:t>
            </a: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Do not use duplex mode to describe intra-band con-current V2X operation. Use “</a:t>
            </a:r>
            <a:r>
              <a:rPr lang="en-US" altLang="zh-CN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con-current 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SL transmission and </a:t>
            </a:r>
            <a:r>
              <a:rPr lang="en-US" altLang="zh-CN" sz="2300" dirty="0" err="1"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 transmission operation” and “</a:t>
            </a:r>
            <a:r>
              <a:rPr lang="en-US" altLang="zh-CN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con-current 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reception of SL and </a:t>
            </a:r>
            <a:r>
              <a:rPr lang="en-US" altLang="zh-CN" sz="2300" dirty="0" err="1"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 transmission operation” terminology to separate the discussion of FDM operation between </a:t>
            </a:r>
            <a:r>
              <a:rPr lang="en-US" altLang="zh-CN" sz="2300" dirty="0" err="1"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 and SL operating in a licensed band.</a:t>
            </a:r>
          </a:p>
        </p:txBody>
      </p:sp>
    </p:spTree>
    <p:extLst>
      <p:ext uri="{BB962C8B-B14F-4D97-AF65-F5344CB8AC3E}">
        <p14:creationId xmlns:p14="http://schemas.microsoft.com/office/powerpoint/2010/main" val="3943466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58722" y="375921"/>
            <a:ext cx="9416238" cy="1026151"/>
          </a:xfrm>
        </p:spPr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3600" dirty="0" smtClean="0"/>
              <a:t>Issue 1-2-1: Intra-band con-current V2X operation with adjacent carrier for TDD band</a:t>
            </a:r>
            <a:endParaRPr lang="ja-JP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751840" y="1706880"/>
            <a:ext cx="10505440" cy="2613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Agreements:</a:t>
            </a: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US" altLang="zh-CN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Simultaneous 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NR UL Transmission and NR SL reception with adjacent carrier in TDD band are not allowed, and then RAN4 allow intra-band con-current SL operation with adjacent carrier for FDM operation in TDD band without in-device coexistence study.</a:t>
            </a: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endParaRPr lang="en-US" altLang="zh-CN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918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58722" y="375921"/>
            <a:ext cx="9416238" cy="1026151"/>
          </a:xfrm>
        </p:spPr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3600" dirty="0" smtClean="0"/>
              <a:t>Issue 1-2-2: Intra-band con-current V2X operation with adjacent carrier for FDD band</a:t>
            </a:r>
            <a:endParaRPr lang="ja-JP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751840" y="1664414"/>
            <a:ext cx="10505440" cy="1764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Agreements:</a:t>
            </a: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US" altLang="zh-CN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Focus 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on intra-band con-current V2X operation with adjacent carrier for TDD band and deprioritize FDD band. FDD band can be studied once operator has request.</a:t>
            </a:r>
          </a:p>
        </p:txBody>
      </p:sp>
    </p:spTree>
    <p:extLst>
      <p:ext uri="{BB962C8B-B14F-4D97-AF65-F5344CB8AC3E}">
        <p14:creationId xmlns:p14="http://schemas.microsoft.com/office/powerpoint/2010/main" val="4135238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2921" y="294641"/>
            <a:ext cx="10046158" cy="1026151"/>
          </a:xfrm>
        </p:spPr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3600" dirty="0" smtClean="0"/>
              <a:t>Issue 1-2-3: Frequency separation for non-adjacent carriers</a:t>
            </a:r>
            <a:endParaRPr lang="ja-JP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467360" y="1369774"/>
            <a:ext cx="11430000" cy="6966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Candidate options:</a:t>
            </a: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US" altLang="zh-CN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Option 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1: RAN4 discuss whether to introduce the concurrent reception of SL and </a:t>
            </a:r>
            <a:r>
              <a:rPr lang="en-US" altLang="zh-CN" sz="2300" dirty="0" err="1"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 transmission operation in the licensed band</a:t>
            </a:r>
            <a:r>
              <a:rPr lang="en-US" altLang="zh-CN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143000" lvl="2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US" altLang="zh-CN" sz="23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</a:t>
            </a:r>
            <a:r>
              <a:rPr lang="en-US" altLang="zh-CN" sz="23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1a: RAN4 don’t allow con-current </a:t>
            </a:r>
            <a:r>
              <a:rPr lang="en-US" altLang="zh-CN" sz="23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US" altLang="zh-CN" sz="23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transmission and SL reception for FDM operation with non-adjacent carriers. </a:t>
            </a: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US" altLang="zh-CN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Option 2: 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No need to introduce the frequency separation for the case </a:t>
            </a:r>
            <a:r>
              <a:rPr lang="en-US" altLang="zh-CN" sz="2300" dirty="0" err="1"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 and SL are in different channels for intra-band con-current operation</a:t>
            </a:r>
            <a:r>
              <a:rPr lang="en-US" altLang="zh-CN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28600" lvl="1" indent="-228600"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Recommended WF</a:t>
            </a:r>
            <a:endParaRPr lang="zh-CN" altLang="zh-C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GB" altLang="zh-CN" sz="2300" strike="sngStrike" dirty="0">
                <a:latin typeface="Arial" panose="020B0604020202020204" pitchFamily="34" charset="0"/>
                <a:cs typeface="Arial" panose="020B0604020202020204" pitchFamily="34" charset="0"/>
              </a:rPr>
              <a:t>Further discuss whether to introduce con-current SL reception and </a:t>
            </a:r>
            <a:r>
              <a:rPr lang="en-GB" altLang="zh-CN" sz="2300" strike="sngStrike" dirty="0" err="1"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GB" altLang="zh-CN" sz="2300" strike="sngStrike" dirty="0">
                <a:latin typeface="Arial" panose="020B0604020202020204" pitchFamily="34" charset="0"/>
                <a:cs typeface="Arial" panose="020B0604020202020204" pitchFamily="34" charset="0"/>
              </a:rPr>
              <a:t> transmission operation with non-adjacent carrier</a:t>
            </a:r>
            <a:r>
              <a:rPr lang="en-GB" altLang="zh-CN" sz="2300" strike="sngStrike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US" altLang="zh-CN" sz="23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1. RAN4 decide </a:t>
            </a:r>
            <a:r>
              <a:rPr lang="en-US" altLang="zh-CN" sz="23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whether </a:t>
            </a:r>
            <a:r>
              <a:rPr lang="en-US" altLang="zh-CN" sz="23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allow con-current </a:t>
            </a:r>
            <a:r>
              <a:rPr lang="en-US" altLang="zh-CN" sz="23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reception of SL and </a:t>
            </a:r>
            <a:r>
              <a:rPr lang="en-US" altLang="zh-CN" sz="23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US" altLang="zh-CN" sz="23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transmission operation in the licensed </a:t>
            </a:r>
            <a:r>
              <a:rPr lang="en-US" altLang="zh-CN" sz="23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band in next meeting.</a:t>
            </a:r>
            <a:endParaRPr lang="en-US" altLang="zh-CN" sz="23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endParaRPr lang="zh-CN" altLang="zh-CN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endParaRPr lang="en-US" altLang="zh-CN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endParaRPr lang="en-US" altLang="zh-CN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714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2921" y="294641"/>
            <a:ext cx="10046158" cy="1026151"/>
          </a:xfrm>
        </p:spPr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3600" dirty="0" smtClean="0"/>
              <a:t>Issue 1-3-1: Intra-band V2X operation with same carrier</a:t>
            </a:r>
            <a:endParaRPr lang="ja-JP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467360" y="1369774"/>
            <a:ext cx="11430000" cy="5622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Candidate options:</a:t>
            </a: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US" altLang="zh-CN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Option 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1: Prioritize the scenario for </a:t>
            </a:r>
            <a:r>
              <a:rPr lang="en-US" altLang="zh-CN" sz="2300" dirty="0" err="1"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 and SL in the same carrier for intra-band V2X operation (TDM).</a:t>
            </a: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US" altLang="zh-CN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Option 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2: Prioritize the scenario for </a:t>
            </a:r>
            <a:r>
              <a:rPr lang="en-US" altLang="zh-CN" sz="2300" dirty="0" err="1"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 and SL in the different carrier for intra-band V2X operation (TDM).</a:t>
            </a: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US" altLang="zh-CN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Option 3: 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Prioritize the scenario for </a:t>
            </a:r>
            <a:r>
              <a:rPr lang="en-US" altLang="zh-CN" sz="2300" dirty="0" err="1">
                <a:latin typeface="Arial" panose="020B0604020202020204" pitchFamily="34" charset="0"/>
                <a:cs typeface="Arial" panose="020B0604020202020204" pitchFamily="34" charset="0"/>
              </a:rPr>
              <a:t>Uu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 and SL in both the same carrier and different carrier for intra-band V2X operation (TDM).</a:t>
            </a:r>
          </a:p>
          <a:p>
            <a:pPr marL="228600" lvl="1" indent="-228600"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Recommended </a:t>
            </a:r>
            <a:r>
              <a:rPr lang="en-GB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WF</a:t>
            </a:r>
            <a:endParaRPr lang="zh-CN" altLang="zh-C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US" altLang="zh-CN" sz="2300" strike="sngStrike" dirty="0" smtClean="0">
                <a:latin typeface="Arial" panose="020B0604020202020204" pitchFamily="34" charset="0"/>
                <a:cs typeface="Arial" panose="020B0604020202020204" pitchFamily="34" charset="0"/>
              </a:rPr>
              <a:t>Further </a:t>
            </a:r>
            <a:r>
              <a:rPr lang="en-US" altLang="zh-CN" sz="2300" strike="sngStrike" dirty="0">
                <a:latin typeface="Arial" panose="020B0604020202020204" pitchFamily="34" charset="0"/>
                <a:cs typeface="Arial" panose="020B0604020202020204" pitchFamily="34" charset="0"/>
              </a:rPr>
              <a:t>discuss whether to decide prioritization on TDM with same carrier and different carrier or to consider both as 1st priority</a:t>
            </a:r>
            <a:r>
              <a:rPr lang="en-US" altLang="zh-CN" sz="2300" strike="sngStrike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US" altLang="zh-CN" sz="2300" dirty="0" smtClean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3.</a:t>
            </a:r>
            <a:endParaRPr lang="en-US" altLang="zh-CN" sz="2300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endParaRPr lang="en-US" altLang="zh-CN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396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2921" y="294641"/>
            <a:ext cx="10046158" cy="1026151"/>
          </a:xfrm>
        </p:spPr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3600" dirty="0" smtClean="0"/>
              <a:t>1-3-3: Switching period position</a:t>
            </a:r>
            <a:endParaRPr lang="ja-JP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467360" y="1369774"/>
            <a:ext cx="11430000" cy="1905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Agreements:</a:t>
            </a: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US" altLang="zh-CN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priority rule, i.e. the switching period is located on the RAT that has a lower priority, is considered as a starting point.</a:t>
            </a: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endParaRPr lang="en-US" altLang="zh-CN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61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2921" y="294641"/>
            <a:ext cx="10046158" cy="1026151"/>
          </a:xfrm>
        </p:spPr>
        <p:txBody>
          <a:bodyPr>
            <a:noAutofit/>
          </a:bodyPr>
          <a:lstStyle/>
          <a:p>
            <a:pPr lvl="1" algn="ctr" rtl="0">
              <a:lnSpc>
                <a:spcPct val="90000"/>
              </a:lnSpc>
              <a:spcBef>
                <a:spcPct val="0"/>
              </a:spcBef>
            </a:pPr>
            <a:r>
              <a:rPr lang="en-US" altLang="zh-CN" sz="3600" dirty="0" smtClean="0"/>
              <a:t>Issue 1-3-4: Scheduling restriction for switching</a:t>
            </a:r>
            <a:endParaRPr lang="ja-JP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467360" y="1369774"/>
            <a:ext cx="11430000" cy="1551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>
              <a:spcBef>
                <a:spcPts val="100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Agreements:</a:t>
            </a: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r>
              <a:rPr lang="en-US" altLang="zh-CN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Leave </a:t>
            </a:r>
            <a:r>
              <a:rPr lang="en-US" altLang="zh-CN" sz="2300" dirty="0">
                <a:latin typeface="Arial" panose="020B0604020202020204" pitchFamily="34" charset="0"/>
                <a:cs typeface="Arial" panose="020B0604020202020204" pitchFamily="34" charset="0"/>
              </a:rPr>
              <a:t>scheduling restriction for switching to RRM </a:t>
            </a:r>
            <a:r>
              <a:rPr lang="en-US" altLang="zh-CN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session.</a:t>
            </a:r>
            <a:endParaRPr lang="en-US" altLang="zh-CN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lvl="1" indent="-228600" hangingPunct="0">
              <a:spcBef>
                <a:spcPts val="500"/>
              </a:spcBef>
              <a:spcAft>
                <a:spcPts val="600"/>
              </a:spcAft>
              <a:buFont typeface="游ゴシック" panose="020B0400000000000000" pitchFamily="50" charset="-128"/>
              <a:buChar char="-"/>
            </a:pPr>
            <a:endParaRPr lang="en-US" altLang="zh-CN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286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4664</TotalTime>
  <Words>598</Words>
  <Application>Microsoft Office PowerPoint</Application>
  <PresentationFormat>自定义</PresentationFormat>
  <Paragraphs>53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テーマ</vt:lpstr>
      <vt:lpstr>WF on operating scenarios for Uu and SL operating in the same licensed band</vt:lpstr>
      <vt:lpstr>Background</vt:lpstr>
      <vt:lpstr>Issue 1-1-1: Duplex mode</vt:lpstr>
      <vt:lpstr>Issue 1-2-1: Intra-band con-current V2X operation with adjacent carrier for TDD band</vt:lpstr>
      <vt:lpstr>Issue 1-2-2: Intra-band con-current V2X operation with adjacent carrier for FDD band</vt:lpstr>
      <vt:lpstr>Issue 1-2-3: Frequency separation for non-adjacent carriers</vt:lpstr>
      <vt:lpstr>Issue 1-3-1: Intra-band V2X operation with same carrier</vt:lpstr>
      <vt:lpstr>1-3-3: Switching period position</vt:lpstr>
      <vt:lpstr>Issue 1-3-4: Scheduling restriction for switching</vt:lpstr>
      <vt:lpstr>Reference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 v2</dc:creator>
  <cp:lastModifiedBy>CATT</cp:lastModifiedBy>
  <cp:revision>322</cp:revision>
  <dcterms:created xsi:type="dcterms:W3CDTF">2019-02-23T04:02:11Z</dcterms:created>
  <dcterms:modified xsi:type="dcterms:W3CDTF">2021-05-26T05:08:30Z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bc238e5a6c044ab794d4f8a45d99509c">
    <vt:lpwstr>CWMJKIcO9DXPsmJUO6QpTyF1ngvejg2RzdHtJ5oKUHMgs6bGGQ+Eju4RtHUXWg0W2xe0EJy7iDG7UI6b2qsS925Gg==</vt:lpwstr>
  </property>
</Properties>
</file>