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74" r:id="rId3"/>
    <p:sldId id="283" r:id="rId4"/>
    <p:sldId id="282" r:id="rId5"/>
    <p:sldId id="280" r:id="rId6"/>
    <p:sldId id="281" r:id="rId7"/>
    <p:sldId id="278" r:id="rId8"/>
    <p:sldId id="265"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EA46B14-CDE0-4025-B503-C2A69388EEFE}" v="2" dt="2021-05-25T22:57:18.748"/>
    <p1510:client id="{F824562F-27AB-4E62-965C-CEDB31194E06}" v="1" dt="2021-05-25T23:01:43.56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423" autoAdjust="0"/>
    <p:restoredTop sz="95394" autoAdjust="0"/>
  </p:normalViewPr>
  <p:slideViewPr>
    <p:cSldViewPr snapToGrid="0">
      <p:cViewPr varScale="1">
        <p:scale>
          <a:sx n="85" d="100"/>
          <a:sy n="85" d="100"/>
        </p:scale>
        <p:origin x="590" y="72"/>
      </p:cViewPr>
      <p:guideLst>
        <p:guide orient="horz" pos="2160"/>
        <p:guide pos="3840"/>
      </p:guideLst>
    </p:cSldViewPr>
  </p:slideViewPr>
  <p:notesTextViewPr>
    <p:cViewPr>
      <p:scale>
        <a:sx n="66" d="100"/>
        <a:sy n="66"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u-Hsiang Huang" userId="543a1667-cf7d-4263-9c3a-2bbd98271c62" providerId="ADAL" clId="{F824562F-27AB-4E62-965C-CEDB31194E06}"/>
    <pc:docChg chg="modSld">
      <pc:chgData name="Chu-Hsiang Huang" userId="543a1667-cf7d-4263-9c3a-2bbd98271c62" providerId="ADAL" clId="{F824562F-27AB-4E62-965C-CEDB31194E06}" dt="2021-05-25T23:01:43.560" v="0"/>
      <pc:docMkLst>
        <pc:docMk/>
      </pc:docMkLst>
      <pc:sldChg chg="modSp">
        <pc:chgData name="Chu-Hsiang Huang" userId="543a1667-cf7d-4263-9c3a-2bbd98271c62" providerId="ADAL" clId="{F824562F-27AB-4E62-965C-CEDB31194E06}" dt="2021-05-25T23:01:43.560" v="0"/>
        <pc:sldMkLst>
          <pc:docMk/>
          <pc:sldMk cId="2802749291" sldId="280"/>
        </pc:sldMkLst>
        <pc:spChg chg="mod">
          <ac:chgData name="Chu-Hsiang Huang" userId="543a1667-cf7d-4263-9c3a-2bbd98271c62" providerId="ADAL" clId="{F824562F-27AB-4E62-965C-CEDB31194E06}" dt="2021-05-25T23:01:43.560" v="0"/>
          <ac:spMkLst>
            <pc:docMk/>
            <pc:sldMk cId="2802749291" sldId="280"/>
            <ac:spMk id="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3503E3-20A9-4D50-BE71-C5D0E0A6570F}" type="datetimeFigureOut">
              <a:rPr lang="zh-CN" altLang="en-US" smtClean="0"/>
              <a:t>2021/5/26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0B1468-B2A1-4F1F-A5ED-0426202DE1D6}" type="slidenum">
              <a:rPr lang="zh-CN" altLang="en-US" smtClean="0"/>
              <a:t>‹#›</a:t>
            </a:fld>
            <a:endParaRPr lang="zh-CN" altLang="en-US"/>
          </a:p>
        </p:txBody>
      </p:sp>
    </p:spTree>
    <p:extLst>
      <p:ext uri="{BB962C8B-B14F-4D97-AF65-F5344CB8AC3E}">
        <p14:creationId xmlns:p14="http://schemas.microsoft.com/office/powerpoint/2010/main" val="37283935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D0B1468-B2A1-4F1F-A5ED-0426202DE1D6}" type="slidenum">
              <a:rPr lang="zh-CN" altLang="en-US" smtClean="0"/>
              <a:t>1</a:t>
            </a:fld>
            <a:endParaRPr lang="zh-CN" altLang="en-US"/>
          </a:p>
        </p:txBody>
      </p:sp>
    </p:spTree>
    <p:extLst>
      <p:ext uri="{BB962C8B-B14F-4D97-AF65-F5344CB8AC3E}">
        <p14:creationId xmlns:p14="http://schemas.microsoft.com/office/powerpoint/2010/main" val="22135446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solidFill>
                <a:srgbClr val="FF0000"/>
              </a:solidFill>
            </a:endParaRPr>
          </a:p>
        </p:txBody>
      </p:sp>
      <p:sp>
        <p:nvSpPr>
          <p:cNvPr id="4" name="灯片编号占位符 3"/>
          <p:cNvSpPr>
            <a:spLocks noGrp="1"/>
          </p:cNvSpPr>
          <p:nvPr>
            <p:ph type="sldNum" sz="quarter" idx="10"/>
          </p:nvPr>
        </p:nvSpPr>
        <p:spPr/>
        <p:txBody>
          <a:bodyPr/>
          <a:lstStyle/>
          <a:p>
            <a:fld id="{7D0B1468-B2A1-4F1F-A5ED-0426202DE1D6}" type="slidenum">
              <a:rPr lang="zh-CN" altLang="en-US" smtClean="0"/>
              <a:t>2</a:t>
            </a:fld>
            <a:endParaRPr lang="zh-CN" altLang="en-US"/>
          </a:p>
        </p:txBody>
      </p:sp>
    </p:spTree>
    <p:extLst>
      <p:ext uri="{BB962C8B-B14F-4D97-AF65-F5344CB8AC3E}">
        <p14:creationId xmlns:p14="http://schemas.microsoft.com/office/powerpoint/2010/main" val="25452859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solidFill>
                <a:srgbClr val="FF0000"/>
              </a:solidFill>
            </a:endParaRPr>
          </a:p>
        </p:txBody>
      </p:sp>
      <p:sp>
        <p:nvSpPr>
          <p:cNvPr id="4" name="灯片编号占位符 3"/>
          <p:cNvSpPr>
            <a:spLocks noGrp="1"/>
          </p:cNvSpPr>
          <p:nvPr>
            <p:ph type="sldNum" sz="quarter" idx="10"/>
          </p:nvPr>
        </p:nvSpPr>
        <p:spPr/>
        <p:txBody>
          <a:bodyPr/>
          <a:lstStyle/>
          <a:p>
            <a:fld id="{7D0B1468-B2A1-4F1F-A5ED-0426202DE1D6}" type="slidenum">
              <a:rPr lang="zh-CN" altLang="en-US" smtClean="0"/>
              <a:t>5</a:t>
            </a:fld>
            <a:endParaRPr lang="zh-CN" altLang="en-US"/>
          </a:p>
        </p:txBody>
      </p:sp>
    </p:spTree>
    <p:extLst>
      <p:ext uri="{BB962C8B-B14F-4D97-AF65-F5344CB8AC3E}">
        <p14:creationId xmlns:p14="http://schemas.microsoft.com/office/powerpoint/2010/main" val="29136616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solidFill>
                <a:srgbClr val="FF0000"/>
              </a:solidFill>
            </a:endParaRPr>
          </a:p>
        </p:txBody>
      </p:sp>
      <p:sp>
        <p:nvSpPr>
          <p:cNvPr id="4" name="灯片编号占位符 3"/>
          <p:cNvSpPr>
            <a:spLocks noGrp="1"/>
          </p:cNvSpPr>
          <p:nvPr>
            <p:ph type="sldNum" sz="quarter" idx="10"/>
          </p:nvPr>
        </p:nvSpPr>
        <p:spPr/>
        <p:txBody>
          <a:bodyPr/>
          <a:lstStyle/>
          <a:p>
            <a:fld id="{7D0B1468-B2A1-4F1F-A5ED-0426202DE1D6}" type="slidenum">
              <a:rPr lang="zh-CN" altLang="en-US" smtClean="0"/>
              <a:t>6</a:t>
            </a:fld>
            <a:endParaRPr lang="zh-CN" altLang="en-US"/>
          </a:p>
        </p:txBody>
      </p:sp>
    </p:spTree>
    <p:extLst>
      <p:ext uri="{BB962C8B-B14F-4D97-AF65-F5344CB8AC3E}">
        <p14:creationId xmlns:p14="http://schemas.microsoft.com/office/powerpoint/2010/main" val="25450438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4B2BDBA-8D21-4348-B857-FE00F123F87B}" type="datetime1">
              <a:rPr lang="en-US" smtClean="0"/>
              <a:t>5/26/2021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34533715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A576EA3-A195-4EE7-B2F9-C2C63F2A6B6B}" type="datetime1">
              <a:rPr lang="en-US" smtClean="0"/>
              <a:t>5/26/2021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3435655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7A5E727-2FC2-4B4E-8A5D-67FEC0B8D3BD}" type="datetime1">
              <a:rPr lang="en-US" smtClean="0"/>
              <a:t>5/26/2021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576346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7B6377-2916-4244-8450-228613DA8772}" type="datetime1">
              <a:rPr lang="en-US" smtClean="0"/>
              <a:t>5/26/2021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41599403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2093646-EC17-4C2A-92F0-51B23754707C}" type="datetime1">
              <a:rPr lang="en-US" smtClean="0"/>
              <a:t>5/26/2021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833995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C7839A4-2C9C-48AD-A5D6-0DD89912A791}" type="datetime1">
              <a:rPr lang="en-US" smtClean="0"/>
              <a:t>5/26/2021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880541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2B3E266-2CAA-4396-ABD9-46560620A4B9}" type="datetime1">
              <a:rPr lang="en-US" smtClean="0"/>
              <a:t>5/26/2021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1188083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00B19F-7C8E-4327-8BBD-46832673B841}" type="datetime1">
              <a:rPr lang="en-US" smtClean="0"/>
              <a:t>5/26/2021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501722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B86547-5CFC-4DB8-A0CA-4F43A22A605D}" type="datetime1">
              <a:rPr lang="en-US" smtClean="0"/>
              <a:t>5/26/2021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535629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5D161EC-0C3D-4DEC-A01E-DBB7D5C06AF8}" type="datetime1">
              <a:rPr lang="en-US" smtClean="0"/>
              <a:t>5/26/2021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1696392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D09F34E-0E53-4C2C-8FD9-5248243230AC}" type="datetime1">
              <a:rPr lang="en-US" smtClean="0"/>
              <a:t>5/26/2021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208216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68B3ED-734A-4E60-A3DB-C2DD811B2751}" type="datetime1">
              <a:rPr lang="en-US" smtClean="0"/>
              <a:t>5/26/2021</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1068051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327" y="2031693"/>
            <a:ext cx="11236037" cy="2387600"/>
          </a:xfrm>
        </p:spPr>
        <p:txBody>
          <a:bodyPr anchor="ctr">
            <a:normAutofit/>
          </a:bodyPr>
          <a:lstStyle/>
          <a:p>
            <a:r>
              <a:rPr lang="en-US" altLang="zh-CN" sz="4800" dirty="0"/>
              <a:t>WF on UE RF requirement for FR2 HST</a:t>
            </a:r>
            <a:endParaRPr lang="en-US" sz="4800" dirty="0"/>
          </a:p>
        </p:txBody>
      </p:sp>
      <p:sp>
        <p:nvSpPr>
          <p:cNvPr id="3" name="Subtitle 2"/>
          <p:cNvSpPr>
            <a:spLocks noGrp="1"/>
          </p:cNvSpPr>
          <p:nvPr>
            <p:ph type="subTitle" idx="1"/>
          </p:nvPr>
        </p:nvSpPr>
        <p:spPr>
          <a:xfrm>
            <a:off x="1472485" y="4660425"/>
            <a:ext cx="9144000" cy="1280160"/>
          </a:xfrm>
        </p:spPr>
        <p:txBody>
          <a:bodyPr anchor="ctr">
            <a:normAutofit/>
          </a:bodyPr>
          <a:lstStyle/>
          <a:p>
            <a:r>
              <a:rPr lang="en-US" altLang="zh-CN" sz="2800" dirty="0"/>
              <a:t>Samsung</a:t>
            </a:r>
            <a:endParaRPr lang="en-US" sz="2800" dirty="0"/>
          </a:p>
        </p:txBody>
      </p:sp>
      <p:sp>
        <p:nvSpPr>
          <p:cNvPr id="4" name="Rectangle 3"/>
          <p:cNvSpPr>
            <a:spLocks noChangeArrowheads="1"/>
          </p:cNvSpPr>
          <p:nvPr/>
        </p:nvSpPr>
        <p:spPr bwMode="auto">
          <a:xfrm>
            <a:off x="655320" y="342900"/>
            <a:ext cx="1094232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buNone/>
            </a:pPr>
            <a:r>
              <a:rPr lang="en-US" altLang="sv-SE" sz="2400" b="1" dirty="0">
                <a:cs typeface="Arial" panose="020B0604020202020204" pitchFamily="34" charset="0"/>
              </a:rPr>
              <a:t>3GPP TSG-RAN WG4</a:t>
            </a:r>
            <a:r>
              <a:rPr lang="en-GB" altLang="zh-CN" sz="2400" b="1" dirty="0"/>
              <a:t>#99</a:t>
            </a:r>
            <a:r>
              <a:rPr lang="en-US" altLang="zh-CN" sz="2400" b="1" dirty="0"/>
              <a:t>-e</a:t>
            </a:r>
            <a:r>
              <a:rPr lang="en-US" altLang="sv-SE" sz="2400" b="1" dirty="0">
                <a:cs typeface="Arial" panose="020B0604020202020204" pitchFamily="34" charset="0"/>
              </a:rPr>
              <a:t> Meeting                                        </a:t>
            </a:r>
            <a:r>
              <a:rPr lang="en-US" altLang="sv-SE" sz="2400" b="1" dirty="0" smtClean="0">
                <a:cs typeface="Arial" panose="020B0604020202020204" pitchFamily="34" charset="0"/>
              </a:rPr>
              <a:t>                           R4-2107861</a:t>
            </a:r>
            <a:endParaRPr lang="en-US" altLang="zh-CN" sz="2400" b="1" dirty="0">
              <a:cs typeface="Arial" panose="020B0604020202020204" pitchFamily="34" charset="0"/>
            </a:endParaRPr>
          </a:p>
          <a:p>
            <a:pPr>
              <a:buNone/>
            </a:pPr>
            <a:r>
              <a:rPr lang="en-GB" altLang="zh-CN" sz="2400" b="1" dirty="0"/>
              <a:t>Electronic Meeting, </a:t>
            </a:r>
            <a:r>
              <a:rPr lang="en-US" altLang="zh-CN" sz="2400" b="1" dirty="0"/>
              <a:t>May 19-27, 2021</a:t>
            </a:r>
            <a:endParaRPr lang="sv-SE" altLang="sv-SE" sz="2400" b="1" dirty="0">
              <a:cs typeface="Arial" panose="020B0604020202020204" pitchFamily="34" charset="0"/>
            </a:endParaRPr>
          </a:p>
        </p:txBody>
      </p:sp>
      <p:sp>
        <p:nvSpPr>
          <p:cNvPr id="5" name="Slide Number Placeholder 4"/>
          <p:cNvSpPr>
            <a:spLocks noGrp="1"/>
          </p:cNvSpPr>
          <p:nvPr>
            <p:ph type="sldNum" sz="quarter" idx="12"/>
          </p:nvPr>
        </p:nvSpPr>
        <p:spPr/>
        <p:txBody>
          <a:bodyPr/>
          <a:lstStyle/>
          <a:p>
            <a:fld id="{486761FD-F8E2-4E66-831E-B238338A6D54}" type="slidenum">
              <a:rPr lang="en-US" smtClean="0"/>
              <a:pPr/>
              <a:t>1</a:t>
            </a:fld>
            <a:endParaRPr lang="en-US" dirty="0"/>
          </a:p>
        </p:txBody>
      </p:sp>
    </p:spTree>
    <p:extLst>
      <p:ext uri="{BB962C8B-B14F-4D97-AF65-F5344CB8AC3E}">
        <p14:creationId xmlns:p14="http://schemas.microsoft.com/office/powerpoint/2010/main" val="41689124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5237"/>
            <a:ext cx="10515600" cy="1325563"/>
          </a:xfrm>
        </p:spPr>
        <p:txBody>
          <a:bodyPr>
            <a:normAutofit/>
          </a:bodyPr>
          <a:lstStyle/>
          <a:p>
            <a:pPr algn="ctr"/>
            <a:r>
              <a:rPr lang="en-US" sz="4000" dirty="0"/>
              <a:t>Way Forward – </a:t>
            </a:r>
            <a:r>
              <a:rPr lang="en-US" altLang="zh-CN" sz="4000" dirty="0"/>
              <a:t>UE RF Requirement Framework</a:t>
            </a:r>
            <a:endParaRPr lang="en-US" sz="4000" strike="sngStrike" dirty="0">
              <a:solidFill>
                <a:srgbClr val="FF0000"/>
              </a:solidFill>
            </a:endParaRPr>
          </a:p>
        </p:txBody>
      </p:sp>
      <p:sp>
        <p:nvSpPr>
          <p:cNvPr id="4" name="Content Placeholder 3"/>
          <p:cNvSpPr>
            <a:spLocks noGrp="1"/>
          </p:cNvSpPr>
          <p:nvPr>
            <p:ph idx="1"/>
          </p:nvPr>
        </p:nvSpPr>
        <p:spPr>
          <a:xfrm>
            <a:off x="838200" y="1325563"/>
            <a:ext cx="10515600" cy="5254137"/>
          </a:xfrm>
        </p:spPr>
        <p:txBody>
          <a:bodyPr>
            <a:normAutofit/>
          </a:bodyPr>
          <a:lstStyle/>
          <a:p>
            <a:pPr lvl="0" hangingPunct="0">
              <a:spcAft>
                <a:spcPts val="600"/>
              </a:spcAft>
            </a:pPr>
            <a:r>
              <a:rPr lang="en-US" sz="3200" dirty="0"/>
              <a:t>RAN4 need to discuss how one UE type (i.e., existing power class or new power class) can have different sets of RF requirements, each of which is applicable under certain deployment scenario, for example: </a:t>
            </a:r>
          </a:p>
          <a:p>
            <a:pPr lvl="1" hangingPunct="0">
              <a:spcAft>
                <a:spcPts val="600"/>
              </a:spcAft>
            </a:pPr>
            <a:r>
              <a:rPr lang="en-US" altLang="zh-CN" sz="2800" dirty="0"/>
              <a:t>D</a:t>
            </a:r>
            <a:r>
              <a:rPr lang="en-US" sz="2800" dirty="0"/>
              <a:t>ifferent UE RF requirement for </a:t>
            </a:r>
            <a:r>
              <a:rPr lang="en-US" sz="2800" dirty="0" err="1"/>
              <a:t>uni</a:t>
            </a:r>
            <a:r>
              <a:rPr lang="en-US" sz="2800" dirty="0"/>
              <a:t>- vs. bi-directional deployment; </a:t>
            </a:r>
          </a:p>
          <a:p>
            <a:pPr lvl="1" hangingPunct="0">
              <a:spcAft>
                <a:spcPts val="600"/>
              </a:spcAft>
            </a:pPr>
            <a:r>
              <a:rPr lang="en-US" sz="2800" dirty="0"/>
              <a:t>Different UE RF requirement for HST vs. normal deployment scenario.</a:t>
            </a:r>
          </a:p>
          <a:p>
            <a:pPr hangingPunct="0"/>
            <a:endParaRPr lang="en-US" sz="2400" dirty="0">
              <a:solidFill>
                <a:srgbClr val="FF0000"/>
              </a:solidFill>
            </a:endParaRPr>
          </a:p>
          <a:p>
            <a:pPr lvl="2" hangingPunct="0">
              <a:lnSpc>
                <a:spcPct val="120000"/>
              </a:lnSpc>
            </a:pPr>
            <a:endParaRPr lang="en-US" sz="1800" dirty="0"/>
          </a:p>
          <a:p>
            <a:pPr lvl="1">
              <a:lnSpc>
                <a:spcPct val="120000"/>
              </a:lnSpc>
            </a:pPr>
            <a:endParaRPr lang="en-US" altLang="zh-CN" sz="2000" dirty="0"/>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Slide Number Placeholder 4"/>
          <p:cNvSpPr>
            <a:spLocks noGrp="1"/>
          </p:cNvSpPr>
          <p:nvPr>
            <p:ph type="sldNum" sz="quarter" idx="12"/>
          </p:nvPr>
        </p:nvSpPr>
        <p:spPr/>
        <p:txBody>
          <a:bodyPr/>
          <a:lstStyle/>
          <a:p>
            <a:fld id="{486761FD-F8E2-4E66-831E-B238338A6D54}" type="slidenum">
              <a:rPr lang="en-US" smtClean="0"/>
              <a:pPr/>
              <a:t>2</a:t>
            </a:fld>
            <a:endParaRPr lang="en-US" dirty="0"/>
          </a:p>
        </p:txBody>
      </p:sp>
    </p:spTree>
    <p:extLst>
      <p:ext uri="{BB962C8B-B14F-4D97-AF65-F5344CB8AC3E}">
        <p14:creationId xmlns:p14="http://schemas.microsoft.com/office/powerpoint/2010/main" val="41992154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A7595D3-3E30-4E75-B979-9C5F05854EB8}"/>
              </a:ext>
            </a:extLst>
          </p:cNvPr>
          <p:cNvSpPr>
            <a:spLocks noGrp="1"/>
          </p:cNvSpPr>
          <p:nvPr>
            <p:ph type="title"/>
          </p:nvPr>
        </p:nvSpPr>
        <p:spPr/>
        <p:txBody>
          <a:bodyPr/>
          <a:lstStyle/>
          <a:p>
            <a:r>
              <a:rPr lang="en-US" dirty="0"/>
              <a:t>Way Forward – Power Class</a:t>
            </a:r>
          </a:p>
        </p:txBody>
      </p:sp>
      <p:sp>
        <p:nvSpPr>
          <p:cNvPr id="3" name="Content Placeholder 2">
            <a:extLst>
              <a:ext uri="{FF2B5EF4-FFF2-40B4-BE49-F238E27FC236}">
                <a16:creationId xmlns:a16="http://schemas.microsoft.com/office/drawing/2014/main" xmlns="" id="{FFFFAF30-120C-4BA7-8037-2B651F0139E7}"/>
              </a:ext>
            </a:extLst>
          </p:cNvPr>
          <p:cNvSpPr>
            <a:spLocks noGrp="1"/>
          </p:cNvSpPr>
          <p:nvPr>
            <p:ph idx="1"/>
          </p:nvPr>
        </p:nvSpPr>
        <p:spPr>
          <a:xfrm>
            <a:off x="838200" y="1825624"/>
            <a:ext cx="11049000" cy="5032375"/>
          </a:xfrm>
        </p:spPr>
        <p:txBody>
          <a:bodyPr>
            <a:normAutofit/>
          </a:bodyPr>
          <a:lstStyle/>
          <a:p>
            <a:pPr lvl="0" hangingPunct="0">
              <a:spcAft>
                <a:spcPts val="600"/>
              </a:spcAft>
            </a:pPr>
            <a:r>
              <a:rPr lang="en-US" sz="3600" dirty="0"/>
              <a:t>A new power class or reusing existing PC for FR2 HST UE:</a:t>
            </a:r>
          </a:p>
          <a:p>
            <a:pPr lvl="1" hangingPunct="0">
              <a:spcAft>
                <a:spcPts val="600"/>
              </a:spcAft>
            </a:pPr>
            <a:r>
              <a:rPr lang="en-US" sz="3200" dirty="0"/>
              <a:t>to be decided after RAN4 agree on min peak EIRP and spherical coverage requirements. </a:t>
            </a:r>
          </a:p>
        </p:txBody>
      </p:sp>
      <p:sp>
        <p:nvSpPr>
          <p:cNvPr id="4" name="Slide Number Placeholder 3">
            <a:extLst>
              <a:ext uri="{FF2B5EF4-FFF2-40B4-BE49-F238E27FC236}">
                <a16:creationId xmlns:a16="http://schemas.microsoft.com/office/drawing/2014/main" xmlns="" id="{07E9A6C0-525D-408C-9999-89D92283E16C}"/>
              </a:ext>
            </a:extLst>
          </p:cNvPr>
          <p:cNvSpPr>
            <a:spLocks noGrp="1"/>
          </p:cNvSpPr>
          <p:nvPr>
            <p:ph type="sldNum" sz="quarter" idx="12"/>
          </p:nvPr>
        </p:nvSpPr>
        <p:spPr/>
        <p:txBody>
          <a:bodyPr/>
          <a:lstStyle/>
          <a:p>
            <a:fld id="{486761FD-F8E2-4E66-831E-B238338A6D54}" type="slidenum">
              <a:rPr lang="en-US" smtClean="0"/>
              <a:pPr/>
              <a:t>3</a:t>
            </a:fld>
            <a:endParaRPr lang="en-US" dirty="0"/>
          </a:p>
        </p:txBody>
      </p:sp>
    </p:spTree>
    <p:extLst>
      <p:ext uri="{BB962C8B-B14F-4D97-AF65-F5344CB8AC3E}">
        <p14:creationId xmlns:p14="http://schemas.microsoft.com/office/powerpoint/2010/main" val="26767409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A7595D3-3E30-4E75-B979-9C5F05854EB8}"/>
              </a:ext>
            </a:extLst>
          </p:cNvPr>
          <p:cNvSpPr>
            <a:spLocks noGrp="1"/>
          </p:cNvSpPr>
          <p:nvPr>
            <p:ph type="title"/>
          </p:nvPr>
        </p:nvSpPr>
        <p:spPr/>
        <p:txBody>
          <a:bodyPr/>
          <a:lstStyle/>
          <a:p>
            <a:r>
              <a:rPr lang="en-US" dirty="0"/>
              <a:t>Way Forward – </a:t>
            </a:r>
            <a:r>
              <a:rPr lang="en-US" altLang="zh-CN" dirty="0"/>
              <a:t>Minimum Peak EIRP</a:t>
            </a:r>
            <a:endParaRPr lang="en-US" dirty="0"/>
          </a:p>
        </p:txBody>
      </p:sp>
      <p:sp>
        <p:nvSpPr>
          <p:cNvPr id="3" name="Content Placeholder 2">
            <a:extLst>
              <a:ext uri="{FF2B5EF4-FFF2-40B4-BE49-F238E27FC236}">
                <a16:creationId xmlns:a16="http://schemas.microsoft.com/office/drawing/2014/main" xmlns="" id="{FFFFAF30-120C-4BA7-8037-2B651F0139E7}"/>
              </a:ext>
            </a:extLst>
          </p:cNvPr>
          <p:cNvSpPr>
            <a:spLocks noGrp="1"/>
          </p:cNvSpPr>
          <p:nvPr>
            <p:ph idx="1"/>
          </p:nvPr>
        </p:nvSpPr>
        <p:spPr>
          <a:xfrm>
            <a:off x="838200" y="1825624"/>
            <a:ext cx="11049000" cy="5032375"/>
          </a:xfrm>
        </p:spPr>
        <p:txBody>
          <a:bodyPr>
            <a:normAutofit/>
          </a:bodyPr>
          <a:lstStyle/>
          <a:p>
            <a:pPr lvl="0" hangingPunct="0">
              <a:spcBef>
                <a:spcPts val="0"/>
              </a:spcBef>
              <a:spcAft>
                <a:spcPts val="600"/>
              </a:spcAft>
            </a:pPr>
            <a:r>
              <a:rPr lang="en-US" sz="3600" dirty="0"/>
              <a:t>Minimum peak EIRP requirement for FR2 HST UE:</a:t>
            </a:r>
          </a:p>
          <a:p>
            <a:pPr lvl="1" hangingPunct="0">
              <a:spcBef>
                <a:spcPts val="0"/>
              </a:spcBef>
              <a:spcAft>
                <a:spcPts val="600"/>
              </a:spcAft>
            </a:pPr>
            <a:r>
              <a:rPr lang="en-US" sz="3200" dirty="0"/>
              <a:t>RAN4 adopt 30.x </a:t>
            </a:r>
            <a:r>
              <a:rPr lang="en-US" sz="3200" dirty="0" err="1"/>
              <a:t>dBm</a:t>
            </a:r>
            <a:r>
              <a:rPr lang="en-US" sz="3200" dirty="0"/>
              <a:t> (similar to PC5) as baseline. </a:t>
            </a:r>
          </a:p>
          <a:p>
            <a:pPr lvl="1" hangingPunct="0">
              <a:spcBef>
                <a:spcPts val="0"/>
              </a:spcBef>
              <a:spcAft>
                <a:spcPts val="600"/>
              </a:spcAft>
            </a:pPr>
            <a:r>
              <a:rPr lang="en-US" sz="3200" dirty="0"/>
              <a:t>The baseline could be further discussed if technical issue identified. </a:t>
            </a:r>
          </a:p>
        </p:txBody>
      </p:sp>
      <p:sp>
        <p:nvSpPr>
          <p:cNvPr id="4" name="Slide Number Placeholder 3">
            <a:extLst>
              <a:ext uri="{FF2B5EF4-FFF2-40B4-BE49-F238E27FC236}">
                <a16:creationId xmlns:a16="http://schemas.microsoft.com/office/drawing/2014/main" xmlns="" id="{07E9A6C0-525D-408C-9999-89D92283E16C}"/>
              </a:ext>
            </a:extLst>
          </p:cNvPr>
          <p:cNvSpPr>
            <a:spLocks noGrp="1"/>
          </p:cNvSpPr>
          <p:nvPr>
            <p:ph type="sldNum" sz="quarter" idx="12"/>
          </p:nvPr>
        </p:nvSpPr>
        <p:spPr/>
        <p:txBody>
          <a:bodyPr/>
          <a:lstStyle/>
          <a:p>
            <a:fld id="{486761FD-F8E2-4E66-831E-B238338A6D54}" type="slidenum">
              <a:rPr lang="en-US" smtClean="0"/>
              <a:pPr/>
              <a:t>4</a:t>
            </a:fld>
            <a:endParaRPr lang="en-US" dirty="0"/>
          </a:p>
        </p:txBody>
      </p:sp>
    </p:spTree>
    <p:extLst>
      <p:ext uri="{BB962C8B-B14F-4D97-AF65-F5344CB8AC3E}">
        <p14:creationId xmlns:p14="http://schemas.microsoft.com/office/powerpoint/2010/main" val="30035855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5237"/>
            <a:ext cx="10515600" cy="1325563"/>
          </a:xfrm>
        </p:spPr>
        <p:txBody>
          <a:bodyPr>
            <a:normAutofit/>
          </a:bodyPr>
          <a:lstStyle/>
          <a:p>
            <a:pPr algn="ctr"/>
            <a:r>
              <a:rPr lang="en-US" sz="4000" dirty="0"/>
              <a:t>Way Forward – </a:t>
            </a:r>
            <a:r>
              <a:rPr lang="en-US" altLang="zh-CN" sz="4000" dirty="0"/>
              <a:t>Spherical Coverage Requirement</a:t>
            </a:r>
            <a:endParaRPr lang="en-US" sz="4000" strike="sngStrike" dirty="0">
              <a:solidFill>
                <a:srgbClr val="FF0000"/>
              </a:solidFill>
            </a:endParaRPr>
          </a:p>
        </p:txBody>
      </p:sp>
      <p:sp>
        <p:nvSpPr>
          <p:cNvPr id="4" name="Content Placeholder 3"/>
          <p:cNvSpPr>
            <a:spLocks noGrp="1"/>
          </p:cNvSpPr>
          <p:nvPr>
            <p:ph idx="1"/>
          </p:nvPr>
        </p:nvSpPr>
        <p:spPr>
          <a:xfrm>
            <a:off x="766482" y="1171270"/>
            <a:ext cx="10515600" cy="5254137"/>
          </a:xfrm>
        </p:spPr>
        <p:txBody>
          <a:bodyPr>
            <a:normAutofit/>
          </a:bodyPr>
          <a:lstStyle/>
          <a:p>
            <a:pPr hangingPunct="0"/>
            <a:r>
              <a:rPr lang="en-US" sz="3200" dirty="0" smtClean="0"/>
              <a:t>The </a:t>
            </a:r>
            <a:r>
              <a:rPr lang="en-US" sz="3200" dirty="0"/>
              <a:t>x%-tile point in EIRP CDF</a:t>
            </a:r>
          </a:p>
          <a:p>
            <a:pPr lvl="1" hangingPunct="0"/>
            <a:r>
              <a:rPr lang="en-US" dirty="0" smtClean="0"/>
              <a:t>Option </a:t>
            </a:r>
            <a:r>
              <a:rPr lang="en-US" dirty="0"/>
              <a:t>1: </a:t>
            </a:r>
            <a:r>
              <a:rPr lang="en-US" dirty="0" smtClean="0"/>
              <a:t>70%-tile point, </a:t>
            </a:r>
            <a:r>
              <a:rPr lang="en-US" i="1" dirty="0" smtClean="0"/>
              <a:t>i.e.</a:t>
            </a:r>
            <a:r>
              <a:rPr lang="en-US" dirty="0" smtClean="0"/>
              <a:t>, 30% coverage with 2 back to back panels;</a:t>
            </a:r>
          </a:p>
          <a:p>
            <a:pPr lvl="1" hangingPunct="0"/>
            <a:r>
              <a:rPr lang="en-US" dirty="0" smtClean="0"/>
              <a:t>Option 2: 80</a:t>
            </a:r>
            <a:r>
              <a:rPr lang="en-US" dirty="0"/>
              <a:t>%-tile point, </a:t>
            </a:r>
            <a:r>
              <a:rPr lang="en-US" i="1" dirty="0"/>
              <a:t>i.e.</a:t>
            </a:r>
            <a:r>
              <a:rPr lang="en-US" dirty="0"/>
              <a:t>, </a:t>
            </a:r>
            <a:r>
              <a:rPr lang="en-US" dirty="0" smtClean="0"/>
              <a:t>20</a:t>
            </a:r>
            <a:r>
              <a:rPr lang="en-US" dirty="0"/>
              <a:t>% coverage with 2 back to back panels; </a:t>
            </a:r>
            <a:endParaRPr lang="en-US" dirty="0" smtClean="0"/>
          </a:p>
          <a:p>
            <a:pPr lvl="1" hangingPunct="0"/>
            <a:r>
              <a:rPr lang="en-US" dirty="0" smtClean="0"/>
              <a:t>Option 3: 90</a:t>
            </a:r>
            <a:r>
              <a:rPr lang="en-US" dirty="0"/>
              <a:t>%-tile point, </a:t>
            </a:r>
            <a:r>
              <a:rPr lang="en-US" i="1" dirty="0"/>
              <a:t>i.e.</a:t>
            </a:r>
            <a:r>
              <a:rPr lang="en-US" dirty="0"/>
              <a:t>, </a:t>
            </a:r>
            <a:r>
              <a:rPr lang="en-US" dirty="0" smtClean="0"/>
              <a:t>10</a:t>
            </a:r>
            <a:r>
              <a:rPr lang="en-US" dirty="0"/>
              <a:t>% coverage with 2 back to back panels</a:t>
            </a:r>
            <a:r>
              <a:rPr lang="en-US" dirty="0" smtClean="0"/>
              <a:t>;</a:t>
            </a:r>
          </a:p>
          <a:p>
            <a:pPr marL="228600" lvl="3" hangingPunct="0">
              <a:spcBef>
                <a:spcPts val="1000"/>
              </a:spcBef>
            </a:pPr>
            <a:r>
              <a:rPr lang="en-GB" sz="3200" dirty="0"/>
              <a:t>FFS different x%-tile point needed for different scenarios. </a:t>
            </a:r>
            <a:endParaRPr lang="en-US" sz="3200" dirty="0"/>
          </a:p>
          <a:p>
            <a:pPr hangingPunct="0"/>
            <a:r>
              <a:rPr lang="en-GB" sz="3200" dirty="0"/>
              <a:t>FFS detailed requirement for minimum EIRP value at x%-tile.</a:t>
            </a:r>
            <a:endParaRPr lang="en-US" sz="3200" dirty="0"/>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Slide Number Placeholder 4"/>
          <p:cNvSpPr>
            <a:spLocks noGrp="1"/>
          </p:cNvSpPr>
          <p:nvPr>
            <p:ph type="sldNum" sz="quarter" idx="12"/>
          </p:nvPr>
        </p:nvSpPr>
        <p:spPr/>
        <p:txBody>
          <a:bodyPr/>
          <a:lstStyle/>
          <a:p>
            <a:fld id="{486761FD-F8E2-4E66-831E-B238338A6D54}" type="slidenum">
              <a:rPr lang="en-US" smtClean="0"/>
              <a:pPr/>
              <a:t>5</a:t>
            </a:fld>
            <a:endParaRPr lang="en-US" dirty="0"/>
          </a:p>
        </p:txBody>
      </p:sp>
    </p:spTree>
    <p:extLst>
      <p:ext uri="{BB962C8B-B14F-4D97-AF65-F5344CB8AC3E}">
        <p14:creationId xmlns:p14="http://schemas.microsoft.com/office/powerpoint/2010/main" val="28027492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5237"/>
            <a:ext cx="10515600" cy="1325563"/>
          </a:xfrm>
        </p:spPr>
        <p:txBody>
          <a:bodyPr>
            <a:normAutofit/>
          </a:bodyPr>
          <a:lstStyle/>
          <a:p>
            <a:pPr algn="ctr"/>
            <a:r>
              <a:rPr lang="en-US" sz="4000" dirty="0"/>
              <a:t>Way Forward – </a:t>
            </a:r>
            <a:r>
              <a:rPr lang="en-US" altLang="zh-CN" sz="4000" dirty="0"/>
              <a:t>Beam Correspondence</a:t>
            </a:r>
            <a:endParaRPr lang="en-US" sz="4000" strike="sngStrike" dirty="0">
              <a:solidFill>
                <a:srgbClr val="FF0000"/>
              </a:solidFill>
            </a:endParaRPr>
          </a:p>
        </p:txBody>
      </p:sp>
      <p:sp>
        <p:nvSpPr>
          <p:cNvPr id="4" name="Content Placeholder 3"/>
          <p:cNvSpPr>
            <a:spLocks noGrp="1"/>
          </p:cNvSpPr>
          <p:nvPr>
            <p:ph idx="1"/>
          </p:nvPr>
        </p:nvSpPr>
        <p:spPr>
          <a:xfrm>
            <a:off x="766482" y="1171270"/>
            <a:ext cx="10515600" cy="5254137"/>
          </a:xfrm>
        </p:spPr>
        <p:txBody>
          <a:bodyPr>
            <a:normAutofit fontScale="92500" lnSpcReduction="10000"/>
          </a:bodyPr>
          <a:lstStyle/>
          <a:p>
            <a:pPr marL="0" lvl="0" indent="0" hangingPunct="0">
              <a:spcBef>
                <a:spcPts val="0"/>
              </a:spcBef>
              <a:spcAft>
                <a:spcPts val="600"/>
              </a:spcAft>
              <a:buNone/>
            </a:pPr>
            <a:r>
              <a:rPr lang="en-US" sz="3200" dirty="0"/>
              <a:t>Beam Correspondence requirement for FR2 HST UE: </a:t>
            </a:r>
          </a:p>
          <a:p>
            <a:pPr lvl="0" hangingPunct="0">
              <a:spcBef>
                <a:spcPts val="600"/>
              </a:spcBef>
              <a:spcAft>
                <a:spcPts val="900"/>
              </a:spcAft>
            </a:pPr>
            <a:r>
              <a:rPr lang="en-US" dirty="0"/>
              <a:t>For Rel-15 Beam Correspondence: </a:t>
            </a:r>
          </a:p>
          <a:p>
            <a:pPr lvl="1">
              <a:spcBef>
                <a:spcPts val="0"/>
              </a:spcBef>
              <a:spcAft>
                <a:spcPts val="900"/>
              </a:spcAft>
            </a:pPr>
            <a:r>
              <a:rPr lang="en-US" dirty="0"/>
              <a:t>FR2 HST UE (roof-mounted UE type) shall mandatorily support </a:t>
            </a:r>
            <a:r>
              <a:rPr lang="en-US" i="1" dirty="0" err="1"/>
              <a:t>beamCorrespondenceWithoutUL-BeamSweeping</a:t>
            </a:r>
            <a:r>
              <a:rPr lang="en-US" dirty="0"/>
              <a:t>.</a:t>
            </a:r>
          </a:p>
          <a:p>
            <a:pPr hangingPunct="0">
              <a:spcBef>
                <a:spcPts val="600"/>
              </a:spcBef>
              <a:spcAft>
                <a:spcPts val="900"/>
              </a:spcAft>
            </a:pPr>
            <a:r>
              <a:rPr lang="en-US" dirty="0"/>
              <a:t>For Rel-16 Beam Correspondence: </a:t>
            </a:r>
          </a:p>
          <a:p>
            <a:pPr lvl="1" hangingPunct="0">
              <a:spcBef>
                <a:spcPts val="0"/>
              </a:spcBef>
              <a:spcAft>
                <a:spcPts val="900"/>
              </a:spcAft>
            </a:pPr>
            <a:r>
              <a:rPr lang="en-US" dirty="0"/>
              <a:t>Whether or not FR2 HST UE need to support Rel-16 optional feature </a:t>
            </a:r>
            <a:r>
              <a:rPr lang="en-US" i="1" dirty="0"/>
              <a:t>beamCorrespondenceSSB-based-r16</a:t>
            </a:r>
            <a:r>
              <a:rPr lang="en-US" dirty="0"/>
              <a:t>:</a:t>
            </a:r>
          </a:p>
          <a:p>
            <a:pPr lvl="2" hangingPunct="0">
              <a:spcBef>
                <a:spcPts val="0"/>
              </a:spcBef>
              <a:spcAft>
                <a:spcPts val="900"/>
              </a:spcAft>
            </a:pPr>
            <a:r>
              <a:rPr lang="en-US" dirty="0"/>
              <a:t>FFS the benefits. </a:t>
            </a:r>
          </a:p>
          <a:p>
            <a:pPr lvl="2" hangingPunct="0">
              <a:spcBef>
                <a:spcPts val="0"/>
              </a:spcBef>
              <a:spcAft>
                <a:spcPts val="900"/>
              </a:spcAft>
            </a:pPr>
            <a:r>
              <a:rPr lang="en-US" dirty="0"/>
              <a:t>If not, no need to define corresponding requirement for Rel-16 optional feature </a:t>
            </a:r>
            <a:r>
              <a:rPr lang="en-US" i="1" dirty="0"/>
              <a:t>beamCorrespondenceSSB-based-r16</a:t>
            </a:r>
            <a:r>
              <a:rPr lang="en-US" dirty="0"/>
              <a:t> for Rel-17 FR2 HST UE. </a:t>
            </a:r>
          </a:p>
          <a:p>
            <a:pPr lvl="1" hangingPunct="0">
              <a:spcBef>
                <a:spcPts val="0"/>
              </a:spcBef>
              <a:spcAft>
                <a:spcPts val="900"/>
              </a:spcAft>
            </a:pPr>
            <a:r>
              <a:rPr lang="en-US" dirty="0"/>
              <a:t>Whether or not UE need to support Rel-16 optional feature </a:t>
            </a:r>
            <a:r>
              <a:rPr lang="en-US" i="1" dirty="0"/>
              <a:t>beamCorrespondenceCSI-RS-based-r16</a:t>
            </a:r>
            <a:r>
              <a:rPr lang="en-US" dirty="0"/>
              <a:t>:</a:t>
            </a:r>
          </a:p>
          <a:p>
            <a:pPr lvl="2" hangingPunct="0">
              <a:spcBef>
                <a:spcPts val="0"/>
              </a:spcBef>
              <a:spcAft>
                <a:spcPts val="900"/>
              </a:spcAft>
            </a:pPr>
            <a:r>
              <a:rPr lang="en-US" dirty="0"/>
              <a:t>FFS the benefits. </a:t>
            </a:r>
          </a:p>
          <a:p>
            <a:pPr lvl="2" hangingPunct="0">
              <a:spcBef>
                <a:spcPts val="0"/>
              </a:spcBef>
              <a:spcAft>
                <a:spcPts val="900"/>
              </a:spcAft>
            </a:pPr>
            <a:r>
              <a:rPr lang="en-US" dirty="0"/>
              <a:t>If not, no need to define corresponding requirement for Rel-16 optional feature </a:t>
            </a:r>
            <a:r>
              <a:rPr lang="en-US" i="1" dirty="0"/>
              <a:t>beamCorrespondenceCSI-RS-based-r16</a:t>
            </a:r>
            <a:r>
              <a:rPr lang="en-US" dirty="0"/>
              <a:t> for Rel-17 FR2 HST UE. </a:t>
            </a:r>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Slide Number Placeholder 4"/>
          <p:cNvSpPr>
            <a:spLocks noGrp="1"/>
          </p:cNvSpPr>
          <p:nvPr>
            <p:ph type="sldNum" sz="quarter" idx="12"/>
          </p:nvPr>
        </p:nvSpPr>
        <p:spPr/>
        <p:txBody>
          <a:bodyPr/>
          <a:lstStyle/>
          <a:p>
            <a:fld id="{486761FD-F8E2-4E66-831E-B238338A6D54}" type="slidenum">
              <a:rPr lang="en-US" smtClean="0"/>
              <a:pPr/>
              <a:t>6</a:t>
            </a:fld>
            <a:endParaRPr lang="en-US" dirty="0"/>
          </a:p>
        </p:txBody>
      </p:sp>
    </p:spTree>
    <p:extLst>
      <p:ext uri="{BB962C8B-B14F-4D97-AF65-F5344CB8AC3E}">
        <p14:creationId xmlns:p14="http://schemas.microsoft.com/office/powerpoint/2010/main" val="27209599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Contributions List in RAN4#98</a:t>
            </a:r>
            <a:r>
              <a:rPr lang="en-US" altLang="zh-CN" dirty="0"/>
              <a:t>-e</a:t>
            </a:r>
            <a:endParaRPr lang="en-US" dirty="0"/>
          </a:p>
        </p:txBody>
      </p:sp>
      <p:sp>
        <p:nvSpPr>
          <p:cNvPr id="3" name="Slide Number Placeholder 2"/>
          <p:cNvSpPr>
            <a:spLocks noGrp="1"/>
          </p:cNvSpPr>
          <p:nvPr>
            <p:ph type="sldNum" sz="quarter" idx="12"/>
          </p:nvPr>
        </p:nvSpPr>
        <p:spPr/>
        <p:txBody>
          <a:bodyPr/>
          <a:lstStyle/>
          <a:p>
            <a:fld id="{486761FD-F8E2-4E66-831E-B238338A6D54}" type="slidenum">
              <a:rPr lang="en-US" smtClean="0"/>
              <a:pPr/>
              <a:t>7</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573053187"/>
              </p:ext>
            </p:extLst>
          </p:nvPr>
        </p:nvGraphicFramePr>
        <p:xfrm>
          <a:off x="1028603" y="1690688"/>
          <a:ext cx="10522226" cy="1890000"/>
        </p:xfrm>
        <a:graphic>
          <a:graphicData uri="http://schemas.openxmlformats.org/drawingml/2006/table">
            <a:tbl>
              <a:tblPr firstRow="1">
                <a:tableStyleId>{5C22544A-7EE6-4342-B048-85BDC9FD1C3A}</a:tableStyleId>
              </a:tblPr>
              <a:tblGrid>
                <a:gridCol w="1266362">
                  <a:extLst>
                    <a:ext uri="{9D8B030D-6E8A-4147-A177-3AD203B41FA5}">
                      <a16:colId xmlns:a16="http://schemas.microsoft.com/office/drawing/2014/main" xmlns="" val="20000"/>
                    </a:ext>
                  </a:extLst>
                </a:gridCol>
                <a:gridCol w="5943600">
                  <a:extLst>
                    <a:ext uri="{9D8B030D-6E8A-4147-A177-3AD203B41FA5}">
                      <a16:colId xmlns:a16="http://schemas.microsoft.com/office/drawing/2014/main" xmlns="" val="20001"/>
                    </a:ext>
                  </a:extLst>
                </a:gridCol>
                <a:gridCol w="3312264">
                  <a:extLst>
                    <a:ext uri="{9D8B030D-6E8A-4147-A177-3AD203B41FA5}">
                      <a16:colId xmlns:a16="http://schemas.microsoft.com/office/drawing/2014/main" xmlns="" val="20002"/>
                    </a:ext>
                  </a:extLst>
                </a:gridCol>
              </a:tblGrid>
              <a:tr h="270000">
                <a:tc>
                  <a:txBody>
                    <a:bodyPr/>
                    <a:lstStyle/>
                    <a:p>
                      <a:pPr algn="l" fontAlgn="t"/>
                      <a:r>
                        <a:rPr lang="en-US" sz="1600" b="0" i="0" u="none" strike="noStrike" dirty="0">
                          <a:solidFill>
                            <a:schemeClr val="bg1"/>
                          </a:solidFill>
                          <a:effectLst/>
                          <a:latin typeface="Arial" panose="020B0604020202020204" pitchFamily="34" charset="0"/>
                        </a:rPr>
                        <a:t>T-doc No.</a:t>
                      </a:r>
                    </a:p>
                  </a:txBody>
                  <a:tcPr marL="0" marR="0" marT="0" marB="0"/>
                </a:tc>
                <a:tc>
                  <a:txBody>
                    <a:bodyPr/>
                    <a:lstStyle/>
                    <a:p>
                      <a:pPr algn="l" fontAlgn="t"/>
                      <a:r>
                        <a:rPr lang="en-US" altLang="zh-CN" sz="1600" b="0" i="0" u="none" strike="noStrike" dirty="0">
                          <a:solidFill>
                            <a:schemeClr val="bg1"/>
                          </a:solidFill>
                          <a:effectLst/>
                          <a:latin typeface="Arial" panose="020B0604020202020204" pitchFamily="34" charset="0"/>
                        </a:rPr>
                        <a:t>Title</a:t>
                      </a:r>
                      <a:endParaRPr lang="en-US" sz="1600" b="0" i="0" u="none" strike="noStrike" dirty="0">
                        <a:solidFill>
                          <a:schemeClr val="bg1"/>
                        </a:solidFill>
                        <a:effectLst/>
                        <a:latin typeface="Arial" panose="020B0604020202020204" pitchFamily="34" charset="0"/>
                      </a:endParaRPr>
                    </a:p>
                  </a:txBody>
                  <a:tcPr marL="0" marR="0" marT="0" marB="0"/>
                </a:tc>
                <a:tc>
                  <a:txBody>
                    <a:bodyPr/>
                    <a:lstStyle/>
                    <a:p>
                      <a:pPr algn="l" fontAlgn="t"/>
                      <a:r>
                        <a:rPr lang="en-US" sz="1600" b="0" i="0" u="none" strike="noStrike" dirty="0">
                          <a:solidFill>
                            <a:schemeClr val="bg1"/>
                          </a:solidFill>
                          <a:effectLst/>
                          <a:latin typeface="Arial" panose="020B0604020202020204" pitchFamily="34" charset="0"/>
                        </a:rPr>
                        <a:t>Company</a:t>
                      </a:r>
                    </a:p>
                  </a:txBody>
                  <a:tcPr marL="0" marR="0" marT="0" marB="0"/>
                </a:tc>
                <a:extLst>
                  <a:ext uri="{0D108BD9-81ED-4DB2-BD59-A6C34878D82A}">
                    <a16:rowId xmlns:a16="http://schemas.microsoft.com/office/drawing/2014/main" xmlns="" val="10000"/>
                  </a:ext>
                </a:extLst>
              </a:tr>
              <a:tr h="270000">
                <a:tc>
                  <a:txBody>
                    <a:bodyPr/>
                    <a:lstStyle/>
                    <a:p>
                      <a:pPr fontAlgn="base" hangingPunct="0">
                        <a:spcBef>
                          <a:spcPts val="300"/>
                        </a:spcBef>
                        <a:spcAft>
                          <a:spcPts val="300"/>
                        </a:spcAft>
                      </a:pPr>
                      <a:r>
                        <a:rPr lang="en-GB" sz="1400" u="none" strike="noStrike">
                          <a:solidFill>
                            <a:schemeClr val="tx1"/>
                          </a:solidFill>
                          <a:effectLst/>
                          <a:latin typeface="+mn-lt"/>
                          <a:ea typeface="Yu Mincho"/>
                        </a:rPr>
                        <a:t>R4-2109570</a:t>
                      </a:r>
                      <a:endParaRPr lang="en-US" sz="1400" u="none">
                        <a:solidFill>
                          <a:schemeClr val="tx1"/>
                        </a:solidFill>
                        <a:effectLst/>
                        <a:latin typeface="+mn-lt"/>
                        <a:ea typeface="宋体" panose="02010600030101010101" pitchFamily="2" charset="-122"/>
                      </a:endParaRPr>
                    </a:p>
                  </a:txBody>
                  <a:tcPr marL="68580" marR="68580" marT="0" marB="0"/>
                </a:tc>
                <a:tc>
                  <a:txBody>
                    <a:bodyPr/>
                    <a:lstStyle/>
                    <a:p>
                      <a:r>
                        <a:rPr lang="en-US" sz="1400" dirty="0">
                          <a:latin typeface="+mn-lt"/>
                        </a:rPr>
                        <a:t>On FR2 HST RF Requirements</a:t>
                      </a:r>
                    </a:p>
                  </a:txBody>
                  <a:tcPr marL="68580" marR="68580" marT="0" marB="0"/>
                </a:tc>
                <a:tc>
                  <a:txBody>
                    <a:bodyPr/>
                    <a:lstStyle/>
                    <a:p>
                      <a:pPr fontAlgn="base" hangingPunct="0">
                        <a:spcBef>
                          <a:spcPts val="300"/>
                        </a:spcBef>
                        <a:spcAft>
                          <a:spcPts val="300"/>
                        </a:spcAft>
                      </a:pPr>
                      <a:r>
                        <a:rPr lang="en-GB" sz="1400" dirty="0">
                          <a:effectLst/>
                          <a:latin typeface="+mn-lt"/>
                          <a:ea typeface="Yu Mincho"/>
                        </a:rPr>
                        <a:t>Qualcomm, Inc.</a:t>
                      </a:r>
                      <a:endParaRPr lang="en-US" sz="1400" dirty="0">
                        <a:effectLst/>
                        <a:latin typeface="+mn-lt"/>
                        <a:ea typeface="宋体" panose="02010600030101010101" pitchFamily="2" charset="-122"/>
                      </a:endParaRPr>
                    </a:p>
                  </a:txBody>
                  <a:tcPr marL="68580" marR="68580" marT="0" marB="0"/>
                </a:tc>
                <a:extLst>
                  <a:ext uri="{0D108BD9-81ED-4DB2-BD59-A6C34878D82A}">
                    <a16:rowId xmlns:a16="http://schemas.microsoft.com/office/drawing/2014/main" xmlns="" val="10001"/>
                  </a:ext>
                </a:extLst>
              </a:tr>
              <a:tr h="270000">
                <a:tc>
                  <a:txBody>
                    <a:bodyPr/>
                    <a:lstStyle/>
                    <a:p>
                      <a:pPr fontAlgn="base" hangingPunct="0">
                        <a:spcBef>
                          <a:spcPts val="300"/>
                        </a:spcBef>
                        <a:spcAft>
                          <a:spcPts val="300"/>
                        </a:spcAft>
                      </a:pPr>
                      <a:r>
                        <a:rPr lang="en-GB" sz="1400" u="none" strike="noStrike" dirty="0">
                          <a:solidFill>
                            <a:schemeClr val="tx1"/>
                          </a:solidFill>
                          <a:effectLst/>
                          <a:latin typeface="+mn-lt"/>
                          <a:ea typeface="Yu Mincho"/>
                        </a:rPr>
                        <a:t>R4-2110236</a:t>
                      </a:r>
                      <a:endParaRPr lang="en-US" sz="1400" u="none" dirty="0">
                        <a:solidFill>
                          <a:schemeClr val="tx1"/>
                        </a:solidFill>
                        <a:effectLst/>
                        <a:latin typeface="+mn-lt"/>
                        <a:ea typeface="宋体" panose="02010600030101010101" pitchFamily="2" charset="-122"/>
                      </a:endParaRPr>
                    </a:p>
                  </a:txBody>
                  <a:tcPr marL="68580" marR="68580" marT="0" marB="0"/>
                </a:tc>
                <a:tc>
                  <a:txBody>
                    <a:bodyPr/>
                    <a:lstStyle/>
                    <a:p>
                      <a:r>
                        <a:rPr lang="en-US" sz="1400" dirty="0">
                          <a:latin typeface="+mn-lt"/>
                        </a:rPr>
                        <a:t>Further Discussion on UE RF requirement for FR2 HST</a:t>
                      </a:r>
                    </a:p>
                  </a:txBody>
                  <a:tcPr marL="68580" marR="68580" marT="0" marB="0"/>
                </a:tc>
                <a:tc>
                  <a:txBody>
                    <a:bodyPr/>
                    <a:lstStyle/>
                    <a:p>
                      <a:pPr fontAlgn="base" hangingPunct="0">
                        <a:spcBef>
                          <a:spcPts val="300"/>
                        </a:spcBef>
                        <a:spcAft>
                          <a:spcPts val="300"/>
                        </a:spcAft>
                      </a:pPr>
                      <a:r>
                        <a:rPr lang="en-GB" sz="1400" dirty="0">
                          <a:effectLst/>
                          <a:latin typeface="+mn-lt"/>
                          <a:ea typeface="Yu Mincho"/>
                        </a:rPr>
                        <a:t>Samsung</a:t>
                      </a:r>
                      <a:endParaRPr lang="en-US" sz="1400" dirty="0">
                        <a:effectLst/>
                        <a:latin typeface="+mn-lt"/>
                        <a:ea typeface="宋体" panose="02010600030101010101" pitchFamily="2" charset="-122"/>
                      </a:endParaRPr>
                    </a:p>
                  </a:txBody>
                  <a:tcPr marL="68580" marR="68580" marT="0" marB="0"/>
                </a:tc>
                <a:extLst>
                  <a:ext uri="{0D108BD9-81ED-4DB2-BD59-A6C34878D82A}">
                    <a16:rowId xmlns:a16="http://schemas.microsoft.com/office/drawing/2014/main" xmlns="" val="10012"/>
                  </a:ext>
                </a:extLst>
              </a:tr>
              <a:tr h="270000">
                <a:tc>
                  <a:txBody>
                    <a:bodyPr/>
                    <a:lstStyle/>
                    <a:p>
                      <a:pPr fontAlgn="base" hangingPunct="0">
                        <a:spcBef>
                          <a:spcPts val="300"/>
                        </a:spcBef>
                        <a:spcAft>
                          <a:spcPts val="300"/>
                        </a:spcAft>
                      </a:pPr>
                      <a:r>
                        <a:rPr lang="en-GB" sz="1400" u="none" strike="noStrike" dirty="0">
                          <a:solidFill>
                            <a:schemeClr val="tx1"/>
                          </a:solidFill>
                          <a:effectLst/>
                          <a:latin typeface="+mn-lt"/>
                          <a:ea typeface="Yu Mincho"/>
                        </a:rPr>
                        <a:t>R4-2111128</a:t>
                      </a:r>
                      <a:endParaRPr lang="en-US" sz="1400" u="none" dirty="0">
                        <a:solidFill>
                          <a:schemeClr val="tx1"/>
                        </a:solidFill>
                        <a:effectLst/>
                        <a:latin typeface="+mn-lt"/>
                        <a:ea typeface="宋体" panose="02010600030101010101" pitchFamily="2" charset="-122"/>
                      </a:endParaRPr>
                    </a:p>
                  </a:txBody>
                  <a:tcPr marL="68580" marR="68580" marT="0" marB="0"/>
                </a:tc>
                <a:tc>
                  <a:txBody>
                    <a:bodyPr/>
                    <a:lstStyle/>
                    <a:p>
                      <a:r>
                        <a:rPr lang="en-US" sz="1400" dirty="0">
                          <a:latin typeface="+mn-lt"/>
                        </a:rPr>
                        <a:t>Consideration on UE beam and </a:t>
                      </a:r>
                      <a:r>
                        <a:rPr lang="en-US" sz="1400" dirty="0" err="1">
                          <a:latin typeface="+mn-lt"/>
                        </a:rPr>
                        <a:t>pwr</a:t>
                      </a:r>
                      <a:r>
                        <a:rPr lang="en-US" sz="1400" dirty="0">
                          <a:latin typeface="+mn-lt"/>
                        </a:rPr>
                        <a:t> requirements for FR2 HST</a:t>
                      </a:r>
                    </a:p>
                  </a:txBody>
                  <a:tcPr marL="68580" marR="68580" marT="0" marB="0"/>
                </a:tc>
                <a:tc>
                  <a:txBody>
                    <a:bodyPr/>
                    <a:lstStyle/>
                    <a:p>
                      <a:pPr fontAlgn="base" hangingPunct="0">
                        <a:spcBef>
                          <a:spcPts val="300"/>
                        </a:spcBef>
                        <a:spcAft>
                          <a:spcPts val="300"/>
                        </a:spcAft>
                      </a:pPr>
                      <a:r>
                        <a:rPr lang="en-GB" sz="1400" dirty="0">
                          <a:effectLst/>
                          <a:latin typeface="+mn-lt"/>
                          <a:ea typeface="Yu Mincho"/>
                        </a:rPr>
                        <a:t>Ericsson</a:t>
                      </a:r>
                      <a:endParaRPr lang="en-US" sz="1400" dirty="0">
                        <a:effectLst/>
                        <a:latin typeface="+mn-lt"/>
                        <a:ea typeface="宋体" panose="02010600030101010101" pitchFamily="2" charset="-122"/>
                      </a:endParaRPr>
                    </a:p>
                  </a:txBody>
                  <a:tcPr marL="68580" marR="68580" marT="0" marB="0"/>
                </a:tc>
                <a:extLst>
                  <a:ext uri="{0D108BD9-81ED-4DB2-BD59-A6C34878D82A}">
                    <a16:rowId xmlns:a16="http://schemas.microsoft.com/office/drawing/2014/main" xmlns="" val="10002"/>
                  </a:ext>
                </a:extLst>
              </a:tr>
              <a:tr h="270000">
                <a:tc>
                  <a:txBody>
                    <a:bodyPr/>
                    <a:lstStyle/>
                    <a:p>
                      <a:pPr fontAlgn="base" hangingPunct="0">
                        <a:spcBef>
                          <a:spcPts val="300"/>
                        </a:spcBef>
                        <a:spcAft>
                          <a:spcPts val="300"/>
                        </a:spcAft>
                      </a:pPr>
                      <a:r>
                        <a:rPr lang="en-GB" sz="1400" u="none" strike="noStrike" dirty="0">
                          <a:solidFill>
                            <a:schemeClr val="tx1"/>
                          </a:solidFill>
                          <a:effectLst/>
                          <a:latin typeface="+mn-lt"/>
                          <a:ea typeface="Yu Mincho"/>
                        </a:rPr>
                        <a:t>R4-2110237</a:t>
                      </a:r>
                      <a:endParaRPr lang="en-US" sz="1400" u="none" dirty="0">
                        <a:solidFill>
                          <a:schemeClr val="tx1"/>
                        </a:solidFill>
                        <a:effectLst/>
                        <a:latin typeface="+mn-lt"/>
                        <a:ea typeface="宋体" panose="02010600030101010101" pitchFamily="2" charset="-122"/>
                      </a:endParaRPr>
                    </a:p>
                  </a:txBody>
                  <a:tcPr marL="68580" marR="68580" marT="0" marB="0"/>
                </a:tc>
                <a:tc>
                  <a:txBody>
                    <a:bodyPr/>
                    <a:lstStyle/>
                    <a:p>
                      <a:r>
                        <a:rPr lang="en-US" sz="1400" dirty="0">
                          <a:latin typeface="+mn-lt"/>
                        </a:rPr>
                        <a:t>Further Discussion on Beam Correspondence for FR2 HST UE</a:t>
                      </a:r>
                    </a:p>
                  </a:txBody>
                  <a:tcPr marL="68580" marR="68580" marT="0" marB="0"/>
                </a:tc>
                <a:tc>
                  <a:txBody>
                    <a:bodyPr/>
                    <a:lstStyle/>
                    <a:p>
                      <a:pPr fontAlgn="base" hangingPunct="0">
                        <a:spcBef>
                          <a:spcPts val="300"/>
                        </a:spcBef>
                        <a:spcAft>
                          <a:spcPts val="300"/>
                        </a:spcAft>
                      </a:pPr>
                      <a:r>
                        <a:rPr lang="en-GB" sz="1400" dirty="0">
                          <a:effectLst/>
                          <a:latin typeface="+mn-lt"/>
                          <a:ea typeface="Yu Mincho"/>
                        </a:rPr>
                        <a:t>Samsung</a:t>
                      </a:r>
                      <a:endParaRPr lang="en-US" sz="1400" dirty="0">
                        <a:effectLst/>
                        <a:latin typeface="+mn-lt"/>
                        <a:ea typeface="宋体" panose="02010600030101010101" pitchFamily="2" charset="-122"/>
                      </a:endParaRPr>
                    </a:p>
                  </a:txBody>
                  <a:tcPr marL="68580" marR="68580" marT="0" marB="0"/>
                </a:tc>
                <a:extLst>
                  <a:ext uri="{0D108BD9-81ED-4DB2-BD59-A6C34878D82A}">
                    <a16:rowId xmlns:a16="http://schemas.microsoft.com/office/drawing/2014/main" xmlns="" val="10004"/>
                  </a:ext>
                </a:extLst>
              </a:tr>
              <a:tr h="270000">
                <a:tc>
                  <a:txBody>
                    <a:bodyPr/>
                    <a:lstStyle/>
                    <a:p>
                      <a:pPr fontAlgn="base" hangingPunct="0">
                        <a:spcBef>
                          <a:spcPts val="300"/>
                        </a:spcBef>
                        <a:spcAft>
                          <a:spcPts val="300"/>
                        </a:spcAft>
                      </a:pPr>
                      <a:r>
                        <a:rPr lang="en-GB" sz="1400" u="none" strike="noStrike" dirty="0">
                          <a:solidFill>
                            <a:schemeClr val="tx1"/>
                          </a:solidFill>
                          <a:effectLst/>
                          <a:latin typeface="+mn-lt"/>
                          <a:ea typeface="Yu Mincho"/>
                        </a:rPr>
                        <a:t>R4-2111008</a:t>
                      </a:r>
                      <a:endParaRPr lang="en-US" sz="1400" u="none" dirty="0">
                        <a:solidFill>
                          <a:schemeClr val="tx1"/>
                        </a:solidFill>
                        <a:effectLst/>
                        <a:latin typeface="+mn-lt"/>
                        <a:ea typeface="宋体" panose="02010600030101010101" pitchFamily="2" charset="-122"/>
                      </a:endParaRPr>
                    </a:p>
                  </a:txBody>
                  <a:tcPr marL="68580" marR="68580" marT="0" marB="0"/>
                </a:tc>
                <a:tc>
                  <a:txBody>
                    <a:bodyPr/>
                    <a:lstStyle/>
                    <a:p>
                      <a:r>
                        <a:rPr lang="en-US" sz="1400" dirty="0">
                          <a:latin typeface="+mn-lt"/>
                        </a:rPr>
                        <a:t>UE beam correspondence for FR2 HST</a:t>
                      </a:r>
                    </a:p>
                  </a:txBody>
                  <a:tcPr marL="68580" marR="68580" marT="0" marB="0"/>
                </a:tc>
                <a:tc>
                  <a:txBody>
                    <a:bodyPr/>
                    <a:lstStyle/>
                    <a:p>
                      <a:pPr fontAlgn="base" hangingPunct="0">
                        <a:spcBef>
                          <a:spcPts val="300"/>
                        </a:spcBef>
                        <a:spcAft>
                          <a:spcPts val="300"/>
                        </a:spcAft>
                      </a:pPr>
                      <a:r>
                        <a:rPr lang="en-GB" sz="1400" dirty="0">
                          <a:effectLst/>
                          <a:latin typeface="+mn-lt"/>
                          <a:ea typeface="Yu Mincho"/>
                        </a:rPr>
                        <a:t>Nokia, Nokia Shanghai Bell</a:t>
                      </a:r>
                      <a:endParaRPr lang="en-US" sz="1400" dirty="0">
                        <a:effectLst/>
                        <a:latin typeface="+mn-lt"/>
                        <a:ea typeface="宋体" panose="02010600030101010101" pitchFamily="2" charset="-122"/>
                      </a:endParaRPr>
                    </a:p>
                  </a:txBody>
                  <a:tcPr marL="68580" marR="68580" marT="0" marB="0"/>
                </a:tc>
                <a:extLst>
                  <a:ext uri="{0D108BD9-81ED-4DB2-BD59-A6C34878D82A}">
                    <a16:rowId xmlns:a16="http://schemas.microsoft.com/office/drawing/2014/main" xmlns="" val="10005"/>
                  </a:ext>
                </a:extLst>
              </a:tr>
              <a:tr h="270000">
                <a:tc>
                  <a:txBody>
                    <a:bodyPr/>
                    <a:lstStyle/>
                    <a:p>
                      <a:pPr fontAlgn="base" hangingPunct="0">
                        <a:spcBef>
                          <a:spcPts val="300"/>
                        </a:spcBef>
                        <a:spcAft>
                          <a:spcPts val="300"/>
                        </a:spcAft>
                      </a:pPr>
                      <a:r>
                        <a:rPr lang="en-GB" sz="1400" u="none" strike="noStrike" dirty="0">
                          <a:solidFill>
                            <a:schemeClr val="tx1"/>
                          </a:solidFill>
                          <a:effectLst/>
                          <a:latin typeface="+mn-lt"/>
                          <a:ea typeface="Yu Mincho"/>
                        </a:rPr>
                        <a:t>R4-2111146</a:t>
                      </a:r>
                      <a:endParaRPr lang="en-US" sz="1400" u="none" dirty="0">
                        <a:solidFill>
                          <a:schemeClr val="tx1"/>
                        </a:solidFill>
                        <a:effectLst/>
                        <a:latin typeface="+mn-lt"/>
                        <a:ea typeface="宋体" panose="02010600030101010101" pitchFamily="2" charset="-122"/>
                      </a:endParaRPr>
                    </a:p>
                  </a:txBody>
                  <a:tcPr marL="68580" marR="68580" marT="0" marB="0"/>
                </a:tc>
                <a:tc>
                  <a:txBody>
                    <a:bodyPr/>
                    <a:lstStyle/>
                    <a:p>
                      <a:r>
                        <a:rPr lang="en-US" sz="1400" dirty="0">
                          <a:latin typeface="+mn-lt"/>
                        </a:rPr>
                        <a:t>Views on Beam Correspondence requirements for FR2 HST UE</a:t>
                      </a:r>
                    </a:p>
                  </a:txBody>
                  <a:tcPr marL="68580" marR="68580" marT="0" marB="0"/>
                </a:tc>
                <a:tc>
                  <a:txBody>
                    <a:bodyPr/>
                    <a:lstStyle/>
                    <a:p>
                      <a:pPr fontAlgn="base" hangingPunct="0">
                        <a:spcBef>
                          <a:spcPts val="300"/>
                        </a:spcBef>
                        <a:spcAft>
                          <a:spcPts val="300"/>
                        </a:spcAft>
                      </a:pPr>
                      <a:r>
                        <a:rPr lang="en-GB" sz="1400" dirty="0">
                          <a:effectLst/>
                          <a:latin typeface="+mn-lt"/>
                          <a:ea typeface="Yu Mincho"/>
                        </a:rPr>
                        <a:t>Ericsson</a:t>
                      </a:r>
                      <a:endParaRPr lang="en-US" sz="1400" dirty="0">
                        <a:effectLst/>
                        <a:latin typeface="+mn-lt"/>
                        <a:ea typeface="宋体" panose="02010600030101010101" pitchFamily="2" charset="-122"/>
                      </a:endParaRPr>
                    </a:p>
                  </a:txBody>
                  <a:tcPr marL="68580" marR="68580" marT="0" marB="0"/>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7424650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Reference</a:t>
            </a:r>
          </a:p>
        </p:txBody>
      </p:sp>
      <p:sp>
        <p:nvSpPr>
          <p:cNvPr id="4" name="Content Placeholder 3"/>
          <p:cNvSpPr>
            <a:spLocks noGrp="1"/>
          </p:cNvSpPr>
          <p:nvPr>
            <p:ph idx="1"/>
          </p:nvPr>
        </p:nvSpPr>
        <p:spPr/>
        <p:txBody>
          <a:bodyPr>
            <a:normAutofit/>
          </a:bodyPr>
          <a:lstStyle/>
          <a:p>
            <a:pPr marL="365760" indent="-365760"/>
            <a:r>
              <a:rPr lang="en-US" altLang="zh-CN" sz="3200" dirty="0"/>
              <a:t>[1] R4-2107667, “Email discussion summary for [99-e][141] NR_HST_FR2_enh”, </a:t>
            </a:r>
            <a:r>
              <a:rPr lang="en-US" altLang="zh-CN" sz="3200" dirty="0" smtClean="0"/>
              <a:t>Samsung</a:t>
            </a:r>
          </a:p>
          <a:p>
            <a:pPr marL="365760" indent="-365760"/>
            <a:r>
              <a:rPr lang="en-US" altLang="zh-CN" sz="3200" dirty="0" smtClean="0"/>
              <a:t>[2] R4-2107951, </a:t>
            </a:r>
            <a:r>
              <a:rPr lang="en-US" altLang="zh-CN" sz="3200" dirty="0"/>
              <a:t>“Email discussion summary for [99-e][141] NR_HST_FR2_enh”, Samsung</a:t>
            </a:r>
          </a:p>
          <a:p>
            <a:pPr marL="365760" indent="-365760"/>
            <a:endParaRPr lang="en-US" altLang="zh-CN" sz="3200" dirty="0"/>
          </a:p>
        </p:txBody>
      </p:sp>
      <p:sp>
        <p:nvSpPr>
          <p:cNvPr id="3" name="Slide Number Placeholder 2"/>
          <p:cNvSpPr>
            <a:spLocks noGrp="1"/>
          </p:cNvSpPr>
          <p:nvPr>
            <p:ph type="sldNum" sz="quarter" idx="12"/>
          </p:nvPr>
        </p:nvSpPr>
        <p:spPr/>
        <p:txBody>
          <a:bodyPr/>
          <a:lstStyle/>
          <a:p>
            <a:fld id="{486761FD-F8E2-4E66-831E-B238338A6D54}" type="slidenum">
              <a:rPr lang="en-US" smtClean="0"/>
              <a:pPr/>
              <a:t>8</a:t>
            </a:fld>
            <a:endParaRPr lang="en-US" dirty="0"/>
          </a:p>
        </p:txBody>
      </p:sp>
    </p:spTree>
    <p:extLst>
      <p:ext uri="{BB962C8B-B14F-4D97-AF65-F5344CB8AC3E}">
        <p14:creationId xmlns:p14="http://schemas.microsoft.com/office/powerpoint/2010/main" val="18237845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10597</TotalTime>
  <Words>496</Words>
  <Application>Microsoft Office PowerPoint</Application>
  <PresentationFormat>Widescreen</PresentationFormat>
  <Paragraphs>71</Paragraphs>
  <Slides>8</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Yu Mincho</vt:lpstr>
      <vt:lpstr>宋体</vt:lpstr>
      <vt:lpstr>宋体</vt:lpstr>
      <vt:lpstr>Arial</vt:lpstr>
      <vt:lpstr>Calibri</vt:lpstr>
      <vt:lpstr>Calibri Light</vt:lpstr>
      <vt:lpstr>Office Theme</vt:lpstr>
      <vt:lpstr>WF on UE RF requirement for FR2 HST</vt:lpstr>
      <vt:lpstr>Way Forward – UE RF Requirement Framework</vt:lpstr>
      <vt:lpstr>Way Forward – Power Class</vt:lpstr>
      <vt:lpstr>Way Forward – Minimum Peak EIRP</vt:lpstr>
      <vt:lpstr>Way Forward – Spherical Coverage Requirement</vt:lpstr>
      <vt:lpstr>Way Forward – Beam Correspondence</vt:lpstr>
      <vt:lpstr>Contributions List in RAN4#98-e</vt:lpstr>
      <vt:lpstr>Reference</vt:lpstr>
    </vt:vector>
  </TitlesOfParts>
  <Company>Mediatek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flexible carrier BW for NR</dc:title>
  <dc:creator>He (Jackson) Wang</dc:creator>
  <cp:keywords>CTPClassification=CTP_NT</cp:keywords>
  <cp:lastModifiedBy>Jackson Wang (Samsung)</cp:lastModifiedBy>
  <cp:revision>420</cp:revision>
  <dcterms:created xsi:type="dcterms:W3CDTF">2017-01-18T06:26:21Z</dcterms:created>
  <dcterms:modified xsi:type="dcterms:W3CDTF">2021-05-26T12:28:47Z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f305e1f4-9658-4b8f-877d-c25255ac1f41</vt:lpwstr>
  </property>
  <property fmtid="{D5CDD505-2E9C-101B-9397-08002B2CF9AE}" pid="4" name="CTP_TimeStamp">
    <vt:lpwstr>2019-11-21 00:56:18Z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NSCPROP_SA">
    <vt:lpwstr>C:\Users\h0809.wang\AppData\Local\Packages\Microsoft.MicrosoftEdge_8wekyb3d8bbwe\TempState\Downloads\Draft_R4-20xxxxx_WF on R15 UL MIMO PC_v1 (1).pptx</vt:lpwstr>
  </property>
  <property fmtid="{D5CDD505-2E9C-101B-9397-08002B2CF9AE}" pid="10" name="_2015_ms_pID_725343">
    <vt:lpwstr>(2)TSdm7jqE//OZP2S4opzctknFzKmbgAXdWvvYHdrRKUuCLVRoq0TgQXxD+JiQ3YrVC8xRktRs
hs83ArMNiwqVB+QAcdIYOsBSsE+QdRhOHMIUP+xRhP27QzK0ueCoZxIWFkavp3/6drLdg/AH
uche+jCn+jo6RC/4150T5Lqe3PSPcr2M+EG520UcgZggkEqepM0D0gc8JIuOuM15oF25BSFt
KgJdfBHz9ZA7euV/Pq</vt:lpwstr>
  </property>
  <property fmtid="{D5CDD505-2E9C-101B-9397-08002B2CF9AE}" pid="11" name="_2015_ms_pID_7253431">
    <vt:lpwstr>ZxiZDUgWGPw6m2l5Sn/hYVfdle/Mk/vOC8xjQuowYnGUatAKOLBuAy
PFCqwXP8UqBVaCW7CCH0DksOVhrjuaRToDdEf4FIZHXS1YvPkjrXacKroG81z3gofcnbLOAR
RP04mV3rCm/Td88pKhbWObVDhqKqg4vMF1/o8OOXIC/DOHiLvf3laLgjJyPdlLwWtD9cu6I3
LxwzFvLFtU752CqK</vt:lpwstr>
  </property>
  <property fmtid="{D5CDD505-2E9C-101B-9397-08002B2CF9AE}" pid="12" name="_readonly">
    <vt:lpwstr/>
  </property>
  <property fmtid="{D5CDD505-2E9C-101B-9397-08002B2CF9AE}" pid="13" name="_change">
    <vt:lpwstr/>
  </property>
  <property fmtid="{D5CDD505-2E9C-101B-9397-08002B2CF9AE}" pid="14" name="_full-control">
    <vt:lpwstr/>
  </property>
  <property fmtid="{D5CDD505-2E9C-101B-9397-08002B2CF9AE}" pid="15" name="sflag">
    <vt:lpwstr>1614909626</vt:lpwstr>
  </property>
</Properties>
</file>