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6" r:id="rId3"/>
    <p:sldId id="287" r:id="rId4"/>
    <p:sldId id="288" r:id="rId5"/>
    <p:sldId id="289" r:id="rId6"/>
    <p:sldId id="278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38" autoAdjust="0"/>
    <p:restoredTop sz="72381" autoAdjust="0"/>
  </p:normalViewPr>
  <p:slideViewPr>
    <p:cSldViewPr snapToGrid="0">
      <p:cViewPr varScale="1">
        <p:scale>
          <a:sx n="91" d="100"/>
          <a:sy n="91" d="100"/>
        </p:scale>
        <p:origin x="872" y="1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503E3-20A9-4D50-BE71-C5D0E0A6570F}" type="datetimeFigureOut">
              <a:rPr lang="zh-CN" altLang="en-US" smtClean="0"/>
              <a:t>2021/5/25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B1468-B2A1-4F1F-A5ED-0426202DE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93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544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02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259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6088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664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BDBA-8D21-4348-B857-FE00F123F87B}" type="datetime1">
              <a:rPr lang="en-US" smtClean="0"/>
              <a:t>5/25/21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76EA3-A195-4EE7-B2F9-C2C63F2A6B6B}" type="datetime1">
              <a:rPr lang="en-US" smtClean="0"/>
              <a:t>5/25/21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E727-2FC2-4B4E-8A5D-67FEC0B8D3BD}" type="datetime1">
              <a:rPr lang="en-US" smtClean="0"/>
              <a:t>5/25/21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6377-2916-4244-8450-228613DA8772}" type="datetime1">
              <a:rPr lang="en-US" smtClean="0"/>
              <a:t>5/25/21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93646-EC17-4C2A-92F0-51B23754707C}" type="datetime1">
              <a:rPr lang="en-US" smtClean="0"/>
              <a:t>5/25/21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839A4-2C9C-48AD-A5D6-0DD89912A791}" type="datetime1">
              <a:rPr lang="en-US" smtClean="0"/>
              <a:t>5/25/21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266-2CAA-4396-ABD9-46560620A4B9}" type="datetime1">
              <a:rPr lang="en-US" smtClean="0"/>
              <a:t>5/25/21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0B19F-7C8E-4327-8BBD-46832673B841}" type="datetime1">
              <a:rPr lang="en-US" smtClean="0"/>
              <a:t>5/25/21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86547-5CFC-4DB8-A0CA-4F43A22A605D}" type="datetime1">
              <a:rPr lang="en-US" smtClean="0"/>
              <a:t>5/25/21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61EC-0C3D-4DEC-A01E-DBB7D5C06AF8}" type="datetime1">
              <a:rPr lang="en-US" smtClean="0"/>
              <a:t>5/25/21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9F34E-0E53-4C2C-8FD9-5248243230AC}" type="datetime1">
              <a:rPr lang="en-US" smtClean="0"/>
              <a:t>5/25/21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8B3ED-734A-4E60-A3DB-C2DD811B2751}" type="datetime1">
              <a:rPr lang="en-US" smtClean="0"/>
              <a:t>5/25/21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WG4_Radio/TSGR4_99-e/Docs/R4-2109762.zip" TargetMode="External"/><Relationship Id="rId13" Type="http://schemas.openxmlformats.org/officeDocument/2006/relationships/hyperlink" Target="https://www.3gpp.org/ftp/TSG_RAN/WG4_Radio/TSGR4_99-e/Docs/R4-2111260.zip" TargetMode="External"/><Relationship Id="rId3" Type="http://schemas.openxmlformats.org/officeDocument/2006/relationships/hyperlink" Target="https://www.3gpp.org/ftp/TSG_RAN/WG4_Radio/TSGR4_99-e/Docs/R4-2109341.zip" TargetMode="External"/><Relationship Id="rId7" Type="http://schemas.openxmlformats.org/officeDocument/2006/relationships/hyperlink" Target="https://www.3gpp.org/ftp/TSG_RAN/WG4_Radio/TSGR4_99-e/Docs/R4-2109745.zip" TargetMode="External"/><Relationship Id="rId12" Type="http://schemas.openxmlformats.org/officeDocument/2006/relationships/hyperlink" Target="https://www.3gpp.org/ftp/TSG_RAN/WG4_Radio/TSGR4_99-e/Docs/R4-2111151.zip" TargetMode="External"/><Relationship Id="rId2" Type="http://schemas.openxmlformats.org/officeDocument/2006/relationships/hyperlink" Target="https://www.3gpp.org/ftp/TSG_RAN/WG4_Radio/TSGR4_99-e/Docs/R4-210879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4_Radio/TSGR4_99-e/Docs/R4-2109744.zip" TargetMode="External"/><Relationship Id="rId11" Type="http://schemas.openxmlformats.org/officeDocument/2006/relationships/hyperlink" Target="https://www.3gpp.org/ftp/TSG_RAN/WG4_Radio/TSGR4_99-e/Docs/R4-2110827.zip" TargetMode="External"/><Relationship Id="rId5" Type="http://schemas.openxmlformats.org/officeDocument/2006/relationships/hyperlink" Target="https://www.3gpp.org/ftp/TSG_RAN/WG4_Radio/TSGR4_99-e/Docs/R4-2109657.zip" TargetMode="External"/><Relationship Id="rId10" Type="http://schemas.openxmlformats.org/officeDocument/2006/relationships/hyperlink" Target="https://www.3gpp.org/ftp/TSG_RAN/WG4_Radio/TSGR4_99-e/Docs/R4-2110826.zip" TargetMode="External"/><Relationship Id="rId4" Type="http://schemas.openxmlformats.org/officeDocument/2006/relationships/hyperlink" Target="https://www.3gpp.org/ftp/TSG_RAN/WG4_Radio/TSGR4_99-e/Docs/R4-2109363.zip" TargetMode="External"/><Relationship Id="rId9" Type="http://schemas.openxmlformats.org/officeDocument/2006/relationships/hyperlink" Target="https://www.3gpp.org/ftp/TSG_RAN/WG4_Radio/TSGR4_99-e/Docs/R4-2110033.zip" TargetMode="External"/><Relationship Id="rId14" Type="http://schemas.openxmlformats.org/officeDocument/2006/relationships/hyperlink" Target="https://www.3gpp.org/ftp/TSG_RAN/WG4_Radio/TSGR4_99-e/Docs/R4-2111383.zip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on FR2 enhancement part 2: UL gap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Apple, … 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dirty="0">
                <a:cs typeface="Arial" panose="020B0604020202020204" pitchFamily="34" charset="0"/>
              </a:rPr>
              <a:t>3GPP TSG-RAN WG4</a:t>
            </a:r>
            <a:r>
              <a:rPr lang="en-GB" altLang="zh-CN" sz="2400" dirty="0"/>
              <a:t>#99</a:t>
            </a:r>
            <a:r>
              <a:rPr lang="en-US" altLang="zh-CN" sz="2400" dirty="0"/>
              <a:t>-e</a:t>
            </a:r>
            <a:r>
              <a:rPr lang="en-US" altLang="sv-SE" sz="2400" dirty="0">
                <a:cs typeface="Arial" panose="020B0604020202020204" pitchFamily="34" charset="0"/>
              </a:rPr>
              <a:t> Meeting                                                                R4-2107857</a:t>
            </a:r>
            <a:endParaRPr lang="sv-SE" altLang="sv-SE" sz="2400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dirty="0"/>
              <a:t>Electronic Meeting, May. 19-27, 202                                         Document for: Approval</a:t>
            </a:r>
          </a:p>
          <a:p>
            <a:pPr>
              <a:buNone/>
            </a:pPr>
            <a:r>
              <a:rPr lang="en-GB" altLang="sv-SE" sz="2400" dirty="0">
                <a:cs typeface="Arial" panose="020B0604020202020204" pitchFamily="34" charset="0"/>
              </a:rPr>
              <a:t>Agenda item: </a:t>
            </a:r>
            <a:r>
              <a:rPr lang="en-US" sz="2400" dirty="0">
                <a:cs typeface="Arial" panose="020B0604020202020204" pitchFamily="34" charset="0"/>
              </a:rPr>
              <a:t>9.4.4, 9.4.7.3 </a:t>
            </a:r>
            <a:endParaRPr lang="sv-SE" altLang="sv-SE" sz="2400" dirty="0"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General issue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6534" y="1336431"/>
            <a:ext cx="11470521" cy="5469795"/>
          </a:xfrm>
        </p:spPr>
        <p:txBody>
          <a:bodyPr>
            <a:normAutofit/>
          </a:bodyPr>
          <a:lstStyle/>
          <a:p>
            <a:pPr lvl="0" hangingPunct="0"/>
            <a:r>
              <a:rPr lang="en-US" sz="2400" dirty="0"/>
              <a:t>Agreements: Subject to RAN plenary decision, RAN4 agrees to revise WID scope by deprioritizing gaps for PA calibration</a:t>
            </a:r>
          </a:p>
          <a:p>
            <a:pPr lvl="0" hangingPunct="0"/>
            <a:endParaRPr lang="en-US" sz="2400" dirty="0"/>
          </a:p>
          <a:p>
            <a:pPr lvl="0" hangingPunct="0"/>
            <a:r>
              <a:rPr lang="en-US" sz="2400" dirty="0"/>
              <a:t>Further discussion: Whether revise WID scope by deprioritizing gaps for TRX calibration  </a:t>
            </a:r>
            <a:endParaRPr lang="en-US" sz="3200" dirty="0"/>
          </a:p>
          <a:p>
            <a:pPr lvl="1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531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Tx power management: RF aspect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6534" y="1336431"/>
            <a:ext cx="11470521" cy="546979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Agreements:</a:t>
            </a:r>
          </a:p>
          <a:p>
            <a:pPr lvl="1"/>
            <a:r>
              <a:rPr lang="en-US" sz="2000" dirty="0"/>
              <a:t>It is feasible to enable non-zero P-MPR in Tx power management and BPS related UL gap testing.</a:t>
            </a:r>
          </a:p>
          <a:p>
            <a:pPr lvl="1"/>
            <a:r>
              <a:rPr lang="en-US" sz="2000" dirty="0"/>
              <a:t>zero P-MPR assumption for the existing test cases keeps unchanged </a:t>
            </a:r>
          </a:p>
          <a:p>
            <a:endParaRPr lang="en-US" sz="2400" dirty="0"/>
          </a:p>
          <a:p>
            <a:r>
              <a:rPr lang="en-US" sz="2000" dirty="0"/>
              <a:t>On the test setups for UL gap based Tx power management.  </a:t>
            </a:r>
          </a:p>
          <a:p>
            <a:pPr lvl="1"/>
            <a:r>
              <a:rPr lang="en-US" sz="1600" dirty="0"/>
              <a:t>Option 1: Based on P-MPR report with/without blocking</a:t>
            </a:r>
          </a:p>
          <a:p>
            <a:pPr lvl="1"/>
            <a:r>
              <a:rPr lang="en-US" sz="1600" dirty="0"/>
              <a:t>Option 2: Based on peak EIRP measurement with/without blocking</a:t>
            </a:r>
          </a:p>
          <a:p>
            <a:pPr lvl="1"/>
            <a:r>
              <a:rPr lang="en-US" sz="1600" dirty="0"/>
              <a:t>Option 3: other method like jamming </a:t>
            </a:r>
          </a:p>
          <a:p>
            <a:r>
              <a:rPr lang="en-US" sz="2000" dirty="0"/>
              <a:t>On mandating P-MPR reporting for the UE who is configured with UL gap for BPS based Tx power management. </a:t>
            </a:r>
          </a:p>
          <a:p>
            <a:pPr lvl="1"/>
            <a:r>
              <a:rPr lang="en-US" sz="1600" dirty="0"/>
              <a:t>Option 1: Yes (Qualcomm, Nokia, Sony, Verizon, Apple, Samsung, Intel)</a:t>
            </a:r>
          </a:p>
          <a:p>
            <a:pPr lvl="1"/>
            <a:r>
              <a:rPr lang="en-US" sz="1600" dirty="0"/>
              <a:t>Option 2: No. It is optional (OPPO, Huawei, </a:t>
            </a:r>
            <a:r>
              <a:rPr lang="en-US" sz="1600" dirty="0" err="1"/>
              <a:t>Hisilicon</a:t>
            </a:r>
            <a:r>
              <a:rPr lang="en-US" sz="1600" dirty="0"/>
              <a:t>)</a:t>
            </a:r>
          </a:p>
          <a:p>
            <a:pPr lvl="1"/>
            <a:r>
              <a:rPr lang="en-US" sz="1600" dirty="0"/>
              <a:t>Option 3: depending on the conclusion of test case setup (Ericsson, vivo, AT&amp;T)</a:t>
            </a:r>
          </a:p>
          <a:p>
            <a:r>
              <a:rPr lang="en-US" sz="2000" dirty="0"/>
              <a:t>On phantom or blocking be introduced in UL gap testing. </a:t>
            </a:r>
          </a:p>
          <a:p>
            <a:pPr lvl="1"/>
            <a:r>
              <a:rPr lang="en-US" sz="1600" dirty="0"/>
              <a:t>Possible agreement: </a:t>
            </a:r>
          </a:p>
          <a:p>
            <a:pPr lvl="2"/>
            <a:r>
              <a:rPr lang="en-US" sz="1200" dirty="0"/>
              <a:t>Continue discussion the test setup and requirement with and without phantom or blocking until RAN4 101e. </a:t>
            </a:r>
          </a:p>
          <a:p>
            <a:pPr lvl="2"/>
            <a:r>
              <a:rPr lang="en-US" sz="1200" dirty="0"/>
              <a:t>Discuss phantom simplification, e.g., size, material and position</a:t>
            </a:r>
          </a:p>
          <a:p>
            <a:r>
              <a:rPr lang="en-US" sz="2000" dirty="0"/>
              <a:t>On the RF requirement for the UE who is configured with UL gap for BPS based Tx power management</a:t>
            </a:r>
          </a:p>
          <a:p>
            <a:pPr lvl="1"/>
            <a:r>
              <a:rPr lang="en-US" sz="1600" dirty="0"/>
              <a:t>Exact RF requirement will be based on test set up.  </a:t>
            </a:r>
            <a:endParaRPr lang="en-US" dirty="0"/>
          </a:p>
          <a:p>
            <a:pPr lvl="1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899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Tx power management: RRM aspect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6534" y="1336431"/>
            <a:ext cx="11470521" cy="5469795"/>
          </a:xfrm>
        </p:spPr>
        <p:txBody>
          <a:bodyPr>
            <a:normAutofit/>
          </a:bodyPr>
          <a:lstStyle/>
          <a:p>
            <a:r>
              <a:rPr lang="en-US" sz="2400" dirty="0"/>
              <a:t>Agreements: The baseline assumption for UL gap related configurations:</a:t>
            </a:r>
          </a:p>
          <a:p>
            <a:pPr lvl="1"/>
            <a:r>
              <a:rPr lang="en-US" sz="1800" dirty="0"/>
              <a:t>UL gap is configured by NW via RRC signaling. Once UL gap is configured, it can be additionally activated or deactivated.</a:t>
            </a:r>
          </a:p>
          <a:p>
            <a:pPr lvl="2"/>
            <a:r>
              <a:rPr lang="en-US" dirty="0"/>
              <a:t>It is up to network decision on whether to configure UL gap or not.</a:t>
            </a:r>
          </a:p>
          <a:p>
            <a:pPr lvl="1"/>
            <a:r>
              <a:rPr lang="en-US" sz="1800" dirty="0"/>
              <a:t>It is FFS that the configured UL gap(s) can be activated/deactivated via MAC CE and/or DCI</a:t>
            </a:r>
          </a:p>
          <a:p>
            <a:endParaRPr lang="en-US" sz="2400" dirty="0"/>
          </a:p>
          <a:p>
            <a:r>
              <a:rPr lang="en-US" sz="2200" dirty="0"/>
              <a:t>Gap configuration candidates:</a:t>
            </a:r>
          </a:p>
          <a:p>
            <a:pPr lvl="1"/>
            <a:r>
              <a:rPr lang="en-US" sz="1800" dirty="0"/>
              <a:t>Candidates for gap periodicity: 5ms, 10ms, 20ms, 40ms, 80ms, 160ms, 320ms </a:t>
            </a:r>
          </a:p>
          <a:p>
            <a:pPr lvl="1"/>
            <a:r>
              <a:rPr lang="en-US" sz="1800" dirty="0"/>
              <a:t>Candidates for gap duration: 62.5us, 125us, 250us, 500us, 1000us, </a:t>
            </a:r>
            <a:endParaRPr lang="en-US" sz="2200" strike="sngStrike" dirty="0"/>
          </a:p>
          <a:p>
            <a:pPr marL="228600" lvl="1">
              <a:spcBef>
                <a:spcPts val="1000"/>
              </a:spcBef>
            </a:pPr>
            <a:r>
              <a:rPr lang="en-US" sz="2200" dirty="0"/>
              <a:t>Implicit activation to minimizing signaling, e.g., depending on PHR report.</a:t>
            </a:r>
          </a:p>
          <a:p>
            <a:pPr lvl="1"/>
            <a:endParaRPr lang="en-US" sz="1600" dirty="0"/>
          </a:p>
          <a:p>
            <a:endParaRPr lang="en-US" dirty="0"/>
          </a:p>
          <a:p>
            <a:pPr lvl="2"/>
            <a:endParaRPr lang="en-US" dirty="0"/>
          </a:p>
          <a:p>
            <a:pPr lvl="1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412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Coherent UL MIMO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6534" y="1336431"/>
            <a:ext cx="11470521" cy="5469795"/>
          </a:xfrm>
        </p:spPr>
        <p:txBody>
          <a:bodyPr>
            <a:normAutofit/>
          </a:bodyPr>
          <a:lstStyle/>
          <a:p>
            <a:r>
              <a:rPr lang="en-US" sz="3200" dirty="0"/>
              <a:t>Agreement:</a:t>
            </a:r>
          </a:p>
          <a:p>
            <a:pPr lvl="1"/>
            <a:r>
              <a:rPr lang="en-US" sz="2800" dirty="0"/>
              <a:t>UL gap for coherent UL MIMO is within the scope of WI for FR2 enhancement.</a:t>
            </a:r>
          </a:p>
          <a:p>
            <a:pPr lvl="1"/>
            <a:r>
              <a:rPr lang="en-US" sz="2800" dirty="0"/>
              <a:t>We should follow the previous agreement for the further discussion in phase I.</a:t>
            </a:r>
          </a:p>
          <a:p>
            <a:pPr lvl="2"/>
            <a:r>
              <a:rPr lang="en-US" dirty="0"/>
              <a:t>Performance gain of coherent MIMO with calibration versus different gap overhead.  </a:t>
            </a:r>
          </a:p>
          <a:p>
            <a:pPr lvl="2"/>
            <a:r>
              <a:rPr lang="en-US" dirty="0"/>
              <a:t>NW impacts with respect to gap type (e.g. type 1 or 2) and the codebook assumption alignment between UE and NW</a:t>
            </a:r>
          </a:p>
          <a:p>
            <a:pPr lvl="2"/>
            <a:endParaRPr lang="en-US" dirty="0"/>
          </a:p>
          <a:p>
            <a:endParaRPr lang="en-US" sz="2400" dirty="0"/>
          </a:p>
          <a:p>
            <a:pPr marL="457200" lvl="1" indent="0">
              <a:buNone/>
            </a:pPr>
            <a:endParaRPr lang="en-US" sz="1800" dirty="0"/>
          </a:p>
          <a:p>
            <a:endParaRPr lang="en-US" dirty="0"/>
          </a:p>
          <a:p>
            <a:pPr lvl="2"/>
            <a:endParaRPr lang="en-US" dirty="0"/>
          </a:p>
          <a:p>
            <a:pPr lvl="1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393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Contributions List in RAN4#98</a:t>
            </a:r>
            <a:r>
              <a:rPr lang="en-US" altLang="zh-CN" dirty="0"/>
              <a:t>-e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626348"/>
              </p:ext>
            </p:extLst>
          </p:nvPr>
        </p:nvGraphicFramePr>
        <p:xfrm>
          <a:off x="617137" y="1890041"/>
          <a:ext cx="10628243" cy="352836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307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1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0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313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T-doc No.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Title</a:t>
                      </a:r>
                      <a:endParaRPr lang="en-US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Company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1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R4-2108797</a:t>
                      </a:r>
                      <a:endParaRPr lang="en-US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UL Gap testability and configuration aspects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1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R4-2109341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UL gaps for Tx power management RF aspect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428724471"/>
                  </a:ext>
                </a:extLst>
              </a:tr>
              <a:tr h="2501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R4-2109363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UL gaps for Tx power management RRM aspect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645894034"/>
                  </a:ext>
                </a:extLst>
              </a:tr>
              <a:tr h="2501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R4-2109657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Discussion on gap for PMPR calibration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vivo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205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R4-2109744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Network impact of UE FR2 UL Gap for UE Tx power enhancement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Nokia, Nokia Shanghai Bell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01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R4-2109745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Requirements and test cases of for P-MPR/EIRP enhancements for UE FR2 UL Gap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Nokia, Nokia Shanghai Bell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01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R4-2109762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Discussion on UL gap for self-calibration and monitoring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 Corporation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3958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R4-2110033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 UL gap for power management (P-MPR) and Tx calibration (peak EIRP)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NTT DOCOMO INC.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0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R4-2110826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R17 FR2 UL gap for coherent UL MIMO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OPPO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3615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R4-2110827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R17 FR2 UL gap for power management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OPPO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01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R4-2111151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Further consideration on UL calibration gaps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01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R4-2111260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Discussion on RRM impacts of UL gaps for self-calibration and monitoring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vivo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37562720"/>
                  </a:ext>
                </a:extLst>
              </a:tr>
              <a:tr h="250171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R4-2111383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FR2 UL gap for coherence calibration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805007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24650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sz="3200" dirty="0"/>
              <a:t>[1] R4-2107664, “Email discussion summary for [99-e][138] NR_RF_FR2_req_enh2_Part_2”, Apple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11358</TotalTime>
  <Words>731</Words>
  <Application>Microsoft Macintosh PowerPoint</Application>
  <PresentationFormat>Widescreen</PresentationFormat>
  <Paragraphs>110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WF on FR2 enhancement part 2: UL gap</vt:lpstr>
      <vt:lpstr>Way forward – General issue </vt:lpstr>
      <vt:lpstr>Way forward – Tx power management: RF aspect </vt:lpstr>
      <vt:lpstr>Way forward – Tx power management: RRM aspect</vt:lpstr>
      <vt:lpstr>Way forward – Coherent UL MIMO </vt:lpstr>
      <vt:lpstr>Contributions List in RAN4#98-e</vt:lpstr>
      <vt:lpstr>Reference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He (Jackson) Wang</dc:creator>
  <cp:keywords>CTPClassification=CTP_NT</cp:keywords>
  <cp:lastModifiedBy>Huaning Niu</cp:lastModifiedBy>
  <cp:revision>454</cp:revision>
  <dcterms:created xsi:type="dcterms:W3CDTF">2017-01-18T06:26:21Z</dcterms:created>
  <dcterms:modified xsi:type="dcterms:W3CDTF">2021-05-26T00:36:48Z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f305e1f4-9658-4b8f-877d-c25255ac1f41</vt:lpwstr>
  </property>
  <property fmtid="{D5CDD505-2E9C-101B-9397-08002B2CF9AE}" pid="4" name="CTP_TimeStamp">
    <vt:lpwstr>2019-11-21 00:56:18Z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NSCPROP_SA">
    <vt:lpwstr>C:\Users\h0809.wang\AppData\Local\Packages\Microsoft.MicrosoftEdge_8wekyb3d8bbwe\TempState\Downloads\Draft_R4-20xxxxx_WF on R15 UL MIMO PC_v1 (1).pptx</vt:lpwstr>
  </property>
  <property fmtid="{D5CDD505-2E9C-101B-9397-08002B2CF9AE}" pid="10" name="_2015_ms_pID_725343">
    <vt:lpwstr>(3)tyQtrAkzkrks+fuDcfU7PsjibUWAOBd2GrPl5uFnhiCjyW+SUFAJATde1U3zAt4V69opfb/9
anJoHmpETJF6hzdNbDTyAic/PYDxaHzMFDhcmrndHoRewnNkV1jStb2WCMsAyR9X2FYJaVqT
Mpu6qkhjYWERdwGIPdM0xAVRz87AuTZAHMeHHmHNro+r0sXJGwHeK6KRErPymuqo6Z73J5KP
H6IdGk2lIE1soAygp2</vt:lpwstr>
  </property>
  <property fmtid="{D5CDD505-2E9C-101B-9397-08002B2CF9AE}" pid="11" name="_2015_ms_pID_7253431">
    <vt:lpwstr>0843XWLIUrlY1JstiWyfpe1rSdwu/btLyKPcJNhUVw+5OU+JTS2zmN
g0kenp8MBqp7HG5FYrwU1kttWknDoscwCHQLjTBZ1wkiPzcT2sG/wRibvLvztISPG02WVzlw
cWlOPwhWE16HqUqIjEc2R1z6PM5lqrNGkaW9k+q/VSEfYYhUbDwuJI4n9R4qOWAzrS/ms6Hp
Uy8lT9yjWa6IBzvHfRMhzdiKX6e1xClNwHza</vt:lpwstr>
  </property>
  <property fmtid="{D5CDD505-2E9C-101B-9397-08002B2CF9AE}" pid="12" name="_2015_ms_pID_7253432">
    <vt:lpwstr>sQ==</vt:lpwstr>
  </property>
</Properties>
</file>