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83" r:id="rId3"/>
    <p:sldId id="282" r:id="rId4"/>
    <p:sldId id="284" r:id="rId5"/>
    <p:sldId id="285" r:id="rId6"/>
    <p:sldId id="287" r:id="rId7"/>
    <p:sldId id="269" r:id="rId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02" autoAdjust="0"/>
    <p:restoredTop sz="94660"/>
  </p:normalViewPr>
  <p:slideViewPr>
    <p:cSldViewPr snapToGrid="0">
      <p:cViewPr>
        <p:scale>
          <a:sx n="70" d="100"/>
          <a:sy n="70" d="100"/>
        </p:scale>
        <p:origin x="-696" y="-72"/>
      </p:cViewPr>
      <p:guideLst>
        <p:guide orient="horz" pos="2160"/>
        <p:guide pos="384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635A8632-1673-41B8-A175-B3BBF13535BC}" type="datetimeFigureOut">
              <a:rPr lang="sv-SE" smtClean="0"/>
              <a:t>2021-05-26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635A8632-1673-41B8-A175-B3BBF13535BC}" type="datetimeFigureOut">
              <a:rPr lang="sv-SE" smtClean="0"/>
              <a:t>2021-05-26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635A8632-1673-41B8-A175-B3BBF13535BC}" type="datetimeFigureOut">
              <a:rPr lang="sv-SE" smtClean="0"/>
              <a:t>2021-05-26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635A8632-1673-41B8-A175-B3BBF13535BC}" type="datetimeFigureOut">
              <a:rPr lang="sv-SE" smtClean="0"/>
              <a:t>2021-05-26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5A8632-1673-41B8-A175-B3BBF13535BC}" type="datetimeFigureOut">
              <a:rPr lang="sv-SE" smtClean="0"/>
              <a:t>2021-05-26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p:cNvSpPr>
            <a:spLocks noGrp="1"/>
          </p:cNvSpPr>
          <p:nvPr>
            <p:ph type="dt" sz="half" idx="10"/>
          </p:nvPr>
        </p:nvSpPr>
        <p:spPr/>
        <p:txBody>
          <a:bodyPr/>
          <a:lstStyle/>
          <a:p>
            <a:fld id="{635A8632-1673-41B8-A175-B3BBF13535BC}" type="datetimeFigureOut">
              <a:rPr lang="sv-SE" smtClean="0"/>
              <a:t>2021-05-26</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p:cNvSpPr>
            <a:spLocks noGrp="1"/>
          </p:cNvSpPr>
          <p:nvPr>
            <p:ph type="dt" sz="half" idx="10"/>
          </p:nvPr>
        </p:nvSpPr>
        <p:spPr/>
        <p:txBody>
          <a:bodyPr/>
          <a:lstStyle/>
          <a:p>
            <a:fld id="{635A8632-1673-41B8-A175-B3BBF13535BC}" type="datetimeFigureOut">
              <a:rPr lang="sv-SE" smtClean="0"/>
              <a:t>2021-05-26</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635A8632-1673-41B8-A175-B3BBF13535BC}" type="datetimeFigureOut">
              <a:rPr lang="sv-SE" smtClean="0"/>
              <a:t>2021-05-26</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5A8632-1673-41B8-A175-B3BBF13535BC}" type="datetimeFigureOut">
              <a:rPr lang="sv-SE" smtClean="0"/>
              <a:t>2021-05-26</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5A8632-1673-41B8-A175-B3BBF13535BC}" type="datetimeFigureOut">
              <a:rPr lang="sv-SE" smtClean="0"/>
              <a:t>2021-05-26</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5A8632-1673-41B8-A175-B3BBF13535BC}" type="datetimeFigureOut">
              <a:rPr lang="sv-SE" smtClean="0"/>
              <a:t>2021-05-26</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AB536557-F1F7-489A-AFF6-00F50F04A6E4}" type="slidenum">
              <a:rPr lang="sv-SE" smtClean="0"/>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5A8632-1673-41B8-A175-B3BBF13535BC}" type="datetimeFigureOut">
              <a:rPr lang="sv-SE" smtClean="0"/>
              <a:t>2021-05-26</a:t>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536557-F1F7-489A-AFF6-00F50F04A6E4}" type="slidenum">
              <a:rPr lang="sv-SE" smtClean="0"/>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RAN/WG4_Radio/TSGR4_99-e/Docs/R4-211148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8885" y="2373087"/>
            <a:ext cx="11037057" cy="2049826"/>
          </a:xfrm>
        </p:spPr>
        <p:txBody>
          <a:bodyPr>
            <a:noAutofit/>
          </a:bodyPr>
          <a:lstStyle/>
          <a:p>
            <a:r>
              <a:rPr lang="en-CA" sz="4400" b="1" dirty="0" smtClean="0"/>
              <a:t>Way </a:t>
            </a:r>
            <a:r>
              <a:rPr lang="en-CA" sz="4400" b="1" dirty="0"/>
              <a:t>forward </a:t>
            </a:r>
            <a:r>
              <a:rPr lang="en-US" sz="4400" b="1" dirty="0" smtClean="0"/>
              <a:t>on </a:t>
            </a:r>
            <a:r>
              <a:rPr lang="en-US" sz="4400" b="1" dirty="0"/>
              <a:t>“not for block approval” AI way of working</a:t>
            </a:r>
            <a:endParaRPr lang="en-CA" sz="4400" b="1" dirty="0"/>
          </a:p>
        </p:txBody>
      </p:sp>
      <p:sp>
        <p:nvSpPr>
          <p:cNvPr id="3" name="Subtitle 2"/>
          <p:cNvSpPr>
            <a:spLocks noGrp="1"/>
          </p:cNvSpPr>
          <p:nvPr>
            <p:ph type="subTitle" idx="1"/>
          </p:nvPr>
        </p:nvSpPr>
        <p:spPr>
          <a:xfrm>
            <a:off x="1524000" y="4532242"/>
            <a:ext cx="9144000" cy="725557"/>
          </a:xfrm>
        </p:spPr>
        <p:txBody>
          <a:bodyPr/>
          <a:lstStyle/>
          <a:p>
            <a:r>
              <a:rPr lang="en-US" dirty="0" smtClean="0"/>
              <a:t>Skyworks Solutions Inc., …</a:t>
            </a:r>
            <a:endParaRPr lang="en-US" dirty="0"/>
          </a:p>
        </p:txBody>
      </p:sp>
      <p:sp>
        <p:nvSpPr>
          <p:cNvPr id="4" name="TextBox 3"/>
          <p:cNvSpPr txBox="1"/>
          <p:nvPr/>
        </p:nvSpPr>
        <p:spPr>
          <a:xfrm>
            <a:off x="10212747" y="522328"/>
            <a:ext cx="1454244" cy="369332"/>
          </a:xfrm>
          <a:prstGeom prst="rect">
            <a:avLst/>
          </a:prstGeom>
          <a:noFill/>
        </p:spPr>
        <p:txBody>
          <a:bodyPr wrap="none" rtlCol="0">
            <a:spAutoFit/>
          </a:bodyPr>
          <a:lstStyle/>
          <a:p>
            <a:r>
              <a:rPr lang="sv-SE" b="1">
                <a:latin typeface="Arial" panose="020B0604020202020204" pitchFamily="34" charset="0"/>
                <a:cs typeface="Arial" panose="020B0604020202020204" pitchFamily="34" charset="0"/>
              </a:rPr>
              <a:t>R4-2107806</a:t>
            </a:r>
            <a:endParaRPr lang="sv-SE" b="1" dirty="0">
              <a:latin typeface="Arial" panose="020B0604020202020204" pitchFamily="34" charset="0"/>
              <a:cs typeface="Arial" panose="020B0604020202020204" pitchFamily="34" charset="0"/>
            </a:endParaRPr>
          </a:p>
        </p:txBody>
      </p:sp>
      <p:sp>
        <p:nvSpPr>
          <p:cNvPr id="5" name="Rectangle 4"/>
          <p:cNvSpPr/>
          <p:nvPr/>
        </p:nvSpPr>
        <p:spPr>
          <a:xfrm>
            <a:off x="588886" y="502930"/>
            <a:ext cx="6096000" cy="646331"/>
          </a:xfrm>
          <a:prstGeom prst="rect">
            <a:avLst/>
          </a:prstGeom>
        </p:spPr>
        <p:txBody>
          <a:bodyPr>
            <a:spAutoFit/>
          </a:body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a:t>
            </a:r>
            <a:r>
              <a:rPr lang="en-GB" b="1" dirty="0" smtClean="0">
                <a:latin typeface="Arial" panose="020B0604020202020204" pitchFamily="34" charset="0"/>
                <a:ea typeface="Times New Roman" panose="02020603050405020304" pitchFamily="18" charset="0"/>
                <a:cs typeface="Times New Roman" panose="02020603050405020304" pitchFamily="18" charset="0"/>
              </a:rPr>
              <a:t>99-e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Electronic meeting, </a:t>
            </a:r>
            <a:r>
              <a:rPr lang="en-GB" b="1" dirty="0" smtClean="0">
                <a:latin typeface="Arial" panose="020B0604020202020204" pitchFamily="34" charset="0"/>
                <a:ea typeface="Times New Roman" panose="02020603050405020304" pitchFamily="18" charset="0"/>
                <a:cs typeface="Times New Roman" panose="02020603050405020304" pitchFamily="18" charset="0"/>
              </a:rPr>
              <a:t>19 – 27 Apr. 2021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613" y="365126"/>
            <a:ext cx="11126549" cy="751576"/>
          </a:xfrm>
        </p:spPr>
        <p:txBody>
          <a:bodyPr>
            <a:normAutofit fontScale="90000"/>
          </a:bodyPr>
          <a:lstStyle/>
          <a:p>
            <a:r>
              <a:rPr lang="en-CA" sz="3600" b="1" dirty="0" smtClean="0"/>
              <a:t>WF on contributions applicable to “not for block approval” AI</a:t>
            </a:r>
            <a:endParaRPr lang="x-none" sz="3600" b="1" dirty="0"/>
          </a:p>
        </p:txBody>
      </p:sp>
      <p:sp>
        <p:nvSpPr>
          <p:cNvPr id="3" name="Content Placeholder 2"/>
          <p:cNvSpPr>
            <a:spLocks noGrp="1"/>
          </p:cNvSpPr>
          <p:nvPr>
            <p:ph idx="1"/>
          </p:nvPr>
        </p:nvSpPr>
        <p:spPr>
          <a:xfrm>
            <a:off x="412694" y="1084333"/>
            <a:ext cx="11377402" cy="1599429"/>
          </a:xfrm>
        </p:spPr>
        <p:txBody>
          <a:bodyPr>
            <a:noAutofit/>
          </a:bodyPr>
          <a:lstStyle/>
          <a:p>
            <a:pPr lvl="0" hangingPunct="0"/>
            <a:r>
              <a:rPr lang="en-CA" dirty="0" smtClean="0"/>
              <a:t>Contributions for “not for block approval” should be eligible for the intra-band, 2 band or 3 band baskets and:</a:t>
            </a:r>
          </a:p>
          <a:p>
            <a:pPr lvl="1" hangingPunct="0"/>
            <a:r>
              <a:rPr lang="en-CA" dirty="0" smtClean="0"/>
              <a:t>Be part of combinations “not for block approval” from [1]</a:t>
            </a:r>
          </a:p>
          <a:p>
            <a:pPr lvl="2"/>
            <a:r>
              <a:rPr lang="en-GB" dirty="0"/>
              <a:t>Intra-band CA or DC (intra-band UL related MSD or band protection)</a:t>
            </a:r>
            <a:endParaRPr lang="en-US" dirty="0"/>
          </a:p>
          <a:p>
            <a:pPr lvl="2"/>
            <a:r>
              <a:rPr lang="en-GB" dirty="0"/>
              <a:t>2 band inter-band CA or DC (intra-band UL CA IMD related MSD, LB-LB cases)</a:t>
            </a:r>
            <a:endParaRPr lang="en-US" dirty="0"/>
          </a:p>
          <a:p>
            <a:pPr lvl="2"/>
            <a:r>
              <a:rPr lang="en-GB" dirty="0"/>
              <a:t>3 band inter-band CA or DC (intra-band UL CA triple beat related MSD, LB-LB-LB cases</a:t>
            </a:r>
            <a:r>
              <a:rPr lang="en-GB" dirty="0" smtClean="0"/>
              <a:t>)</a:t>
            </a:r>
          </a:p>
          <a:p>
            <a:pPr lvl="1"/>
            <a:r>
              <a:rPr lang="en-GB" dirty="0" smtClean="0"/>
              <a:t>Contributions moved from block approval basket needing further discussions</a:t>
            </a:r>
          </a:p>
          <a:p>
            <a:pPr lvl="1"/>
            <a:r>
              <a:rPr lang="en-GB" dirty="0" smtClean="0"/>
              <a:t>Contributions discussing how to specify band combinations or to simplify/streamline the related specification</a:t>
            </a:r>
          </a:p>
          <a:p>
            <a:r>
              <a:rPr lang="en-GB" dirty="0" smtClean="0"/>
              <a:t>Contributions for general or band specific requirement are not eligible to the AI, only contributions related to band combinations recorded in the basket WI are.</a:t>
            </a:r>
            <a:endParaRPr lang="en-CA" dirty="0" smtClean="0"/>
          </a:p>
          <a:p>
            <a:endParaRPr lang="en-US" dirty="0"/>
          </a:p>
          <a:p>
            <a:pPr lvl="2" hangingPunct="0"/>
            <a:endParaRPr lang="en-CA" dirty="0" smtClean="0"/>
          </a:p>
          <a:p>
            <a:pPr lvl="1" hangingPunct="0"/>
            <a:endParaRPr lang="en-CA" dirty="0" smtClean="0"/>
          </a:p>
          <a:p>
            <a:pPr marL="0" indent="0">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613" y="365126"/>
            <a:ext cx="11126549" cy="751576"/>
          </a:xfrm>
        </p:spPr>
        <p:txBody>
          <a:bodyPr>
            <a:normAutofit/>
          </a:bodyPr>
          <a:lstStyle/>
          <a:p>
            <a:r>
              <a:rPr lang="en-CA" sz="3600" b="1" dirty="0" smtClean="0"/>
              <a:t>WF on </a:t>
            </a:r>
            <a:r>
              <a:rPr lang="en-CA" sz="3600" b="1" dirty="0" err="1" smtClean="0"/>
              <a:t>draftCR</a:t>
            </a:r>
            <a:r>
              <a:rPr lang="en-CA" sz="3600" b="1" dirty="0" smtClean="0"/>
              <a:t> and TPs in the “not for block approval” AI</a:t>
            </a:r>
            <a:endParaRPr lang="x-none" sz="3600" b="1" dirty="0"/>
          </a:p>
        </p:txBody>
      </p:sp>
      <p:sp>
        <p:nvSpPr>
          <p:cNvPr id="3" name="Content Placeholder 2"/>
          <p:cNvSpPr>
            <a:spLocks noGrp="1"/>
          </p:cNvSpPr>
          <p:nvPr>
            <p:ph idx="1"/>
          </p:nvPr>
        </p:nvSpPr>
        <p:spPr>
          <a:xfrm>
            <a:off x="412694" y="1084333"/>
            <a:ext cx="11377402" cy="1599429"/>
          </a:xfrm>
        </p:spPr>
        <p:txBody>
          <a:bodyPr>
            <a:noAutofit/>
          </a:bodyPr>
          <a:lstStyle/>
          <a:p>
            <a:r>
              <a:rPr lang="en-GB" sz="2400" dirty="0" smtClean="0"/>
              <a:t>The </a:t>
            </a:r>
            <a:r>
              <a:rPr lang="en-GB" sz="2400" dirty="0"/>
              <a:t>“not for block approval” </a:t>
            </a:r>
            <a:r>
              <a:rPr lang="en-GB" sz="2400" dirty="0" smtClean="0"/>
              <a:t>AI is </a:t>
            </a:r>
            <a:r>
              <a:rPr lang="en-GB" sz="2400" dirty="0"/>
              <a:t>allowed to allocate and approve draft CRs and TP to TRs for inclusion in the related big CRs and TRs by the associated rapporteurs</a:t>
            </a:r>
            <a:r>
              <a:rPr lang="en-GB" sz="2400" dirty="0" smtClean="0"/>
              <a:t>.</a:t>
            </a:r>
          </a:p>
          <a:p>
            <a:pPr marL="228600" lvl="1">
              <a:spcBef>
                <a:spcPts val="1000"/>
              </a:spcBef>
            </a:pPr>
            <a:r>
              <a:rPr lang="en-GB" dirty="0"/>
              <a:t>The rapporteur of concern will include in its big CR or TR the draft CRs and TPs to TR that are approved within the “not for block approval AI</a:t>
            </a:r>
            <a:endParaRPr lang="en-US" dirty="0"/>
          </a:p>
          <a:p>
            <a:pPr lvl="1" hangingPunct="0"/>
            <a:r>
              <a:rPr lang="en-GB" dirty="0" smtClean="0"/>
              <a:t>Draft </a:t>
            </a:r>
            <a:r>
              <a:rPr lang="en-GB" dirty="0"/>
              <a:t>CRs or TP should not contain multiple basket </a:t>
            </a:r>
            <a:endParaRPr lang="en-US" dirty="0"/>
          </a:p>
          <a:p>
            <a:pPr lvl="1" hangingPunct="0"/>
            <a:r>
              <a:rPr lang="en-GB" dirty="0" smtClean="0"/>
              <a:t>To ease the rapporteur work, identification of draft </a:t>
            </a:r>
            <a:r>
              <a:rPr lang="en-GB" dirty="0"/>
              <a:t>CR/TP </a:t>
            </a:r>
            <a:r>
              <a:rPr lang="en-GB" dirty="0" smtClean="0"/>
              <a:t>to be included should  </a:t>
            </a:r>
            <a:r>
              <a:rPr lang="en-GB" dirty="0"/>
              <a:t>be </a:t>
            </a:r>
            <a:r>
              <a:rPr lang="en-GB" dirty="0" smtClean="0"/>
              <a:t>facilitated by:</a:t>
            </a:r>
          </a:p>
          <a:p>
            <a:pPr lvl="2" hangingPunct="0"/>
            <a:r>
              <a:rPr lang="en-GB" dirty="0" smtClean="0"/>
              <a:t>Being moved </a:t>
            </a:r>
            <a:r>
              <a:rPr lang="en-GB" dirty="0"/>
              <a:t>to the corresponding basket agenda in the final report, so that rapporteurs will not miss </a:t>
            </a:r>
            <a:r>
              <a:rPr lang="en-GB" dirty="0" smtClean="0"/>
              <a:t>them</a:t>
            </a:r>
          </a:p>
          <a:p>
            <a:pPr lvl="2" hangingPunct="0"/>
            <a:r>
              <a:rPr lang="en-GB" dirty="0" smtClean="0"/>
              <a:t>Alternatively moderator of the “not for block approval” AI can provide the list of approved documents per baskets in the AI to all the basket rapporteurs.</a:t>
            </a:r>
          </a:p>
          <a:p>
            <a:pPr lvl="2" hangingPunct="0"/>
            <a:r>
              <a:rPr lang="en-GB" dirty="0" smtClean="0"/>
              <a:t>Alternatively, </a:t>
            </a:r>
            <a:r>
              <a:rPr lang="en-CA" dirty="0"/>
              <a:t>add WI code to the contribution in the “not for block approval” </a:t>
            </a:r>
            <a:r>
              <a:rPr lang="en-CA" dirty="0" smtClean="0"/>
              <a:t>AI</a:t>
            </a:r>
            <a:r>
              <a:rPr lang="en-US" dirty="0" smtClean="0"/>
              <a:t> in the final chairman report</a:t>
            </a:r>
          </a:p>
          <a:p>
            <a:pPr lvl="1" hangingPunct="0"/>
            <a:r>
              <a:rPr lang="en-CA" dirty="0" smtClean="0"/>
              <a:t>FFS which way to go based on chairman and moderator input and other alternatives are not precluded</a:t>
            </a:r>
            <a:endParaRPr lang="en-US" dirty="0"/>
          </a:p>
          <a:p>
            <a:pPr marL="0" indent="0">
              <a:buNone/>
            </a:pP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613" y="365126"/>
            <a:ext cx="11126549" cy="751576"/>
          </a:xfrm>
        </p:spPr>
        <p:txBody>
          <a:bodyPr>
            <a:normAutofit/>
          </a:bodyPr>
          <a:lstStyle/>
          <a:p>
            <a:r>
              <a:rPr lang="en-CA" sz="3600" b="1" dirty="0" smtClean="0"/>
              <a:t>WF on Specification and WI “clean up”</a:t>
            </a:r>
            <a:endParaRPr lang="x-none" sz="3600" b="1" dirty="0"/>
          </a:p>
        </p:txBody>
      </p:sp>
      <p:sp>
        <p:nvSpPr>
          <p:cNvPr id="3" name="Content Placeholder 2"/>
          <p:cNvSpPr>
            <a:spLocks noGrp="1"/>
          </p:cNvSpPr>
          <p:nvPr>
            <p:ph idx="1"/>
          </p:nvPr>
        </p:nvSpPr>
        <p:spPr>
          <a:xfrm>
            <a:off x="412694" y="1084333"/>
            <a:ext cx="11377402" cy="5142296"/>
          </a:xfrm>
        </p:spPr>
        <p:txBody>
          <a:bodyPr>
            <a:noAutofit/>
          </a:bodyPr>
          <a:lstStyle/>
          <a:p>
            <a:pPr marL="0" indent="0">
              <a:buNone/>
            </a:pPr>
            <a:r>
              <a:rPr lang="en-GB" sz="2400" dirty="0" smtClean="0"/>
              <a:t>In </a:t>
            </a:r>
            <a:r>
              <a:rPr lang="en-GB" sz="2400" dirty="0"/>
              <a:t>order to “clean-up” the current situation, we propose to discuss the following way of working with band combination WI rapporteurs, moderators of block approval and the chair as required:</a:t>
            </a:r>
            <a:endParaRPr lang="en-US" sz="2400" dirty="0"/>
          </a:p>
          <a:p>
            <a:r>
              <a:rPr lang="en-GB" sz="2200" dirty="0"/>
              <a:t>The “not for block approval” AI will provide the CRs to 38.101-1 and 38.101-3 specification to remove combinations that are not allowed for release </a:t>
            </a:r>
            <a:r>
              <a:rPr lang="en-GB" sz="2200" dirty="0" smtClean="0"/>
              <a:t>17. </a:t>
            </a:r>
          </a:p>
          <a:p>
            <a:pPr lvl="1"/>
            <a:r>
              <a:rPr lang="en-GB" sz="1800" dirty="0" smtClean="0"/>
              <a:t>If required by rapporteurs, a list of the draft CRs and TP to TRs treated in the AI with their status can be provided</a:t>
            </a:r>
            <a:endParaRPr lang="en-US" sz="1800" dirty="0"/>
          </a:p>
          <a:p>
            <a:r>
              <a:rPr lang="en-US" altLang="en-GB" sz="2200" dirty="0" smtClean="0"/>
              <a:t>The </a:t>
            </a:r>
            <a:r>
              <a:rPr lang="en-US" altLang="en-GB" sz="2200" dirty="0" smtClean="0"/>
              <a:t>combinations which are not allowed in release R17 must be removed from the WI and request sheet. </a:t>
            </a:r>
            <a:r>
              <a:rPr lang="en-GB" sz="2200" dirty="0" smtClean="0"/>
              <a:t>The cleaned WI should be updated for approval in RAN plenary. Request </a:t>
            </a:r>
            <a:r>
              <a:rPr lang="en-GB" sz="2200" dirty="0"/>
              <a:t>of such </a:t>
            </a:r>
            <a:r>
              <a:rPr lang="en-GB" sz="2200" dirty="0" smtClean="0"/>
              <a:t>combinations should be rejected if identified.</a:t>
            </a:r>
            <a:endParaRPr lang="en-US" sz="2200" dirty="0"/>
          </a:p>
          <a:p>
            <a:pPr marL="0" indent="0">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613" y="365126"/>
            <a:ext cx="11126549" cy="751576"/>
          </a:xfrm>
        </p:spPr>
        <p:txBody>
          <a:bodyPr>
            <a:normAutofit fontScale="90000"/>
          </a:bodyPr>
          <a:lstStyle/>
          <a:p>
            <a:r>
              <a:rPr lang="en-CA" sz="3600" b="1" dirty="0" smtClean="0"/>
              <a:t>WF on Basket handling for “not for block approval” combinations</a:t>
            </a:r>
            <a:endParaRPr lang="x-none" sz="3600" b="1" dirty="0"/>
          </a:p>
        </p:txBody>
      </p:sp>
      <p:sp>
        <p:nvSpPr>
          <p:cNvPr id="3" name="Content Placeholder 2"/>
          <p:cNvSpPr>
            <a:spLocks noGrp="1"/>
          </p:cNvSpPr>
          <p:nvPr>
            <p:ph idx="1"/>
          </p:nvPr>
        </p:nvSpPr>
        <p:spPr>
          <a:xfrm>
            <a:off x="412694" y="1084333"/>
            <a:ext cx="11377402" cy="1599429"/>
          </a:xfrm>
        </p:spPr>
        <p:txBody>
          <a:bodyPr>
            <a:noAutofit/>
          </a:bodyPr>
          <a:lstStyle/>
          <a:p>
            <a:pPr hangingPunct="0"/>
            <a:r>
              <a:rPr lang="en-GB" sz="2400" dirty="0" smtClean="0"/>
              <a:t>If a </a:t>
            </a:r>
            <a:r>
              <a:rPr lang="en-GB" sz="2400" dirty="0"/>
              <a:t>proponent of a combination </a:t>
            </a:r>
            <a:r>
              <a:rPr lang="en-GB" sz="2400" dirty="0" smtClean="0"/>
              <a:t>as already identified that it is “not </a:t>
            </a:r>
            <a:r>
              <a:rPr lang="en-GB" sz="2400" dirty="0"/>
              <a:t>for block approval</a:t>
            </a:r>
            <a:r>
              <a:rPr lang="en-GB" sz="2400" dirty="0" smtClean="0"/>
              <a:t>”, it can notify this in the comment part of the request to help the sorting of such combination </a:t>
            </a:r>
          </a:p>
          <a:p>
            <a:pPr hangingPunct="0"/>
            <a:r>
              <a:rPr lang="en-GB" sz="2400" dirty="0" smtClean="0"/>
              <a:t>The proponent of a combination “not for block approval” should submit to AI “not for block approval” but notify the related basket WI code so that draft CRs and TP to TR approved in the </a:t>
            </a:r>
            <a:r>
              <a:rPr lang="en-GB" sz="2400" dirty="0"/>
              <a:t>“not for block approval” </a:t>
            </a:r>
            <a:r>
              <a:rPr lang="en-GB" sz="2400" dirty="0" smtClean="0"/>
              <a:t>AI can be routed to the proper TR/big CR</a:t>
            </a:r>
          </a:p>
          <a:p>
            <a:pPr lvl="1" hangingPunct="0"/>
            <a:r>
              <a:rPr lang="en-GB" sz="2000" dirty="0" smtClean="0"/>
              <a:t>if block approval AI moderators see a case in their AI they can </a:t>
            </a:r>
            <a:r>
              <a:rPr lang="en-CA" sz="2000" dirty="0" smtClean="0"/>
              <a:t>request the move </a:t>
            </a:r>
            <a:r>
              <a:rPr lang="en-CA" sz="2000" dirty="0"/>
              <a:t>to “not for block approval” </a:t>
            </a:r>
            <a:r>
              <a:rPr lang="en-CA" sz="2000" dirty="0" smtClean="0"/>
              <a:t>AI</a:t>
            </a:r>
          </a:p>
          <a:p>
            <a:pPr hangingPunct="0"/>
            <a:r>
              <a:rPr lang="en-CA" sz="2400" dirty="0" smtClean="0"/>
              <a:t>For band combinations in the “not for block approval” AI a way of working for the chairman report </a:t>
            </a:r>
            <a:r>
              <a:rPr lang="en-CA" sz="2400" dirty="0" smtClean="0"/>
              <a:t>may be </a:t>
            </a:r>
            <a:r>
              <a:rPr lang="en-CA" sz="2400" dirty="0" smtClean="0"/>
              <a:t>decided with RAN4 chair and basket moderators to facilitate the inclusion of the draft CRs and TP to TR approved  in </a:t>
            </a:r>
            <a:r>
              <a:rPr lang="en-CA" sz="2400" dirty="0"/>
              <a:t>the “not for block approval” AI </a:t>
            </a:r>
            <a:r>
              <a:rPr lang="en-CA" sz="2400" dirty="0" smtClean="0"/>
              <a:t>by the relevant Basket rapporteurs. </a:t>
            </a:r>
          </a:p>
          <a:p>
            <a:pPr lvl="1" hangingPunct="0"/>
            <a:r>
              <a:rPr lang="en-CA" sz="2000" dirty="0" smtClean="0"/>
              <a:t>Either move back the corresponding contributions to the basket specific AI or add WI code to the contribution in the </a:t>
            </a:r>
            <a:r>
              <a:rPr lang="en-CA" sz="2000" dirty="0"/>
              <a:t>“not for block approval” AI</a:t>
            </a:r>
            <a:endParaRPr lang="en-US" sz="2000" dirty="0"/>
          </a:p>
          <a:p>
            <a:pPr marL="0" indent="0">
              <a:buNone/>
            </a:pPr>
            <a:endParaRPr 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613" y="365126"/>
            <a:ext cx="11126549" cy="751576"/>
          </a:xfrm>
        </p:spPr>
        <p:txBody>
          <a:bodyPr>
            <a:normAutofit/>
          </a:bodyPr>
          <a:lstStyle/>
          <a:p>
            <a:r>
              <a:rPr lang="en-CA" sz="3600" b="1" dirty="0" smtClean="0"/>
              <a:t>WF on capturing agreements for “not for block approval”</a:t>
            </a:r>
            <a:endParaRPr lang="x-none" sz="3600" b="1" dirty="0"/>
          </a:p>
        </p:txBody>
      </p:sp>
      <p:sp>
        <p:nvSpPr>
          <p:cNvPr id="3" name="Content Placeholder 2"/>
          <p:cNvSpPr>
            <a:spLocks noGrp="1"/>
          </p:cNvSpPr>
          <p:nvPr>
            <p:ph idx="1"/>
          </p:nvPr>
        </p:nvSpPr>
        <p:spPr>
          <a:xfrm>
            <a:off x="412694" y="1084333"/>
            <a:ext cx="11377402" cy="1599429"/>
          </a:xfrm>
        </p:spPr>
        <p:txBody>
          <a:bodyPr>
            <a:noAutofit/>
          </a:bodyPr>
          <a:lstStyle/>
          <a:p>
            <a:pPr hangingPunct="0"/>
            <a:r>
              <a:rPr lang="en-GB" sz="2400" dirty="0" smtClean="0"/>
              <a:t>It has been suggested to capture the agreement in the TR such that both the technical and procedural aspects are not forgotten.</a:t>
            </a:r>
          </a:p>
          <a:p>
            <a:pPr hangingPunct="0"/>
            <a:r>
              <a:rPr lang="en-CA" sz="2400" dirty="0"/>
              <a:t>WF: once established for some time the following elements should be captured in a TR (possibly the </a:t>
            </a:r>
            <a:r>
              <a:rPr lang="en-CA" sz="2400" dirty="0" err="1"/>
              <a:t>FS_BC_handling</a:t>
            </a:r>
            <a:r>
              <a:rPr lang="en-CA" sz="2400" dirty="0"/>
              <a:t> TR):</a:t>
            </a:r>
          </a:p>
          <a:p>
            <a:pPr lvl="1" hangingPunct="0"/>
            <a:r>
              <a:rPr lang="en-CA" dirty="0" smtClean="0"/>
              <a:t>Band </a:t>
            </a:r>
            <a:r>
              <a:rPr lang="en-CA" dirty="0"/>
              <a:t>combination types not allowed in R17</a:t>
            </a:r>
          </a:p>
          <a:p>
            <a:pPr lvl="1" hangingPunct="0"/>
            <a:r>
              <a:rPr lang="en-CA" dirty="0"/>
              <a:t>Band combination types not for block </a:t>
            </a:r>
            <a:r>
              <a:rPr lang="en-CA" dirty="0" smtClean="0"/>
              <a:t>approval</a:t>
            </a:r>
          </a:p>
          <a:p>
            <a:pPr lvl="1" hangingPunct="0"/>
            <a:r>
              <a:rPr lang="en-CA" dirty="0"/>
              <a:t>Procedure for not for black approval Band combinations</a:t>
            </a:r>
          </a:p>
          <a:p>
            <a:pPr lvl="1" hangingPunct="0"/>
            <a:r>
              <a:rPr lang="en-CA" dirty="0" smtClean="0"/>
              <a:t>Technical guidance for analysis of “not for block approval” band combinations</a:t>
            </a:r>
          </a:p>
          <a:p>
            <a:pPr lvl="2" hangingPunct="0"/>
            <a:r>
              <a:rPr lang="en-CA" sz="1800" dirty="0" smtClean="0"/>
              <a:t>FFS is this may generate templates that could be later on used in a block approval procedure</a:t>
            </a:r>
          </a:p>
          <a:p>
            <a:pPr hangingPunct="0"/>
            <a:r>
              <a:rPr lang="en-CA" sz="2400" dirty="0" smtClean="0"/>
              <a:t>Related Basket WID (intra/2band and 3bands) may be updated to include the description of not allowed in R17</a:t>
            </a:r>
            <a:r>
              <a:rPr lang="en-CA" sz="2400" dirty="0" smtClean="0">
                <a:solidFill>
                  <a:srgbClr val="FF0000"/>
                </a:solidFill>
              </a:rPr>
              <a:t> </a:t>
            </a:r>
            <a:r>
              <a:rPr lang="en-CA" sz="2400" dirty="0" smtClean="0"/>
              <a:t>for next RAN plenary agreement</a:t>
            </a:r>
            <a:endParaRPr lang="en-CA"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75852"/>
          </a:xfrm>
        </p:spPr>
        <p:txBody>
          <a:bodyPr>
            <a:normAutofit/>
          </a:bodyPr>
          <a:lstStyle/>
          <a:p>
            <a:r>
              <a:rPr lang="en-US" dirty="0" smtClean="0"/>
              <a:t>References:</a:t>
            </a:r>
            <a:endParaRPr lang="en-US" sz="4800" dirty="0"/>
          </a:p>
        </p:txBody>
      </p:sp>
      <p:sp>
        <p:nvSpPr>
          <p:cNvPr id="3" name="Content Placeholder 2"/>
          <p:cNvSpPr>
            <a:spLocks noGrp="1"/>
          </p:cNvSpPr>
          <p:nvPr>
            <p:ph idx="1"/>
          </p:nvPr>
        </p:nvSpPr>
        <p:spPr>
          <a:xfrm>
            <a:off x="412694" y="1254265"/>
            <a:ext cx="11474506" cy="4922698"/>
          </a:xfrm>
        </p:spPr>
        <p:txBody>
          <a:bodyPr>
            <a:normAutofit/>
          </a:bodyPr>
          <a:lstStyle/>
          <a:p>
            <a:pPr marL="0" indent="0">
              <a:buNone/>
            </a:pPr>
            <a:r>
              <a:rPr lang="en-CA" sz="2000" dirty="0" smtClean="0"/>
              <a:t>[1] </a:t>
            </a:r>
            <a:r>
              <a:rPr lang="en-US" sz="2000" dirty="0"/>
              <a:t>R4-2105334, Way forward on combinations not for block approval and their handling, Apple, </a:t>
            </a:r>
            <a:r>
              <a:rPr lang="en-US" sz="2000" dirty="0" smtClean="0"/>
              <a:t>RAN4#98be</a:t>
            </a:r>
            <a:endParaRPr lang="en-CA" sz="2000" dirty="0" smtClean="0"/>
          </a:p>
          <a:p>
            <a:pPr marL="0" indent="0">
              <a:buNone/>
            </a:pPr>
            <a:r>
              <a:rPr lang="en-CA" sz="2000" dirty="0" smtClean="0"/>
              <a:t>[2] </a:t>
            </a:r>
            <a:r>
              <a:rPr lang="en-GB" sz="2000" b="1" u="sng" dirty="0" smtClean="0">
                <a:hlinkClick r:id="rId2"/>
              </a:rPr>
              <a:t>R4-2111481</a:t>
            </a:r>
            <a:r>
              <a:rPr lang="en-GB" sz="2000" b="1" u="sng" dirty="0" smtClean="0"/>
              <a:t> </a:t>
            </a:r>
            <a:r>
              <a:rPr lang="en-GB" sz="2000" dirty="0"/>
              <a:t>Way of working for combination not for block approval</a:t>
            </a:r>
            <a:r>
              <a:rPr lang="en-CA" sz="2000" dirty="0" smtClean="0"/>
              <a:t>, </a:t>
            </a:r>
            <a:r>
              <a:rPr lang="en-GB" sz="2000" dirty="0"/>
              <a:t>Skyworks Solutions Inc.</a:t>
            </a:r>
            <a:r>
              <a:rPr lang="en-US" sz="2000" dirty="0" smtClean="0"/>
              <a:t>, R4#99-e</a:t>
            </a:r>
            <a:endParaRPr lang="en-CA"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895</Words>
  <Application>Microsoft Office PowerPoint</Application>
  <PresentationFormat>Custom</PresentationFormat>
  <Paragraphs>48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Way forward on “not for block approval” AI way of working</vt:lpstr>
      <vt:lpstr>WF on contributions applicable to “not for block approval” AI</vt:lpstr>
      <vt:lpstr>WF on draftCR and TPs in the “not for block approval” AI</vt:lpstr>
      <vt:lpstr>WF on Specification and WI “clean up”</vt:lpstr>
      <vt:lpstr>WF on Basket handling for “not for block approval” combinations</vt:lpstr>
      <vt:lpstr>WF on capturing agreements for “not for block approval”</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new intra-band CA BW classes for NR-U</dc:title>
  <dc:creator>Apple</dc:creator>
  <cp:lastModifiedBy>Skyworks</cp:lastModifiedBy>
  <cp:revision>262</cp:revision>
  <dcterms:created xsi:type="dcterms:W3CDTF">2020-03-02T22:32:00Z</dcterms:created>
  <dcterms:modified xsi:type="dcterms:W3CDTF">2021-05-25T22:40:45Z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KSOProductBuildVer">
    <vt:lpwstr>2052-11.8.2.9022</vt:lpwstr>
  </property>
</Properties>
</file>