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301" r:id="rId4"/>
    <p:sldId id="303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9505" autoAdjust="0"/>
  </p:normalViewPr>
  <p:slideViewPr>
    <p:cSldViewPr snapToGrid="0">
      <p:cViewPr varScale="1">
        <p:scale>
          <a:sx n="92" d="100"/>
          <a:sy n="92" d="100"/>
        </p:scale>
        <p:origin x="159" y="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9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architecture and device type for DC_8A-20A_n28A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Huawei,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/>
              <a:t>, [Qualcomm Incorporated]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9-e</a:t>
            </a:r>
            <a:r>
              <a:rPr lang="en-US" altLang="zh-CN" sz="2400" b="1" dirty="0" smtClean="0">
                <a:cs typeface="Arial" panose="020B0604020202020204" pitchFamily="34" charset="0"/>
              </a:rPr>
              <a:t>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                                              R4-2107804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May 19 </a:t>
            </a:r>
            <a:r>
              <a:rPr lang="en-US" altLang="zh-CN" sz="2400" b="1" dirty="0"/>
              <a:t>– </a:t>
            </a:r>
            <a:r>
              <a:rPr lang="en-US" altLang="zh-CN" sz="2400" b="1" dirty="0" smtClean="0"/>
              <a:t>27, </a:t>
            </a:r>
            <a:r>
              <a:rPr lang="en-US" altLang="zh-CN" sz="2400" b="1" dirty="0"/>
              <a:t>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2967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7927" y="1592120"/>
            <a:ext cx="11416145" cy="3021444"/>
          </a:xfrm>
        </p:spPr>
        <p:txBody>
          <a:bodyPr>
            <a:normAutofit/>
          </a:bodyPr>
          <a:lstStyle/>
          <a:p>
            <a:r>
              <a:rPr lang="en-US" altLang="zh-CN" dirty="0"/>
              <a:t>DC_8-20_n28 was requested in RANP#90 and start discussion in RAN4#98-e meeting</a:t>
            </a:r>
            <a:r>
              <a:rPr lang="en-US" altLang="zh-CN" dirty="0" smtClean="0"/>
              <a:t>. Based on </a:t>
            </a:r>
            <a:r>
              <a:rPr lang="en-US" altLang="zh-CN" dirty="0"/>
              <a:t>the approved WF [1], </a:t>
            </a:r>
            <a:r>
              <a:rPr lang="en-US" altLang="zh-CN" dirty="0" smtClean="0"/>
              <a:t>companies </a:t>
            </a:r>
            <a:r>
              <a:rPr lang="en-US" altLang="zh-CN" dirty="0"/>
              <a:t>are encouraged to provide analysis/discussion for the combination </a:t>
            </a:r>
            <a:r>
              <a:rPr lang="en-US" altLang="zh-CN" dirty="0" smtClean="0"/>
              <a:t>DC_8A-20A_n28A.</a:t>
            </a:r>
          </a:p>
          <a:p>
            <a:r>
              <a:rPr lang="en-US" altLang="zh-CN" dirty="0" smtClean="0"/>
              <a:t>In this meeting, companies [2] [3] </a:t>
            </a:r>
            <a:r>
              <a:rPr lang="en-US" altLang="zh-CN" dirty="0"/>
              <a:t>provided some analysis </a:t>
            </a:r>
            <a:r>
              <a:rPr lang="en-US" altLang="zh-CN" dirty="0" smtClean="0"/>
              <a:t>on this topic.</a:t>
            </a:r>
          </a:p>
          <a:p>
            <a:r>
              <a:rPr lang="en-US" altLang="zh-CN" dirty="0" smtClean="0"/>
              <a:t>Some assumptions are made to further study the MSD level due to IMD3 of band 20 and n28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87" y="31013"/>
            <a:ext cx="11804072" cy="74311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Assumptions on MSD calculation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097" y="670214"/>
            <a:ext cx="5752321" cy="601114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FE architecture: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/>
              <a:t>General linearity parameters: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5" name="图片 4" descr="C:\Users\z00471447\AppData\Roaming\eSpace_Desktop\UserData\z00471447\imagefiles\72B9D9E0-E1EA-4B15-A997-22F3F359BA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566" y="1309773"/>
            <a:ext cx="5193665" cy="22745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866749"/>
              </p:ext>
            </p:extLst>
          </p:nvPr>
        </p:nvGraphicFramePr>
        <p:xfrm>
          <a:off x="1066684" y="4420205"/>
          <a:ext cx="3094876" cy="1710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154"/>
                <a:gridCol w="1069722"/>
              </a:tblGrid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Component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IP3(</a:t>
                      </a:r>
                      <a:r>
                        <a:rPr lang="en-GB" sz="1000" b="1" dirty="0" err="1">
                          <a:effectLst/>
                        </a:rPr>
                        <a:t>dBm</a:t>
                      </a:r>
                      <a:r>
                        <a:rPr lang="en-GB" sz="1000" b="1" dirty="0">
                          <a:effectLst/>
                        </a:rPr>
                        <a:t>)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Antenna switch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  <a:tabLst>
                          <a:tab pos="300355" algn="l"/>
                        </a:tabLst>
                      </a:pPr>
                      <a:r>
                        <a:rPr lang="en-GB" sz="1000">
                          <a:effectLst/>
                        </a:rPr>
                        <a:t>68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Diplexer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86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Triplexer/Duplexer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74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 forward mixing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 reverse mixing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28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434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LNA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-6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>
          <a:xfrm>
            <a:off x="6191999" y="665019"/>
            <a:ext cx="5752321" cy="6011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Attenuation </a:t>
            </a:r>
            <a:r>
              <a:rPr lang="en-US" altLang="zh-CN" dirty="0"/>
              <a:t>and isolation values: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920965"/>
              </p:ext>
            </p:extLst>
          </p:nvPr>
        </p:nvGraphicFramePr>
        <p:xfrm>
          <a:off x="6464341" y="4421214"/>
          <a:ext cx="5207635" cy="1709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6090"/>
                <a:gridCol w="763905"/>
                <a:gridCol w="2707640"/>
              </a:tblGrid>
              <a:tr h="1803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Attenuation and Isolation Parameter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Value (dB)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Comment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Antenna ISO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 gain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PCB isolation Paout-Pain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PCB isolation (PA forward mixing)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n28 Tx attenuation at Band 8 Rx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27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B20 Tx attenuation at B8 RX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065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The </a:t>
                      </a:r>
                      <a:r>
                        <a:rPr lang="en-GB" sz="1000" dirty="0" err="1">
                          <a:effectLst/>
                        </a:rPr>
                        <a:t>Triplexer</a:t>
                      </a:r>
                      <a:r>
                        <a:rPr lang="en-GB" sz="1000" dirty="0">
                          <a:effectLst/>
                        </a:rPr>
                        <a:t> isolation between band 20 </a:t>
                      </a:r>
                      <a:r>
                        <a:rPr lang="en-GB" sz="1000" dirty="0" err="1">
                          <a:effectLst/>
                        </a:rPr>
                        <a:t>Tx</a:t>
                      </a:r>
                      <a:r>
                        <a:rPr lang="en-GB" sz="1000" dirty="0">
                          <a:effectLst/>
                        </a:rPr>
                        <a:t> and band n28A </a:t>
                      </a:r>
                      <a:r>
                        <a:rPr lang="en-GB" sz="1000" dirty="0" err="1">
                          <a:effectLst/>
                        </a:rPr>
                        <a:t>Tx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062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601" y="253458"/>
            <a:ext cx="11804072" cy="74311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0232" y="1777775"/>
            <a:ext cx="10682809" cy="291372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Proposal 1: Companies are encouraged to provide MSD estimation in next meeting based on the </a:t>
            </a:r>
            <a:r>
              <a:rPr lang="en-US" altLang="zh-CN" dirty="0" smtClean="0"/>
              <a:t>assumptions as </a:t>
            </a:r>
            <a:r>
              <a:rPr lang="en-US" altLang="zh-CN" dirty="0"/>
              <a:t>a starting point. </a:t>
            </a:r>
            <a:r>
              <a:rPr lang="en-US" altLang="zh-CN" dirty="0" smtClean="0"/>
              <a:t>Company can further check the provided </a:t>
            </a:r>
            <a:r>
              <a:rPr lang="en-US" altLang="zh-CN" dirty="0" smtClean="0"/>
              <a:t>parameters.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To analysis </a:t>
            </a:r>
            <a:r>
              <a:rPr lang="en-US" altLang="zh-CN" dirty="0"/>
              <a:t>the IMD3 of </a:t>
            </a:r>
            <a:r>
              <a:rPr lang="en-US" altLang="zh-CN" dirty="0" err="1"/>
              <a:t>Tx</a:t>
            </a:r>
            <a:r>
              <a:rPr lang="en-US" altLang="zh-CN" dirty="0"/>
              <a:t> band 20 + band n28 may fall into Rx of band 8</a:t>
            </a:r>
            <a:endParaRPr lang="en-US" altLang="zh-CN" dirty="0" smtClean="0"/>
          </a:p>
          <a:p>
            <a:r>
              <a:rPr lang="en-US" altLang="zh-CN" dirty="0" smtClean="0"/>
              <a:t>Proposal 2: It’s FFS </a:t>
            </a:r>
            <a:r>
              <a:rPr lang="en-US" altLang="zh-CN" dirty="0"/>
              <a:t>whether </a:t>
            </a:r>
            <a:r>
              <a:rPr lang="en-US" altLang="zh-CN" dirty="0" smtClean="0"/>
              <a:t>the </a:t>
            </a:r>
            <a:r>
              <a:rPr lang="en-US" altLang="zh-CN" dirty="0"/>
              <a:t>3 LB antenna approach is not feasible in a </a:t>
            </a:r>
            <a:r>
              <a:rPr lang="en-US" altLang="zh-CN" dirty="0" smtClean="0"/>
              <a:t>smartphone due to the correlation issue.</a:t>
            </a:r>
          </a:p>
          <a:p>
            <a:pPr lvl="1"/>
            <a:r>
              <a:rPr lang="en-US" altLang="zh-CN" dirty="0" smtClean="0"/>
              <a:t>FFS </a:t>
            </a:r>
            <a:r>
              <a:rPr lang="en-US" altLang="zh-CN" dirty="0"/>
              <a:t>if it may be restricted to FWA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34308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757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26560"/>
              </p:ext>
            </p:extLst>
          </p:nvPr>
        </p:nvGraphicFramePr>
        <p:xfrm>
          <a:off x="1653613" y="2102640"/>
          <a:ext cx="8884774" cy="2151798"/>
        </p:xfrm>
        <a:graphic>
          <a:graphicData uri="http://schemas.openxmlformats.org/drawingml/2006/table">
            <a:tbl>
              <a:tblPr firstRow="1" firstCol="1" bandRow="1"/>
              <a:tblGrid>
                <a:gridCol w="4973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3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991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638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R4-2105337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Way forward on analysis and framework of LB-LB-LB combinations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MediaTek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, Vodafone</a:t>
                      </a:r>
                      <a:endParaRPr lang="zh-CN" alt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R4-2111478 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LB_LB_MB MSD and LB_LB_LB Feasibility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Qualcomm Incorporated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R4-2110243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TP for TR 37.717-21-11: DC_8A-20A_n28A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Huawei, </a:t>
                      </a:r>
                      <a:r>
                        <a:rPr lang="en-US" altLang="zh-CN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HiSilicon</a:t>
                      </a: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12448</TotalTime>
  <Words>311</Words>
  <Application>Microsoft Office PowerPoint</Application>
  <PresentationFormat>宽屏</PresentationFormat>
  <Paragraphs>87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architecture and device type for DC_8A-20A_n28A</vt:lpstr>
      <vt:lpstr>Background</vt:lpstr>
      <vt:lpstr>Assumptions on MSD calculation</vt:lpstr>
      <vt:lpstr>WF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/>
  <cp:lastModifiedBy>Huawei</cp:lastModifiedBy>
  <cp:revision>341</cp:revision>
  <dcterms:created xsi:type="dcterms:W3CDTF">2017-01-18T06:26:21Z</dcterms:created>
  <dcterms:modified xsi:type="dcterms:W3CDTF">2021-05-26T02:50:47Z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(3)VJFT1fQ9kqllOQLgs98UOTVMVGMivDW2evj8jdEqby/3gNFOG95aLnfjvn1HPBZ2073XCDlV
fgyZCxartlTBg0xjZt48+0Mwo6brvzuYd3PCYoxbX9ur+X8mrAK1gD7+Ae2v7BZrQec+Z4jZ
EB+FX5ild1XuzHMlvwxqVSXmw44fvaRdgZZu8Pbg2uZzzKFjP5ZmDP//zFkYND65xVTPC4v5
Mnu5rNKjgrZyjSPTq4</vt:lpwstr>
  </property>
  <property fmtid="{D5CDD505-2E9C-101B-9397-08002B2CF9AE}" pid="4" name="_2015_ms_pID_7253431">
    <vt:lpwstr>veoX8CGIfJqcQ5GnpAKFt+b2rQQsuMZMYS/aH3FALY76P31KYL7z60
t5N1Qh/69BYTdJiVvbh5+/7q//SCGgFfm8JUiBZWCyXZH5AXUBdb0jwzv5Q4Z8k5gcsMzQFL
s0UnQ+GXHzKyvOXGQ+4aGBsXotXvJuaMm5hiVH+IlDfbqz8oEI8/P1ssM+kcx0wgF57rmh/9
3tDTAmqRHl6xC/vi96HdP4qs9TizXxhtQIRX</vt:lpwstr>
  </property>
  <property fmtid="{D5CDD505-2E9C-101B-9397-08002B2CF9AE}" pid="5" name="_2015_ms_pID_7253432">
    <vt:lpwstr>Jg==</vt:lpwstr>
  </property>
</Properties>
</file>