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82" r:id="rId6"/>
    <p:sldId id="283" r:id="rId7"/>
    <p:sldId id="286" r:id="rId8"/>
    <p:sldId id="284" r:id="rId9"/>
    <p:sldId id="285" r:id="rId10"/>
    <p:sldId id="287" r:id="rId11"/>
    <p:sldId id="269" r:id="rId12"/>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02" autoAdjust="0"/>
    <p:restoredTop sz="94660"/>
  </p:normalViewPr>
  <p:slideViewPr>
    <p:cSldViewPr snapToGrid="0">
      <p:cViewPr>
        <p:scale>
          <a:sx n="50" d="100"/>
          <a:sy n="50" d="100"/>
        </p:scale>
        <p:origin x="-1464" y="-5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925799-38F0-4D5D-B92B-5BAD3521BB8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xmlns="" id="{58B4A907-D376-4E66-8824-05437F32F7B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xmlns="" id="{FBE0742F-4872-4C7C-99C3-73D633B8F5AF}"/>
              </a:ext>
            </a:extLst>
          </p:cNvPr>
          <p:cNvSpPr>
            <a:spLocks noGrp="1"/>
          </p:cNvSpPr>
          <p:nvPr>
            <p:ph type="dt" sz="half" idx="10"/>
          </p:nvPr>
        </p:nvSpPr>
        <p:spPr/>
        <p:txBody>
          <a:bodyPr/>
          <a:lstStyle/>
          <a:p>
            <a:fld id="{635A8632-1673-41B8-A175-B3BBF13535BC}" type="datetimeFigureOut">
              <a:rPr lang="sv-SE" smtClean="0"/>
              <a:t>2021-05-25</a:t>
            </a:fld>
            <a:endParaRPr lang="sv-SE"/>
          </a:p>
        </p:txBody>
      </p:sp>
      <p:sp>
        <p:nvSpPr>
          <p:cNvPr id="5" name="Footer Placeholder 4">
            <a:extLst>
              <a:ext uri="{FF2B5EF4-FFF2-40B4-BE49-F238E27FC236}">
                <a16:creationId xmlns:a16="http://schemas.microsoft.com/office/drawing/2014/main" xmlns="" id="{77216ADA-0B2E-46F8-978A-A02E309F49A0}"/>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6593CFB4-2E95-49D2-9121-E443B6D579CA}"/>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413450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A457492-AC61-42F7-A740-3D5D8E559B72}"/>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xmlns="" id="{A4535FC4-D0C1-47A4-98A1-2D57A722B0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xmlns="" id="{7821D503-B3CF-4BA9-8454-BBC005646993}"/>
              </a:ext>
            </a:extLst>
          </p:cNvPr>
          <p:cNvSpPr>
            <a:spLocks noGrp="1"/>
          </p:cNvSpPr>
          <p:nvPr>
            <p:ph type="dt" sz="half" idx="10"/>
          </p:nvPr>
        </p:nvSpPr>
        <p:spPr/>
        <p:txBody>
          <a:bodyPr/>
          <a:lstStyle/>
          <a:p>
            <a:fld id="{635A8632-1673-41B8-A175-B3BBF13535BC}" type="datetimeFigureOut">
              <a:rPr lang="sv-SE" smtClean="0"/>
              <a:t>2021-05-25</a:t>
            </a:fld>
            <a:endParaRPr lang="sv-SE"/>
          </a:p>
        </p:txBody>
      </p:sp>
      <p:sp>
        <p:nvSpPr>
          <p:cNvPr id="5" name="Footer Placeholder 4">
            <a:extLst>
              <a:ext uri="{FF2B5EF4-FFF2-40B4-BE49-F238E27FC236}">
                <a16:creationId xmlns:a16="http://schemas.microsoft.com/office/drawing/2014/main" xmlns="" id="{2F26D209-5ED4-4D1A-91C7-70654DC3512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350E3E02-DAE7-4DEC-9CEF-082727156C2B}"/>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323369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120D13F1-F3AE-4C59-B249-BCD21F2842F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xmlns="" id="{BEF7CB7F-08E2-4B7E-BD3E-C741E7DCE85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xmlns="" id="{8817218B-9AF3-4676-9010-E379F2B62868}"/>
              </a:ext>
            </a:extLst>
          </p:cNvPr>
          <p:cNvSpPr>
            <a:spLocks noGrp="1"/>
          </p:cNvSpPr>
          <p:nvPr>
            <p:ph type="dt" sz="half" idx="10"/>
          </p:nvPr>
        </p:nvSpPr>
        <p:spPr/>
        <p:txBody>
          <a:bodyPr/>
          <a:lstStyle/>
          <a:p>
            <a:fld id="{635A8632-1673-41B8-A175-B3BBF13535BC}" type="datetimeFigureOut">
              <a:rPr lang="sv-SE" smtClean="0"/>
              <a:t>2021-05-25</a:t>
            </a:fld>
            <a:endParaRPr lang="sv-SE"/>
          </a:p>
        </p:txBody>
      </p:sp>
      <p:sp>
        <p:nvSpPr>
          <p:cNvPr id="5" name="Footer Placeholder 4">
            <a:extLst>
              <a:ext uri="{FF2B5EF4-FFF2-40B4-BE49-F238E27FC236}">
                <a16:creationId xmlns:a16="http://schemas.microsoft.com/office/drawing/2014/main" xmlns="" id="{00583CE4-1EF8-4BF4-B5E0-7B973E2D2E2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4B523ADE-87D3-46F4-B7D0-E59CFB983B54}"/>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2288468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78F957C-AE0B-4EA6-860F-9AF248859D7C}"/>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xmlns="" id="{E4277862-E99A-4F63-84AB-D024B61D90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xmlns="" id="{50CD797B-6414-4BD1-88E7-21B4BEE6570E}"/>
              </a:ext>
            </a:extLst>
          </p:cNvPr>
          <p:cNvSpPr>
            <a:spLocks noGrp="1"/>
          </p:cNvSpPr>
          <p:nvPr>
            <p:ph type="dt" sz="half" idx="10"/>
          </p:nvPr>
        </p:nvSpPr>
        <p:spPr/>
        <p:txBody>
          <a:bodyPr/>
          <a:lstStyle/>
          <a:p>
            <a:fld id="{635A8632-1673-41B8-A175-B3BBF13535BC}" type="datetimeFigureOut">
              <a:rPr lang="sv-SE" smtClean="0"/>
              <a:t>2021-05-25</a:t>
            </a:fld>
            <a:endParaRPr lang="sv-SE"/>
          </a:p>
        </p:txBody>
      </p:sp>
      <p:sp>
        <p:nvSpPr>
          <p:cNvPr id="5" name="Footer Placeholder 4">
            <a:extLst>
              <a:ext uri="{FF2B5EF4-FFF2-40B4-BE49-F238E27FC236}">
                <a16:creationId xmlns:a16="http://schemas.microsoft.com/office/drawing/2014/main" xmlns="" id="{5DF660F4-BA35-4275-96B9-02A61635627E}"/>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1DDAC75C-FB2A-4F3D-9FAF-1ECAC18F7D31}"/>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1758499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2169C27-98EF-477B-897C-FC78EEBDE8F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xmlns="" id="{C225CD96-914F-445E-8483-4D61C204D2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6B7F897F-A631-4B68-B17F-C73DB9B7B8B1}"/>
              </a:ext>
            </a:extLst>
          </p:cNvPr>
          <p:cNvSpPr>
            <a:spLocks noGrp="1"/>
          </p:cNvSpPr>
          <p:nvPr>
            <p:ph type="dt" sz="half" idx="10"/>
          </p:nvPr>
        </p:nvSpPr>
        <p:spPr/>
        <p:txBody>
          <a:bodyPr/>
          <a:lstStyle/>
          <a:p>
            <a:fld id="{635A8632-1673-41B8-A175-B3BBF13535BC}" type="datetimeFigureOut">
              <a:rPr lang="sv-SE" smtClean="0"/>
              <a:t>2021-05-25</a:t>
            </a:fld>
            <a:endParaRPr lang="sv-SE"/>
          </a:p>
        </p:txBody>
      </p:sp>
      <p:sp>
        <p:nvSpPr>
          <p:cNvPr id="5" name="Footer Placeholder 4">
            <a:extLst>
              <a:ext uri="{FF2B5EF4-FFF2-40B4-BE49-F238E27FC236}">
                <a16:creationId xmlns:a16="http://schemas.microsoft.com/office/drawing/2014/main" xmlns="" id="{BA602FE5-11E1-4F61-BE53-B1C28DBB3587}"/>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D63D8EEF-8551-4A72-A6F7-8E98D699EC4E}"/>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1457921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23AB115-913C-45F0-88BD-E9689D042768}"/>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xmlns="" id="{268E751B-579F-4EA2-95F9-A3C465075A0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xmlns="" id="{80C04015-0054-4F11-A3C8-4E4D0AEF885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xmlns="" id="{36CF37C7-E954-4B20-A291-01E1F398FC8E}"/>
              </a:ext>
            </a:extLst>
          </p:cNvPr>
          <p:cNvSpPr>
            <a:spLocks noGrp="1"/>
          </p:cNvSpPr>
          <p:nvPr>
            <p:ph type="dt" sz="half" idx="10"/>
          </p:nvPr>
        </p:nvSpPr>
        <p:spPr/>
        <p:txBody>
          <a:bodyPr/>
          <a:lstStyle/>
          <a:p>
            <a:fld id="{635A8632-1673-41B8-A175-B3BBF13535BC}" type="datetimeFigureOut">
              <a:rPr lang="sv-SE" smtClean="0"/>
              <a:t>2021-05-25</a:t>
            </a:fld>
            <a:endParaRPr lang="sv-SE"/>
          </a:p>
        </p:txBody>
      </p:sp>
      <p:sp>
        <p:nvSpPr>
          <p:cNvPr id="6" name="Footer Placeholder 5">
            <a:extLst>
              <a:ext uri="{FF2B5EF4-FFF2-40B4-BE49-F238E27FC236}">
                <a16:creationId xmlns:a16="http://schemas.microsoft.com/office/drawing/2014/main" xmlns="" id="{F4F29F0A-A1A8-48C0-8444-40F4460D5426}"/>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xmlns="" id="{DF91220A-B76F-41AF-B5BE-2C730887C7B8}"/>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295285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88AA231-F8FE-4456-9DC1-0E7C809AC741}"/>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xmlns="" id="{5B76CE15-5CC7-40C5-9934-F8D2779634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CEEB9415-20D5-4549-8E79-D79C3533BB3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xmlns="" id="{30BA6B3A-8B92-4A41-8B04-A147FFC98C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A3C610B2-EBBC-4D39-AE5B-D31FBD40845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xmlns="" id="{2EE68968-DD4A-496A-A2CC-6618A523EA09}"/>
              </a:ext>
            </a:extLst>
          </p:cNvPr>
          <p:cNvSpPr>
            <a:spLocks noGrp="1"/>
          </p:cNvSpPr>
          <p:nvPr>
            <p:ph type="dt" sz="half" idx="10"/>
          </p:nvPr>
        </p:nvSpPr>
        <p:spPr/>
        <p:txBody>
          <a:bodyPr/>
          <a:lstStyle/>
          <a:p>
            <a:fld id="{635A8632-1673-41B8-A175-B3BBF13535BC}" type="datetimeFigureOut">
              <a:rPr lang="sv-SE" smtClean="0"/>
              <a:t>2021-05-25</a:t>
            </a:fld>
            <a:endParaRPr lang="sv-SE"/>
          </a:p>
        </p:txBody>
      </p:sp>
      <p:sp>
        <p:nvSpPr>
          <p:cNvPr id="8" name="Footer Placeholder 7">
            <a:extLst>
              <a:ext uri="{FF2B5EF4-FFF2-40B4-BE49-F238E27FC236}">
                <a16:creationId xmlns:a16="http://schemas.microsoft.com/office/drawing/2014/main" xmlns="" id="{14073599-2502-4567-B824-9E020C92D5C9}"/>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xmlns="" id="{25F4938C-D185-4CDA-9C00-85ACBA150EA3}"/>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840064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EEA4331-C747-4A89-AF8C-D70CF21D18C4}"/>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xmlns="" id="{A4966670-AE25-40ED-BFBD-E07FBFD4BD3E}"/>
              </a:ext>
            </a:extLst>
          </p:cNvPr>
          <p:cNvSpPr>
            <a:spLocks noGrp="1"/>
          </p:cNvSpPr>
          <p:nvPr>
            <p:ph type="dt" sz="half" idx="10"/>
          </p:nvPr>
        </p:nvSpPr>
        <p:spPr/>
        <p:txBody>
          <a:bodyPr/>
          <a:lstStyle/>
          <a:p>
            <a:fld id="{635A8632-1673-41B8-A175-B3BBF13535BC}" type="datetimeFigureOut">
              <a:rPr lang="sv-SE" smtClean="0"/>
              <a:t>2021-05-25</a:t>
            </a:fld>
            <a:endParaRPr lang="sv-SE"/>
          </a:p>
        </p:txBody>
      </p:sp>
      <p:sp>
        <p:nvSpPr>
          <p:cNvPr id="4" name="Footer Placeholder 3">
            <a:extLst>
              <a:ext uri="{FF2B5EF4-FFF2-40B4-BE49-F238E27FC236}">
                <a16:creationId xmlns:a16="http://schemas.microsoft.com/office/drawing/2014/main" xmlns="" id="{0E3D2912-0931-4432-B0E4-05FF3C48D94E}"/>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xmlns="" id="{591E6017-4311-4A10-930D-89169D1EE3CF}"/>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456280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6BA58D0B-AB19-450C-AA3B-670AE55E4A33}"/>
              </a:ext>
            </a:extLst>
          </p:cNvPr>
          <p:cNvSpPr>
            <a:spLocks noGrp="1"/>
          </p:cNvSpPr>
          <p:nvPr>
            <p:ph type="dt" sz="half" idx="10"/>
          </p:nvPr>
        </p:nvSpPr>
        <p:spPr/>
        <p:txBody>
          <a:bodyPr/>
          <a:lstStyle/>
          <a:p>
            <a:fld id="{635A8632-1673-41B8-A175-B3BBF13535BC}" type="datetimeFigureOut">
              <a:rPr lang="sv-SE" smtClean="0"/>
              <a:t>2021-05-25</a:t>
            </a:fld>
            <a:endParaRPr lang="sv-SE"/>
          </a:p>
        </p:txBody>
      </p:sp>
      <p:sp>
        <p:nvSpPr>
          <p:cNvPr id="3" name="Footer Placeholder 2">
            <a:extLst>
              <a:ext uri="{FF2B5EF4-FFF2-40B4-BE49-F238E27FC236}">
                <a16:creationId xmlns:a16="http://schemas.microsoft.com/office/drawing/2014/main" xmlns="" id="{6AFC8D54-CA60-4D0D-96FE-E252800D5703}"/>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xmlns="" id="{718190CA-7EE6-4DB3-A3F7-973C2A588A6D}"/>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0337782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1663EE-12FC-4209-9EF1-438FA83F96F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xmlns="" id="{873915E4-A118-4B0A-BDC2-A7CBCF48AC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xmlns="" id="{E550DCBF-2878-401F-8374-35F488521D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EDA13331-8D1B-4A52-AD30-035EE347C79F}"/>
              </a:ext>
            </a:extLst>
          </p:cNvPr>
          <p:cNvSpPr>
            <a:spLocks noGrp="1"/>
          </p:cNvSpPr>
          <p:nvPr>
            <p:ph type="dt" sz="half" idx="10"/>
          </p:nvPr>
        </p:nvSpPr>
        <p:spPr/>
        <p:txBody>
          <a:bodyPr/>
          <a:lstStyle/>
          <a:p>
            <a:fld id="{635A8632-1673-41B8-A175-B3BBF13535BC}" type="datetimeFigureOut">
              <a:rPr lang="sv-SE" smtClean="0"/>
              <a:t>2021-05-25</a:t>
            </a:fld>
            <a:endParaRPr lang="sv-SE"/>
          </a:p>
        </p:txBody>
      </p:sp>
      <p:sp>
        <p:nvSpPr>
          <p:cNvPr id="6" name="Footer Placeholder 5">
            <a:extLst>
              <a:ext uri="{FF2B5EF4-FFF2-40B4-BE49-F238E27FC236}">
                <a16:creationId xmlns:a16="http://schemas.microsoft.com/office/drawing/2014/main" xmlns="" id="{7B628A17-CC11-400B-B349-A54663ADDE89}"/>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xmlns="" id="{778CC8AC-8231-4456-994D-E5C5F5344341}"/>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1203757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C37AE61-25FA-40C0-BF1C-19A6922E20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xmlns="" id="{E0D80C5E-21F7-4393-9C20-40D63B25B6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xmlns="" id="{4678C6E6-FA27-4625-BAFA-D3E18083F5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EAE89BA1-12D0-4EC4-AA8A-70FD8AE5A656}"/>
              </a:ext>
            </a:extLst>
          </p:cNvPr>
          <p:cNvSpPr>
            <a:spLocks noGrp="1"/>
          </p:cNvSpPr>
          <p:nvPr>
            <p:ph type="dt" sz="half" idx="10"/>
          </p:nvPr>
        </p:nvSpPr>
        <p:spPr/>
        <p:txBody>
          <a:bodyPr/>
          <a:lstStyle/>
          <a:p>
            <a:fld id="{635A8632-1673-41B8-A175-B3BBF13535BC}" type="datetimeFigureOut">
              <a:rPr lang="sv-SE" smtClean="0"/>
              <a:t>2021-05-25</a:t>
            </a:fld>
            <a:endParaRPr lang="sv-SE"/>
          </a:p>
        </p:txBody>
      </p:sp>
      <p:sp>
        <p:nvSpPr>
          <p:cNvPr id="6" name="Footer Placeholder 5">
            <a:extLst>
              <a:ext uri="{FF2B5EF4-FFF2-40B4-BE49-F238E27FC236}">
                <a16:creationId xmlns:a16="http://schemas.microsoft.com/office/drawing/2014/main" xmlns="" id="{7C7381A3-C975-43B6-A87B-2326B0035D17}"/>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xmlns="" id="{235AF181-8CDA-48F9-AF6F-CE3D528ACEF8}"/>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20795072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971A8C3F-C1D5-49AD-8413-678A231C5D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xmlns="" id="{982076AF-7BD9-4AFE-B090-85E3C24696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xmlns="" id="{9B3407A6-D417-4042-BC04-6D47AED6D5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5A8632-1673-41B8-A175-B3BBF13535BC}" type="datetimeFigureOut">
              <a:rPr lang="sv-SE" smtClean="0"/>
              <a:t>2021-05-25</a:t>
            </a:fld>
            <a:endParaRPr lang="sv-SE"/>
          </a:p>
        </p:txBody>
      </p:sp>
      <p:sp>
        <p:nvSpPr>
          <p:cNvPr id="5" name="Footer Placeholder 4">
            <a:extLst>
              <a:ext uri="{FF2B5EF4-FFF2-40B4-BE49-F238E27FC236}">
                <a16:creationId xmlns:a16="http://schemas.microsoft.com/office/drawing/2014/main" xmlns="" id="{D4A5B100-A4E0-489E-A90B-EF42ACA951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xmlns="" id="{BAB03476-DE24-48B6-9222-7631444712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536557-F1F7-489A-AFF6-00F50F04A6E4}" type="slidenum">
              <a:rPr lang="sv-SE" smtClean="0"/>
              <a:t>‹#›</a:t>
            </a:fld>
            <a:endParaRPr lang="sv-SE"/>
          </a:p>
        </p:txBody>
      </p:sp>
    </p:spTree>
    <p:extLst>
      <p:ext uri="{BB962C8B-B14F-4D97-AF65-F5344CB8AC3E}">
        <p14:creationId xmlns:p14="http://schemas.microsoft.com/office/powerpoint/2010/main" val="33383694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RAN/WG4_Radio/TSGR4_99-e/Docs/R4-2111016.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TSG_RAN/WG4_Radio/TSGR4_99-e/Docs/R4-2111016.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RAN/WG4_Radio/TSGR4_99-e/Docs/R4-2111016.zip" TargetMode="External"/><Relationship Id="rId2" Type="http://schemas.openxmlformats.org/officeDocument/2006/relationships/hyperlink" Target="ftp://ftp.3gpp.org/tsg_ran/WG4_Radio/TSGR4_99-e/Inbox/R4-2107625.zip" TargetMode="External"/><Relationship Id="rId1" Type="http://schemas.openxmlformats.org/officeDocument/2006/relationships/slideLayout" Target="../slideLayouts/slideLayout2.xml"/><Relationship Id="rId6" Type="http://schemas.openxmlformats.org/officeDocument/2006/relationships/hyperlink" Target="https://www.3gpp.org/ftp/TSG_RAN/WG4_Radio/TSGR4_99-e/Docs/R4-2108931.zip" TargetMode="External"/><Relationship Id="rId5" Type="http://schemas.openxmlformats.org/officeDocument/2006/relationships/hyperlink" Target="https://www.3gpp.org/ftp/TSG_RAN/WG4_Radio/TSGR4_99-e/Docs/R4-2108932.zip" TargetMode="External"/><Relationship Id="rId4" Type="http://schemas.openxmlformats.org/officeDocument/2006/relationships/hyperlink" Target="https://www.3gpp.org/ftp/TSG_RAN/WG4_Radio/TSGR4_99-e/Docs/R4-2108930.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7D2E5F-934B-4B00-A1A5-A40E0BF3817E}"/>
              </a:ext>
            </a:extLst>
          </p:cNvPr>
          <p:cNvSpPr>
            <a:spLocks noGrp="1"/>
          </p:cNvSpPr>
          <p:nvPr>
            <p:ph type="ctrTitle"/>
          </p:nvPr>
        </p:nvSpPr>
        <p:spPr>
          <a:xfrm>
            <a:off x="588885" y="2373087"/>
            <a:ext cx="11037057" cy="2049826"/>
          </a:xfrm>
        </p:spPr>
        <p:txBody>
          <a:bodyPr>
            <a:noAutofit/>
          </a:bodyPr>
          <a:lstStyle/>
          <a:p>
            <a:r>
              <a:rPr lang="en-CA" sz="4400" b="1" dirty="0" smtClean="0"/>
              <a:t>Way </a:t>
            </a:r>
            <a:r>
              <a:rPr lang="en-CA" sz="4400" b="1" dirty="0"/>
              <a:t>forward </a:t>
            </a:r>
            <a:r>
              <a:rPr lang="en-US" sz="4400" b="1" dirty="0" smtClean="0"/>
              <a:t>on </a:t>
            </a:r>
            <a:r>
              <a:rPr lang="en-US" sz="4400" b="1" dirty="0"/>
              <a:t>MSD due to IMD of intra-band UL CA UL configurations</a:t>
            </a:r>
            <a:endParaRPr lang="en-CA" sz="4400" b="1" dirty="0"/>
          </a:p>
        </p:txBody>
      </p:sp>
      <p:sp>
        <p:nvSpPr>
          <p:cNvPr id="3" name="Subtitle 2">
            <a:extLst>
              <a:ext uri="{FF2B5EF4-FFF2-40B4-BE49-F238E27FC236}">
                <a16:creationId xmlns:a16="http://schemas.microsoft.com/office/drawing/2014/main" xmlns="" id="{10E252F5-07EB-4886-BC79-94B025EF90FF}"/>
              </a:ext>
            </a:extLst>
          </p:cNvPr>
          <p:cNvSpPr>
            <a:spLocks noGrp="1"/>
          </p:cNvSpPr>
          <p:nvPr>
            <p:ph type="subTitle" idx="1"/>
          </p:nvPr>
        </p:nvSpPr>
        <p:spPr>
          <a:xfrm>
            <a:off x="1524000" y="4532242"/>
            <a:ext cx="9144000" cy="725557"/>
          </a:xfrm>
        </p:spPr>
        <p:txBody>
          <a:bodyPr/>
          <a:lstStyle/>
          <a:p>
            <a:r>
              <a:rPr lang="en-US" dirty="0" smtClean="0"/>
              <a:t>Skyworks Solutions Inc.,  Qualcomm </a:t>
            </a:r>
            <a:r>
              <a:rPr lang="en-US" dirty="0" err="1" smtClean="0"/>
              <a:t>Inc</a:t>
            </a:r>
            <a:r>
              <a:rPr lang="en-US" dirty="0" smtClean="0"/>
              <a:t>…</a:t>
            </a:r>
            <a:endParaRPr lang="en-US" dirty="0"/>
          </a:p>
        </p:txBody>
      </p:sp>
      <p:sp>
        <p:nvSpPr>
          <p:cNvPr id="4" name="TextBox 3">
            <a:extLst>
              <a:ext uri="{FF2B5EF4-FFF2-40B4-BE49-F238E27FC236}">
                <a16:creationId xmlns:a16="http://schemas.microsoft.com/office/drawing/2014/main" xmlns="" id="{7EE83764-0A69-4F31-A37F-356A6815C36B}"/>
              </a:ext>
            </a:extLst>
          </p:cNvPr>
          <p:cNvSpPr txBox="1"/>
          <p:nvPr/>
        </p:nvSpPr>
        <p:spPr>
          <a:xfrm>
            <a:off x="10212747" y="522328"/>
            <a:ext cx="1454244" cy="369332"/>
          </a:xfrm>
          <a:prstGeom prst="rect">
            <a:avLst/>
          </a:prstGeom>
          <a:noFill/>
        </p:spPr>
        <p:txBody>
          <a:bodyPr wrap="none" rtlCol="0">
            <a:spAutoFit/>
          </a:bodyPr>
          <a:lstStyle/>
          <a:p>
            <a:r>
              <a:rPr lang="sv-SE" b="1" dirty="0">
                <a:latin typeface="Arial" panose="020B0604020202020204" pitchFamily="34" charset="0"/>
                <a:cs typeface="Arial" panose="020B0604020202020204" pitchFamily="34" charset="0"/>
              </a:rPr>
              <a:t>R4-2107802</a:t>
            </a:r>
          </a:p>
        </p:txBody>
      </p:sp>
      <p:sp>
        <p:nvSpPr>
          <p:cNvPr id="5" name="Rectangle 4">
            <a:extLst>
              <a:ext uri="{FF2B5EF4-FFF2-40B4-BE49-F238E27FC236}">
                <a16:creationId xmlns:a16="http://schemas.microsoft.com/office/drawing/2014/main" xmlns="" id="{92EF8F4B-4669-4017-9B2A-468E3289AE55}"/>
              </a:ext>
            </a:extLst>
          </p:cNvPr>
          <p:cNvSpPr/>
          <p:nvPr/>
        </p:nvSpPr>
        <p:spPr>
          <a:xfrm>
            <a:off x="588886" y="502930"/>
            <a:ext cx="6096000" cy="646331"/>
          </a:xfrm>
          <a:prstGeom prst="rect">
            <a:avLst/>
          </a:prstGeom>
        </p:spPr>
        <p:txBody>
          <a:bodyPr>
            <a:spAutoFit/>
          </a:bodyPr>
          <a:lstStyle/>
          <a:p>
            <a:pPr>
              <a:spcAft>
                <a:spcPts val="0"/>
              </a:spcAft>
            </a:pPr>
            <a:r>
              <a:rPr lang="en-GB" b="1" dirty="0">
                <a:latin typeface="Arial" panose="020B0604020202020204" pitchFamily="34" charset="0"/>
                <a:ea typeface="Times New Roman" panose="02020603050405020304" pitchFamily="18" charset="0"/>
                <a:cs typeface="Times New Roman" panose="02020603050405020304" pitchFamily="18" charset="0"/>
              </a:rPr>
              <a:t>3GPP TSG-RAN WG4 Meeting #</a:t>
            </a:r>
            <a:r>
              <a:rPr lang="en-GB" b="1" dirty="0" smtClean="0">
                <a:latin typeface="Arial" panose="020B0604020202020204" pitchFamily="34" charset="0"/>
                <a:ea typeface="Times New Roman" panose="02020603050405020304" pitchFamily="18" charset="0"/>
                <a:cs typeface="Times New Roman" panose="02020603050405020304" pitchFamily="18" charset="0"/>
              </a:rPr>
              <a:t>99-e</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b="1" dirty="0">
                <a:latin typeface="Arial" panose="020B0604020202020204" pitchFamily="34" charset="0"/>
                <a:ea typeface="Times New Roman" panose="02020603050405020304" pitchFamily="18" charset="0"/>
                <a:cs typeface="Times New Roman" panose="02020603050405020304" pitchFamily="18" charset="0"/>
              </a:rPr>
              <a:t>Electronic meeting, </a:t>
            </a:r>
            <a:r>
              <a:rPr lang="en-GB" b="1" dirty="0" smtClean="0">
                <a:latin typeface="Arial" panose="020B0604020202020204" pitchFamily="34" charset="0"/>
                <a:ea typeface="Times New Roman" panose="02020603050405020304" pitchFamily="18" charset="0"/>
                <a:cs typeface="Times New Roman" panose="02020603050405020304" pitchFamily="18" charset="0"/>
              </a:rPr>
              <a:t>19 – 27 Apr. 2021</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539144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493613" y="365126"/>
            <a:ext cx="11126549" cy="751576"/>
          </a:xfrm>
        </p:spPr>
        <p:txBody>
          <a:bodyPr>
            <a:normAutofit/>
          </a:bodyPr>
          <a:lstStyle/>
          <a:p>
            <a:r>
              <a:rPr lang="en-CA" sz="3600" b="1" dirty="0" smtClean="0"/>
              <a:t>WF: intra-band cases</a:t>
            </a:r>
            <a:endParaRPr lang="x-none" sz="3600" b="1"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412694" y="1084333"/>
            <a:ext cx="11377402" cy="1599429"/>
          </a:xfrm>
        </p:spPr>
        <p:txBody>
          <a:bodyPr>
            <a:noAutofit/>
          </a:bodyPr>
          <a:lstStyle/>
          <a:p>
            <a:pPr lvl="0" hangingPunct="0"/>
            <a:r>
              <a:rPr lang="en-US" dirty="0" smtClean="0"/>
              <a:t>MSD with ULCA IMDs</a:t>
            </a:r>
          </a:p>
          <a:p>
            <a:pPr lvl="1" hangingPunct="0"/>
            <a:r>
              <a:rPr lang="en-US" dirty="0" smtClean="0"/>
              <a:t>CA_n5B </a:t>
            </a:r>
            <a:r>
              <a:rPr lang="en-US" dirty="0"/>
              <a:t>MSD related to IMD3 of ULCA need to be specified. </a:t>
            </a:r>
          </a:p>
          <a:p>
            <a:pPr lvl="2" hangingPunct="0">
              <a:buFont typeface="Symbol" pitchFamily="18" charset="2"/>
              <a:buChar char="Þ"/>
            </a:pPr>
            <a:r>
              <a:rPr lang="en-US" dirty="0" smtClean="0"/>
              <a:t>Large MSD is expected, similar to DC_(n)71AA</a:t>
            </a:r>
          </a:p>
          <a:p>
            <a:pPr lvl="1" hangingPunct="0"/>
            <a:r>
              <a:rPr lang="en-US" dirty="0" smtClean="0"/>
              <a:t>CA_n66(2A</a:t>
            </a:r>
            <a:r>
              <a:rPr lang="en-US" dirty="0"/>
              <a:t>) and CA_n66B do not need </a:t>
            </a:r>
            <a:r>
              <a:rPr lang="en-US" dirty="0" smtClean="0"/>
              <a:t>MSD study for IMD (high IMD order)</a:t>
            </a:r>
            <a:endParaRPr lang="en-GB" dirty="0" smtClean="0"/>
          </a:p>
          <a:p>
            <a:pPr hangingPunct="0"/>
            <a:r>
              <a:rPr lang="en-GB" dirty="0" smtClean="0"/>
              <a:t>Protection </a:t>
            </a:r>
            <a:r>
              <a:rPr lang="en-GB" dirty="0"/>
              <a:t>level of band n40 by band n41 with UL CA needs to be </a:t>
            </a:r>
            <a:r>
              <a:rPr lang="en-GB" dirty="0" smtClean="0"/>
              <a:t>studied:</a:t>
            </a:r>
          </a:p>
          <a:p>
            <a:pPr lvl="1" hangingPunct="0"/>
            <a:r>
              <a:rPr lang="en-GB" dirty="0" smtClean="0"/>
              <a:t>Band n40 is subject to IMD3</a:t>
            </a:r>
          </a:p>
          <a:p>
            <a:pPr lvl="1" hangingPunct="0"/>
            <a:r>
              <a:rPr lang="en-GB" dirty="0" smtClean="0"/>
              <a:t>With contiguous intra-band UL the -13dBm/MHz SEM part overlaps with band n40 thus with only MPR applied</a:t>
            </a:r>
          </a:p>
          <a:p>
            <a:pPr lvl="1" hangingPunct="0">
              <a:buFont typeface="Symbol" pitchFamily="18" charset="2"/>
              <a:buChar char="Þ"/>
            </a:pPr>
            <a:r>
              <a:rPr lang="en-GB" dirty="0"/>
              <a:t> </a:t>
            </a:r>
            <a:r>
              <a:rPr lang="en-GB" dirty="0" smtClean="0"/>
              <a:t>Requires at least 37dB rejection from the filter to meet -50dBm/MHz band protection level</a:t>
            </a:r>
          </a:p>
          <a:p>
            <a:pPr lvl="1" hangingPunct="0">
              <a:buFont typeface="Symbol" pitchFamily="18" charset="2"/>
              <a:buChar char="Þ"/>
            </a:pPr>
            <a:r>
              <a:rPr lang="en-GB" dirty="0"/>
              <a:t> </a:t>
            </a:r>
            <a:r>
              <a:rPr lang="en-GB" dirty="0" smtClean="0"/>
              <a:t>If filter rejection is not available, RAN4 needs to </a:t>
            </a:r>
            <a:r>
              <a:rPr lang="en-GB" dirty="0"/>
              <a:t>study for regions where band 40 and band 41 are not </a:t>
            </a:r>
            <a:r>
              <a:rPr lang="en-GB" dirty="0" smtClean="0"/>
              <a:t>synchronized:</a:t>
            </a:r>
          </a:p>
          <a:p>
            <a:pPr lvl="2" hangingPunct="0">
              <a:buFont typeface="Symbol" pitchFamily="18" charset="2"/>
              <a:buChar char="Þ"/>
            </a:pPr>
            <a:r>
              <a:rPr lang="en-GB" dirty="0"/>
              <a:t> </a:t>
            </a:r>
            <a:r>
              <a:rPr lang="en-GB" dirty="0" smtClean="0"/>
              <a:t>Change of protection level in band 40 to higher level than -50dBm/MHz </a:t>
            </a:r>
          </a:p>
          <a:p>
            <a:pPr lvl="2" hangingPunct="0">
              <a:buFont typeface="Symbol" pitchFamily="18" charset="2"/>
              <a:buChar char="Þ"/>
            </a:pPr>
            <a:r>
              <a:rPr lang="en-GB" dirty="0"/>
              <a:t> </a:t>
            </a:r>
            <a:r>
              <a:rPr lang="en-GB" dirty="0" smtClean="0"/>
              <a:t>Allocation restriction or A-MPR</a:t>
            </a:r>
            <a:endParaRPr lang="en-US" dirty="0"/>
          </a:p>
        </p:txBody>
      </p:sp>
    </p:spTree>
    <p:extLst>
      <p:ext uri="{BB962C8B-B14F-4D97-AF65-F5344CB8AC3E}">
        <p14:creationId xmlns:p14="http://schemas.microsoft.com/office/powerpoint/2010/main" val="36877036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450070" y="158298"/>
            <a:ext cx="11126549" cy="483959"/>
          </a:xfrm>
        </p:spPr>
        <p:txBody>
          <a:bodyPr>
            <a:normAutofit fontScale="90000"/>
          </a:bodyPr>
          <a:lstStyle/>
          <a:p>
            <a:r>
              <a:rPr lang="en-CA" sz="3600" b="1" dirty="0" smtClean="0"/>
              <a:t>WF: Converging input on IMD related MSD for inter-band</a:t>
            </a:r>
            <a:endParaRPr lang="x-none" sz="3600" b="1" dirty="0"/>
          </a:p>
        </p:txBody>
      </p:sp>
      <p:graphicFrame>
        <p:nvGraphicFramePr>
          <p:cNvPr id="5" name="Table 4"/>
          <p:cNvGraphicFramePr>
            <a:graphicFrameLocks noGrp="1"/>
          </p:cNvGraphicFramePr>
          <p:nvPr>
            <p:extLst>
              <p:ext uri="{D42A27DB-BD31-4B8C-83A1-F6EECF244321}">
                <p14:modId xmlns:p14="http://schemas.microsoft.com/office/powerpoint/2010/main" val="1235739476"/>
              </p:ext>
            </p:extLst>
          </p:nvPr>
        </p:nvGraphicFramePr>
        <p:xfrm>
          <a:off x="380999" y="864091"/>
          <a:ext cx="7859487" cy="5404631"/>
        </p:xfrm>
        <a:graphic>
          <a:graphicData uri="http://schemas.openxmlformats.org/drawingml/2006/table">
            <a:tbl>
              <a:tblPr firstRow="1" firstCol="1" bandRow="1">
                <a:tableStyleId>{5940675A-B579-460E-94D1-54222C63F5DA}</a:tableStyleId>
              </a:tblPr>
              <a:tblGrid>
                <a:gridCol w="1110345"/>
                <a:gridCol w="446314"/>
                <a:gridCol w="620486"/>
                <a:gridCol w="663625"/>
                <a:gridCol w="2030462"/>
                <a:gridCol w="485825"/>
                <a:gridCol w="1387525"/>
                <a:gridCol w="560415"/>
                <a:gridCol w="554490"/>
              </a:tblGrid>
              <a:tr h="0">
                <a:tc gridSpan="8">
                  <a:txBody>
                    <a:bodyPr/>
                    <a:lstStyle/>
                    <a:p>
                      <a:pPr marL="0" marR="0" algn="ctr">
                        <a:lnSpc>
                          <a:spcPct val="107000"/>
                        </a:lnSpc>
                        <a:spcBef>
                          <a:spcPts val="0"/>
                        </a:spcBef>
                        <a:spcAft>
                          <a:spcPts val="0"/>
                        </a:spcAft>
                      </a:pPr>
                      <a:r>
                        <a:rPr lang="en-US" sz="1100" dirty="0">
                          <a:effectLst/>
                          <a:latin typeface="+mn-lt"/>
                        </a:rPr>
                        <a:t>Band / Channel bandwidth / N</a:t>
                      </a:r>
                      <a:r>
                        <a:rPr lang="en-US" sz="1100" baseline="-25000" dirty="0">
                          <a:effectLst/>
                          <a:latin typeface="+mn-lt"/>
                        </a:rPr>
                        <a:t>RB</a:t>
                      </a:r>
                      <a:r>
                        <a:rPr lang="en-US" sz="1100" dirty="0">
                          <a:effectLst/>
                          <a:latin typeface="+mn-lt"/>
                        </a:rPr>
                        <a:t> / Duplex mode</a:t>
                      </a:r>
                      <a:endParaRPr lang="en-US" sz="1100" dirty="0">
                        <a:effectLst/>
                        <a:latin typeface="+mn-lt"/>
                        <a:ea typeface="SimSun"/>
                      </a:endParaRPr>
                    </a:p>
                  </a:txBody>
                  <a:tcPr marL="53206" marR="53206"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3">
                  <a:txBody>
                    <a:bodyPr/>
                    <a:lstStyle/>
                    <a:p>
                      <a:pPr marL="0" marR="0" algn="ctr">
                        <a:lnSpc>
                          <a:spcPct val="107000"/>
                        </a:lnSpc>
                        <a:spcBef>
                          <a:spcPts val="0"/>
                        </a:spcBef>
                        <a:spcAft>
                          <a:spcPts val="0"/>
                        </a:spcAft>
                      </a:pPr>
                      <a:r>
                        <a:rPr lang="zh-CN" sz="1100" dirty="0">
                          <a:effectLst/>
                          <a:latin typeface="+mn-lt"/>
                        </a:rPr>
                        <a:t>Source of IMD</a:t>
                      </a:r>
                      <a:endParaRPr lang="en-US" sz="1100" dirty="0">
                        <a:effectLst/>
                        <a:latin typeface="+mn-lt"/>
                        <a:ea typeface="SimSun"/>
                      </a:endParaRPr>
                    </a:p>
                    <a:p>
                      <a:pPr marL="0" marR="0" algn="ctr">
                        <a:lnSpc>
                          <a:spcPct val="107000"/>
                        </a:lnSpc>
                        <a:spcBef>
                          <a:spcPts val="0"/>
                        </a:spcBef>
                        <a:spcAft>
                          <a:spcPts val="0"/>
                        </a:spcAft>
                      </a:pPr>
                      <a:r>
                        <a:rPr lang="zh-CN" sz="1100" dirty="0">
                          <a:effectLst/>
                          <a:latin typeface="+mn-lt"/>
                        </a:rPr>
                        <a:t> </a:t>
                      </a:r>
                      <a:endParaRPr lang="en-US" sz="1100" dirty="0">
                        <a:effectLst/>
                        <a:latin typeface="+mn-lt"/>
                        <a:ea typeface="SimSun"/>
                      </a:endParaRPr>
                    </a:p>
                  </a:txBody>
                  <a:tcPr marL="53206" marR="53206" marT="0" marB="0" anchor="ctr"/>
                </a:tc>
              </a:tr>
              <a:tr h="0">
                <a:tc rowSpan="2">
                  <a:txBody>
                    <a:bodyPr/>
                    <a:lstStyle/>
                    <a:p>
                      <a:pPr marL="0" marR="0" algn="ctr">
                        <a:lnSpc>
                          <a:spcPct val="107000"/>
                        </a:lnSpc>
                        <a:spcBef>
                          <a:spcPts val="0"/>
                        </a:spcBef>
                        <a:spcAft>
                          <a:spcPts val="0"/>
                        </a:spcAft>
                      </a:pPr>
                      <a:r>
                        <a:rPr lang="zh-CN" sz="1100">
                          <a:effectLst/>
                          <a:latin typeface="+mn-lt"/>
                        </a:rPr>
                        <a:t>NR CA band combination</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dirty="0">
                          <a:effectLst/>
                          <a:latin typeface="+mn-lt"/>
                        </a:rPr>
                        <a:t>NR band</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UL F</a:t>
                      </a:r>
                      <a:r>
                        <a:rPr lang="zh-CN" sz="1100" baseline="-25000">
                          <a:effectLst/>
                          <a:latin typeface="+mn-lt"/>
                        </a:rPr>
                        <a:t>c</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UL/DL </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UL</a:t>
                      </a:r>
                      <a:r>
                        <a:rPr lang="en-US" sz="1100">
                          <a:effectLst/>
                          <a:latin typeface="+mn-lt"/>
                        </a:rPr>
                        <a:t> L</a:t>
                      </a:r>
                      <a:r>
                        <a:rPr lang="en-US" sz="1100" baseline="-25000">
                          <a:effectLst/>
                          <a:latin typeface="+mn-lt"/>
                        </a:rPr>
                        <a:t>CRB</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DL F</a:t>
                      </a:r>
                      <a:r>
                        <a:rPr lang="zh-CN" sz="1100" baseline="-25000">
                          <a:effectLst/>
                          <a:latin typeface="+mn-lt"/>
                        </a:rPr>
                        <a:t>c</a:t>
                      </a:r>
                      <a:r>
                        <a:rPr lang="zh-CN" sz="1100">
                          <a:effectLst/>
                          <a:latin typeface="+mn-lt"/>
                        </a:rPr>
                        <a:t> </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MSD </a:t>
                      </a:r>
                      <a:r>
                        <a:rPr lang="en-US" sz="1100">
                          <a:effectLst/>
                          <a:latin typeface="+mn-lt"/>
                        </a:rPr>
                        <a:t>(dB)</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dirty="0" smtClean="0">
                          <a:effectLst/>
                          <a:latin typeface="+mn-lt"/>
                        </a:rPr>
                        <a:t>Duplex</a:t>
                      </a:r>
                      <a:endParaRPr lang="en-CA" altLang="zh-CN" sz="1100" dirty="0" smtClean="0">
                        <a:effectLst/>
                        <a:latin typeface="+mn-lt"/>
                      </a:endParaRPr>
                    </a:p>
                    <a:p>
                      <a:pPr marL="0" marR="0" algn="ctr">
                        <a:lnSpc>
                          <a:spcPct val="107000"/>
                        </a:lnSpc>
                        <a:spcBef>
                          <a:spcPts val="0"/>
                        </a:spcBef>
                        <a:spcAft>
                          <a:spcPts val="0"/>
                        </a:spcAft>
                      </a:pPr>
                      <a:r>
                        <a:rPr lang="zh-CN" sz="1100" dirty="0" smtClean="0">
                          <a:effectLst/>
                          <a:latin typeface="+mn-lt"/>
                        </a:rPr>
                        <a:t>mode</a:t>
                      </a:r>
                      <a:endParaRPr lang="en-US" sz="1100" dirty="0">
                        <a:effectLst/>
                        <a:latin typeface="+mn-lt"/>
                        <a:ea typeface="SimSun"/>
                      </a:endParaRPr>
                    </a:p>
                  </a:txBody>
                  <a:tcPr marL="53206" marR="53206" marT="0" marB="0" anchor="ctr"/>
                </a:tc>
                <a:tc vMerge="1">
                  <a:txBody>
                    <a:bodyPr/>
                    <a:lstStyle/>
                    <a:p>
                      <a:pPr marL="0" marR="0" algn="ctr">
                        <a:lnSpc>
                          <a:spcPct val="107000"/>
                        </a:lnSpc>
                        <a:spcBef>
                          <a:spcPts val="0"/>
                        </a:spcBef>
                        <a:spcAft>
                          <a:spcPts val="0"/>
                        </a:spcAft>
                      </a:pPr>
                      <a:endParaRPr lang="en-US" sz="1000" dirty="0">
                        <a:effectLst/>
                        <a:latin typeface="Times New Roman"/>
                        <a:ea typeface="SimSun"/>
                      </a:endParaRPr>
                    </a:p>
                  </a:txBody>
                  <a:tcPr marL="53206" marR="53206" marT="0" marB="0" anchor="ctr"/>
                </a:tc>
              </a:tr>
              <a:tr h="0">
                <a:tc vMerge="1">
                  <a:txBody>
                    <a:bodyPr/>
                    <a:lstStyle/>
                    <a:p>
                      <a:endParaRPr lang="en-US"/>
                    </a:p>
                  </a:txBody>
                  <a:tcPr/>
                </a:tc>
                <a:tc vMerge="1">
                  <a:txBody>
                    <a:bodyPr/>
                    <a:lstStyle/>
                    <a:p>
                      <a:endParaRPr lang="en-US"/>
                    </a:p>
                  </a:txBody>
                  <a:tcPr/>
                </a:tc>
                <a:tc>
                  <a:txBody>
                    <a:bodyPr/>
                    <a:lstStyle/>
                    <a:p>
                      <a:pPr marL="0" marR="0" algn="ctr">
                        <a:lnSpc>
                          <a:spcPct val="107000"/>
                        </a:lnSpc>
                        <a:spcBef>
                          <a:spcPts val="0"/>
                        </a:spcBef>
                        <a:spcAft>
                          <a:spcPts val="0"/>
                        </a:spcAft>
                      </a:pPr>
                      <a:r>
                        <a:rPr lang="en-US" sz="1100">
                          <a:effectLst/>
                          <a:latin typeface="+mn-lt"/>
                        </a:rPr>
                        <a:t>(MHz)</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BW (MHz)</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SKW / QCOM</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(MHz)</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 </a:t>
                      </a:r>
                      <a:endParaRPr lang="en-US" sz="1100">
                        <a:effectLst/>
                        <a:latin typeface="+mn-lt"/>
                        <a:ea typeface="SimSun"/>
                      </a:endParaRPr>
                    </a:p>
                  </a:txBody>
                  <a:tcPr marL="53206" marR="53206" marT="0" marB="0" anchor="ctr"/>
                </a:tc>
                <a:tc vMerge="1">
                  <a:txBody>
                    <a:bodyPr/>
                    <a:lstStyle/>
                    <a:p>
                      <a:endParaRPr lang="en-US"/>
                    </a:p>
                  </a:txBody>
                  <a:tcPr/>
                </a:tc>
                <a:tc vMerge="1">
                  <a:txBody>
                    <a:bodyPr/>
                    <a:lstStyle/>
                    <a:p>
                      <a:endParaRPr lang="en-US"/>
                    </a:p>
                  </a:txBody>
                  <a:tcPr/>
                </a:tc>
              </a:tr>
              <a:tr h="0">
                <a:tc rowSpan="3">
                  <a:txBody>
                    <a:bodyPr/>
                    <a:lstStyle/>
                    <a:p>
                      <a:pPr marL="0" marR="0" algn="ctr">
                        <a:lnSpc>
                          <a:spcPct val="107000"/>
                        </a:lnSpc>
                        <a:spcBef>
                          <a:spcPts val="0"/>
                        </a:spcBef>
                        <a:spcAft>
                          <a:spcPts val="0"/>
                        </a:spcAft>
                      </a:pPr>
                      <a:r>
                        <a:rPr lang="zh-CN" sz="1100" dirty="0">
                          <a:effectLst/>
                          <a:latin typeface="+mn-lt"/>
                        </a:rPr>
                        <a:t>CA_n2A-n77(2A)</a:t>
                      </a:r>
                      <a:endParaRPr lang="en-US" sz="1100" dirty="0">
                        <a:effectLst/>
                        <a:latin typeface="+mn-lt"/>
                        <a:ea typeface="SimSun"/>
                      </a:endParaRPr>
                    </a:p>
                    <a:p>
                      <a:pPr marL="0" marR="0" algn="ctr">
                        <a:lnSpc>
                          <a:spcPct val="107000"/>
                        </a:lnSpc>
                        <a:spcBef>
                          <a:spcPts val="0"/>
                        </a:spcBef>
                        <a:spcAft>
                          <a:spcPts val="0"/>
                        </a:spcAft>
                      </a:pPr>
                      <a:r>
                        <a:rPr lang="zh-CN" sz="1100" dirty="0">
                          <a:effectLst/>
                          <a:latin typeface="+mn-lt"/>
                        </a:rPr>
                        <a:t> </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dirty="0">
                          <a:effectLst/>
                          <a:latin typeface="+mn-lt"/>
                        </a:rPr>
                        <a:t>n2</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N/A</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1988</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dirty="0">
                          <a:effectLst/>
                          <a:highlight>
                            <a:srgbClr val="00FFFF"/>
                          </a:highlight>
                          <a:latin typeface="+mn-lt"/>
                        </a:rPr>
                        <a:t>2 / 3.4 =&gt; </a:t>
                      </a:r>
                      <a:r>
                        <a:rPr lang="en-US" sz="1100" dirty="0" err="1">
                          <a:effectLst/>
                          <a:highlight>
                            <a:srgbClr val="00FFFF"/>
                          </a:highlight>
                          <a:latin typeface="+mn-lt"/>
                        </a:rPr>
                        <a:t>avg</a:t>
                      </a:r>
                      <a:r>
                        <a:rPr lang="en-US" sz="1100" dirty="0">
                          <a:effectLst/>
                          <a:highlight>
                            <a:srgbClr val="00FFFF"/>
                          </a:highlight>
                          <a:latin typeface="+mn-lt"/>
                        </a:rPr>
                        <a:t> 2.7</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FDD</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IMD7</a:t>
                      </a:r>
                      <a:endParaRPr lang="en-US" sz="1100">
                        <a:effectLst/>
                        <a:latin typeface="+mn-lt"/>
                        <a:ea typeface="SimSun"/>
                      </a:endParaRPr>
                    </a:p>
                  </a:txBody>
                  <a:tcPr marL="53206" marR="53206" marT="0" marB="0" anchor="ctr"/>
                </a:tc>
              </a:tr>
              <a:tr h="101189">
                <a:tc vMerge="1">
                  <a:txBody>
                    <a:bodyPr/>
                    <a:lstStyle/>
                    <a:p>
                      <a:pPr marL="0" marR="0" algn="ctr">
                        <a:lnSpc>
                          <a:spcPct val="107000"/>
                        </a:lnSpc>
                        <a:spcBef>
                          <a:spcPts val="0"/>
                        </a:spcBef>
                        <a:spcAft>
                          <a:spcPts val="0"/>
                        </a:spcAft>
                      </a:pPr>
                      <a:endParaRPr lang="en-US" sz="1000" dirty="0">
                        <a:effectLst/>
                        <a:latin typeface="Times New Roman"/>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n77</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3455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3455</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endParaRPr lang="en-US" sz="1100" dirty="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TDD</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N/A</a:t>
                      </a:r>
                      <a:endParaRPr lang="en-US" sz="1100">
                        <a:effectLst/>
                        <a:latin typeface="+mn-lt"/>
                        <a:ea typeface="SimSun"/>
                      </a:endParaRPr>
                    </a:p>
                  </a:txBody>
                  <a:tcPr marL="53206" marR="53206" marT="0" marB="0" anchor="ctr"/>
                </a:tc>
              </a:tr>
              <a:tr h="101189">
                <a:tc vMerge="1">
                  <a:txBody>
                    <a:bodyPr/>
                    <a:lstStyle/>
                    <a:p>
                      <a:endParaRPr lang="en-US"/>
                    </a:p>
                  </a:txBody>
                  <a:tcPr/>
                </a:tc>
                <a:tc vMerge="1">
                  <a:txBody>
                    <a:bodyPr/>
                    <a:lstStyle/>
                    <a:p>
                      <a:endParaRPr lang="en-US"/>
                    </a:p>
                  </a:txBody>
                  <a:tcPr/>
                </a:tc>
                <a:tc>
                  <a:txBody>
                    <a:bodyPr/>
                    <a:lstStyle/>
                    <a:p>
                      <a:pPr marL="0" marR="0" algn="ctr">
                        <a:lnSpc>
                          <a:spcPct val="107000"/>
                        </a:lnSpc>
                        <a:spcBef>
                          <a:spcPts val="0"/>
                        </a:spcBef>
                        <a:spcAft>
                          <a:spcPts val="0"/>
                        </a:spcAft>
                      </a:pPr>
                      <a:r>
                        <a:rPr lang="zh-CN" sz="1100">
                          <a:effectLst/>
                          <a:latin typeface="+mn-lt"/>
                        </a:rPr>
                        <a:t>3945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3945</a:t>
                      </a:r>
                      <a:endParaRPr lang="en-US" sz="1100">
                        <a:effectLst/>
                        <a:latin typeface="+mn-lt"/>
                        <a:ea typeface="SimSun"/>
                      </a:endParaRPr>
                    </a:p>
                  </a:txBody>
                  <a:tcPr marL="53206" marR="53206" marT="0" marB="0" anchor="ctr"/>
                </a:tc>
                <a:tc vMerge="1">
                  <a:txBody>
                    <a:bodyPr/>
                    <a:lstStyle/>
                    <a:p>
                      <a:endParaRPr lang="en-US"/>
                    </a:p>
                  </a:txBody>
                  <a:tcPr/>
                </a:tc>
                <a:tc vMerge="1">
                  <a:txBody>
                    <a:bodyPr/>
                    <a:lstStyle/>
                    <a:p>
                      <a:endParaRPr lang="en-US"/>
                    </a:p>
                  </a:txBody>
                  <a:tcPr/>
                </a:tc>
                <a:tc vMerge="1">
                  <a:txBody>
                    <a:bodyPr/>
                    <a:lstStyle/>
                    <a:p>
                      <a:endParaRPr lang="en-US"/>
                    </a:p>
                  </a:txBody>
                  <a:tcPr/>
                </a:tc>
              </a:tr>
              <a:tr h="0">
                <a:tc rowSpan="3">
                  <a:txBody>
                    <a:bodyPr/>
                    <a:lstStyle/>
                    <a:p>
                      <a:pPr marL="0" marR="0" algn="ctr">
                        <a:lnSpc>
                          <a:spcPct val="107000"/>
                        </a:lnSpc>
                        <a:spcBef>
                          <a:spcPts val="0"/>
                        </a:spcBef>
                        <a:spcAft>
                          <a:spcPts val="0"/>
                        </a:spcAft>
                      </a:pPr>
                      <a:r>
                        <a:rPr lang="zh-CN" sz="1100" dirty="0">
                          <a:effectLst/>
                          <a:latin typeface="+mn-lt"/>
                        </a:rPr>
                        <a:t>CA_n2A-n66(2A)</a:t>
                      </a:r>
                      <a:endParaRPr lang="en-US" sz="1100" dirty="0">
                        <a:effectLst/>
                        <a:latin typeface="+mn-lt"/>
                        <a:ea typeface="SimSun"/>
                      </a:endParaRPr>
                    </a:p>
                    <a:p>
                      <a:pPr marL="0" marR="0" algn="ctr">
                        <a:lnSpc>
                          <a:spcPct val="107000"/>
                        </a:lnSpc>
                        <a:spcBef>
                          <a:spcPts val="0"/>
                        </a:spcBef>
                        <a:spcAft>
                          <a:spcPts val="0"/>
                        </a:spcAft>
                      </a:pPr>
                      <a:r>
                        <a:rPr lang="zh-CN" sz="1100" dirty="0">
                          <a:effectLst/>
                          <a:latin typeface="+mn-lt"/>
                        </a:rPr>
                        <a:t> </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n2</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N/A</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1933</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highlight>
                            <a:srgbClr val="00FFFF"/>
                          </a:highlight>
                          <a:latin typeface="+mn-lt"/>
                        </a:rPr>
                        <a:t>0.6 / 0 =&gt; avg 0.3 =&gt; 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FDD</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dirty="0">
                          <a:effectLst/>
                          <a:latin typeface="+mn-lt"/>
                        </a:rPr>
                        <a:t>IMD7</a:t>
                      </a:r>
                      <a:endParaRPr lang="en-US" sz="1100" dirty="0">
                        <a:effectLst/>
                        <a:latin typeface="+mn-lt"/>
                        <a:ea typeface="SimSun"/>
                      </a:endParaRPr>
                    </a:p>
                  </a:txBody>
                  <a:tcPr marL="53206" marR="53206" marT="0" marB="0" anchor="ctr"/>
                </a:tc>
              </a:tr>
              <a:tr h="101189">
                <a:tc vMerge="1">
                  <a:txBody>
                    <a:bodyPr/>
                    <a:lstStyle/>
                    <a:p>
                      <a:pPr marL="0" marR="0" algn="ctr">
                        <a:lnSpc>
                          <a:spcPct val="107000"/>
                        </a:lnSpc>
                        <a:spcBef>
                          <a:spcPts val="0"/>
                        </a:spcBef>
                        <a:spcAft>
                          <a:spcPts val="0"/>
                        </a:spcAft>
                      </a:pPr>
                      <a:endParaRPr lang="en-US" sz="1000" dirty="0">
                        <a:effectLst/>
                        <a:latin typeface="Times New Roman"/>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dirty="0">
                          <a:effectLst/>
                          <a:latin typeface="+mn-lt"/>
                        </a:rPr>
                        <a:t>n66</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1722.5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1723</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endParaRPr lang="en-US" sz="1100" dirty="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TDD</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N/A</a:t>
                      </a:r>
                      <a:endParaRPr lang="en-US" sz="1100">
                        <a:effectLst/>
                        <a:latin typeface="+mn-lt"/>
                        <a:ea typeface="SimSun"/>
                      </a:endParaRPr>
                    </a:p>
                  </a:txBody>
                  <a:tcPr marL="53206" marR="53206" marT="0" marB="0" anchor="ctr"/>
                </a:tc>
              </a:tr>
              <a:tr h="101189">
                <a:tc vMerge="1">
                  <a:txBody>
                    <a:bodyPr/>
                    <a:lstStyle/>
                    <a:p>
                      <a:endParaRPr lang="en-US"/>
                    </a:p>
                  </a:txBody>
                  <a:tcPr/>
                </a:tc>
                <a:tc vMerge="1">
                  <a:txBody>
                    <a:bodyPr/>
                    <a:lstStyle/>
                    <a:p>
                      <a:endParaRPr lang="en-US"/>
                    </a:p>
                  </a:txBody>
                  <a:tcPr/>
                </a:tc>
                <a:tc>
                  <a:txBody>
                    <a:bodyPr/>
                    <a:lstStyle/>
                    <a:p>
                      <a:pPr marL="0" marR="0" algn="ctr">
                        <a:lnSpc>
                          <a:spcPct val="107000"/>
                        </a:lnSpc>
                        <a:spcBef>
                          <a:spcPts val="0"/>
                        </a:spcBef>
                        <a:spcAft>
                          <a:spcPts val="0"/>
                        </a:spcAft>
                      </a:pPr>
                      <a:r>
                        <a:rPr lang="zh-CN" sz="1100">
                          <a:effectLst/>
                          <a:latin typeface="+mn-lt"/>
                        </a:rPr>
                        <a:t>1777.5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1778</a:t>
                      </a:r>
                      <a:endParaRPr lang="en-US" sz="1100">
                        <a:effectLst/>
                        <a:latin typeface="+mn-lt"/>
                        <a:ea typeface="SimSun"/>
                      </a:endParaRPr>
                    </a:p>
                  </a:txBody>
                  <a:tcPr marL="53206" marR="53206" marT="0" marB="0" anchor="ctr"/>
                </a:tc>
                <a:tc vMerge="1">
                  <a:txBody>
                    <a:bodyPr/>
                    <a:lstStyle/>
                    <a:p>
                      <a:endParaRPr lang="en-US"/>
                    </a:p>
                  </a:txBody>
                  <a:tcPr/>
                </a:tc>
                <a:tc vMerge="1">
                  <a:txBody>
                    <a:bodyPr/>
                    <a:lstStyle/>
                    <a:p>
                      <a:endParaRPr lang="en-US"/>
                    </a:p>
                  </a:txBody>
                  <a:tcPr/>
                </a:tc>
                <a:tc vMerge="1">
                  <a:txBody>
                    <a:bodyPr/>
                    <a:lstStyle/>
                    <a:p>
                      <a:endParaRPr lang="en-US"/>
                    </a:p>
                  </a:txBody>
                  <a:tcPr/>
                </a:tc>
              </a:tr>
              <a:tr h="0">
                <a:tc rowSpan="3">
                  <a:txBody>
                    <a:bodyPr/>
                    <a:lstStyle/>
                    <a:p>
                      <a:pPr marL="0" marR="0" algn="ctr">
                        <a:lnSpc>
                          <a:spcPct val="107000"/>
                        </a:lnSpc>
                        <a:spcBef>
                          <a:spcPts val="0"/>
                        </a:spcBef>
                        <a:spcAft>
                          <a:spcPts val="0"/>
                        </a:spcAft>
                      </a:pPr>
                      <a:r>
                        <a:rPr lang="zh-CN" sz="1100" dirty="0">
                          <a:effectLst/>
                          <a:latin typeface="+mn-lt"/>
                        </a:rPr>
                        <a:t>CA_n3A-n77(2A)</a:t>
                      </a:r>
                      <a:endParaRPr lang="en-US" sz="1100" dirty="0">
                        <a:effectLst/>
                        <a:latin typeface="+mn-lt"/>
                        <a:ea typeface="SimSun"/>
                      </a:endParaRPr>
                    </a:p>
                    <a:p>
                      <a:pPr marL="0" marR="0" algn="ctr">
                        <a:lnSpc>
                          <a:spcPct val="107000"/>
                        </a:lnSpc>
                        <a:spcBef>
                          <a:spcPts val="0"/>
                        </a:spcBef>
                        <a:spcAft>
                          <a:spcPts val="0"/>
                        </a:spcAft>
                      </a:pPr>
                      <a:r>
                        <a:rPr lang="zh-CN" sz="1100" dirty="0">
                          <a:effectLst/>
                          <a:latin typeface="+mn-lt"/>
                        </a:rPr>
                        <a:t> </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n3</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N/A</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1878</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highlight>
                            <a:srgbClr val="00FFFF"/>
                          </a:highlight>
                          <a:latin typeface="+mn-lt"/>
                        </a:rPr>
                        <a:t>1.7 / 2.7 =&gt; avg 2.2</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FDD</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IMD7</a:t>
                      </a:r>
                      <a:endParaRPr lang="en-US" sz="1100">
                        <a:effectLst/>
                        <a:latin typeface="+mn-lt"/>
                        <a:ea typeface="SimSun"/>
                      </a:endParaRPr>
                    </a:p>
                  </a:txBody>
                  <a:tcPr marL="53206" marR="53206" marT="0" marB="0" anchor="ctr"/>
                </a:tc>
              </a:tr>
              <a:tr h="101189">
                <a:tc vMerge="1">
                  <a:txBody>
                    <a:bodyPr/>
                    <a:lstStyle/>
                    <a:p>
                      <a:pPr marL="0" marR="0" algn="ctr">
                        <a:lnSpc>
                          <a:spcPct val="107000"/>
                        </a:lnSpc>
                        <a:spcBef>
                          <a:spcPts val="0"/>
                        </a:spcBef>
                        <a:spcAft>
                          <a:spcPts val="0"/>
                        </a:spcAft>
                      </a:pPr>
                      <a:endParaRPr lang="en-US" sz="1000" dirty="0">
                        <a:effectLst/>
                        <a:latin typeface="Times New Roman"/>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dirty="0">
                          <a:effectLst/>
                          <a:latin typeface="+mn-lt"/>
                        </a:rPr>
                        <a:t>n77</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3455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3455</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endParaRPr lang="en-US" sz="1100" dirty="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TDD</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N/A</a:t>
                      </a:r>
                      <a:endParaRPr lang="en-US" sz="1100">
                        <a:effectLst/>
                        <a:latin typeface="+mn-lt"/>
                        <a:ea typeface="SimSun"/>
                      </a:endParaRPr>
                    </a:p>
                  </a:txBody>
                  <a:tcPr marL="53206" marR="53206" marT="0" marB="0" anchor="ctr"/>
                </a:tc>
              </a:tr>
              <a:tr h="101189">
                <a:tc vMerge="1">
                  <a:txBody>
                    <a:bodyPr/>
                    <a:lstStyle/>
                    <a:p>
                      <a:endParaRPr lang="en-US"/>
                    </a:p>
                  </a:txBody>
                  <a:tcPr/>
                </a:tc>
                <a:tc vMerge="1">
                  <a:txBody>
                    <a:bodyPr/>
                    <a:lstStyle/>
                    <a:p>
                      <a:endParaRPr lang="en-US"/>
                    </a:p>
                  </a:txBody>
                  <a:tcPr/>
                </a:tc>
                <a:tc>
                  <a:txBody>
                    <a:bodyPr/>
                    <a:lstStyle/>
                    <a:p>
                      <a:pPr marL="0" marR="0" algn="ctr">
                        <a:lnSpc>
                          <a:spcPct val="107000"/>
                        </a:lnSpc>
                        <a:spcBef>
                          <a:spcPts val="0"/>
                        </a:spcBef>
                        <a:spcAft>
                          <a:spcPts val="0"/>
                        </a:spcAft>
                      </a:pPr>
                      <a:r>
                        <a:rPr lang="zh-CN" sz="1100">
                          <a:effectLst/>
                          <a:latin typeface="+mn-lt"/>
                        </a:rPr>
                        <a:t>3945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3945</a:t>
                      </a:r>
                      <a:endParaRPr lang="en-US" sz="1100">
                        <a:effectLst/>
                        <a:latin typeface="+mn-lt"/>
                        <a:ea typeface="SimSun"/>
                      </a:endParaRPr>
                    </a:p>
                  </a:txBody>
                  <a:tcPr marL="53206" marR="53206" marT="0" marB="0" anchor="ctr"/>
                </a:tc>
                <a:tc vMerge="1">
                  <a:txBody>
                    <a:bodyPr/>
                    <a:lstStyle/>
                    <a:p>
                      <a:endParaRPr lang="en-US"/>
                    </a:p>
                  </a:txBody>
                  <a:tcPr/>
                </a:tc>
                <a:tc vMerge="1">
                  <a:txBody>
                    <a:bodyPr/>
                    <a:lstStyle/>
                    <a:p>
                      <a:endParaRPr lang="en-US"/>
                    </a:p>
                  </a:txBody>
                  <a:tcPr/>
                </a:tc>
                <a:tc vMerge="1">
                  <a:txBody>
                    <a:bodyPr/>
                    <a:lstStyle/>
                    <a:p>
                      <a:endParaRPr lang="en-US"/>
                    </a:p>
                  </a:txBody>
                  <a:tcPr/>
                </a:tc>
              </a:tr>
              <a:tr h="0">
                <a:tc rowSpan="3">
                  <a:txBody>
                    <a:bodyPr/>
                    <a:lstStyle/>
                    <a:p>
                      <a:pPr marL="0" marR="0" algn="ctr">
                        <a:lnSpc>
                          <a:spcPct val="107000"/>
                        </a:lnSpc>
                        <a:spcBef>
                          <a:spcPts val="0"/>
                        </a:spcBef>
                        <a:spcAft>
                          <a:spcPts val="0"/>
                        </a:spcAft>
                      </a:pPr>
                      <a:r>
                        <a:rPr lang="zh-CN" sz="1100" dirty="0">
                          <a:effectLst/>
                          <a:latin typeface="+mn-lt"/>
                        </a:rPr>
                        <a:t>CA_n25A-n41C</a:t>
                      </a:r>
                      <a:endParaRPr lang="en-US" sz="1100" dirty="0">
                        <a:effectLst/>
                        <a:latin typeface="+mn-lt"/>
                        <a:ea typeface="SimSun"/>
                      </a:endParaRPr>
                    </a:p>
                    <a:p>
                      <a:pPr marL="0" marR="0" algn="ctr">
                        <a:lnSpc>
                          <a:spcPct val="107000"/>
                        </a:lnSpc>
                        <a:spcBef>
                          <a:spcPts val="0"/>
                        </a:spcBef>
                        <a:spcAft>
                          <a:spcPts val="0"/>
                        </a:spcAft>
                      </a:pPr>
                      <a:r>
                        <a:rPr lang="zh-CN" sz="1100" dirty="0">
                          <a:effectLst/>
                          <a:latin typeface="+mn-lt"/>
                        </a:rPr>
                        <a:t> </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n25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N/A</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1988</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highlight>
                            <a:srgbClr val="00FFFF"/>
                          </a:highlight>
                          <a:latin typeface="+mn-lt"/>
                        </a:rPr>
                        <a:t>9.6 / 7.3 =&gt; avg 8.5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FDD</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IMD7</a:t>
                      </a:r>
                      <a:endParaRPr lang="en-US" sz="1100">
                        <a:effectLst/>
                        <a:latin typeface="+mn-lt"/>
                        <a:ea typeface="SimSun"/>
                      </a:endParaRPr>
                    </a:p>
                  </a:txBody>
                  <a:tcPr marL="53206" marR="53206" marT="0" marB="0" anchor="ctr"/>
                </a:tc>
              </a:tr>
              <a:tr h="101189">
                <a:tc vMerge="1">
                  <a:txBody>
                    <a:bodyPr/>
                    <a:lstStyle/>
                    <a:p>
                      <a:pPr marL="0" marR="0" algn="ctr">
                        <a:lnSpc>
                          <a:spcPct val="107000"/>
                        </a:lnSpc>
                        <a:spcBef>
                          <a:spcPts val="0"/>
                        </a:spcBef>
                        <a:spcAft>
                          <a:spcPts val="0"/>
                        </a:spcAft>
                      </a:pPr>
                      <a:endParaRPr lang="en-US" sz="1000" dirty="0">
                        <a:effectLst/>
                        <a:latin typeface="Times New Roman"/>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n41</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2545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90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2545</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endParaRPr lang="en-US" sz="1100" dirty="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TDD</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N/A</a:t>
                      </a:r>
                      <a:endParaRPr lang="en-US" sz="1100">
                        <a:effectLst/>
                        <a:latin typeface="+mn-lt"/>
                        <a:ea typeface="SimSun"/>
                      </a:endParaRPr>
                    </a:p>
                  </a:txBody>
                  <a:tcPr marL="53206" marR="53206" marT="0" marB="0" anchor="ctr"/>
                </a:tc>
              </a:tr>
              <a:tr h="202379">
                <a:tc vMerge="1">
                  <a:txBody>
                    <a:bodyPr/>
                    <a:lstStyle/>
                    <a:p>
                      <a:endParaRPr lang="en-US"/>
                    </a:p>
                  </a:txBody>
                  <a:tcPr/>
                </a:tc>
                <a:tc vMerge="1">
                  <a:txBody>
                    <a:bodyPr/>
                    <a:lstStyle/>
                    <a:p>
                      <a:endParaRPr lang="en-US"/>
                    </a:p>
                  </a:txBody>
                  <a:tcPr/>
                </a:tc>
                <a:tc>
                  <a:txBody>
                    <a:bodyPr/>
                    <a:lstStyle/>
                    <a:p>
                      <a:pPr marL="0" marR="0" algn="ctr">
                        <a:lnSpc>
                          <a:spcPct val="107000"/>
                        </a:lnSpc>
                        <a:spcBef>
                          <a:spcPts val="0"/>
                        </a:spcBef>
                        <a:spcAft>
                          <a:spcPts val="0"/>
                        </a:spcAft>
                      </a:pPr>
                      <a:r>
                        <a:rPr lang="zh-CN" sz="1100">
                          <a:effectLst/>
                          <a:latin typeface="+mn-lt"/>
                        </a:rPr>
                        <a:t>2460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100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dirty="0">
                          <a:effectLst/>
                          <a:highlight>
                            <a:srgbClr val="FFFF00"/>
                          </a:highlight>
                          <a:latin typeface="+mn-lt"/>
                        </a:rPr>
                        <a:t>1 (</a:t>
                      </a:r>
                      <a:r>
                        <a:rPr lang="en-US" sz="1100" dirty="0" err="1">
                          <a:effectLst/>
                          <a:highlight>
                            <a:srgbClr val="FFFF00"/>
                          </a:highlight>
                          <a:latin typeface="+mn-lt"/>
                        </a:rPr>
                        <a:t>RBstart</a:t>
                      </a:r>
                      <a:r>
                        <a:rPr lang="en-US" sz="1100" dirty="0">
                          <a:effectLst/>
                          <a:highlight>
                            <a:srgbClr val="FFFF00"/>
                          </a:highlight>
                          <a:latin typeface="+mn-lt"/>
                        </a:rPr>
                        <a:t>=225) / 1 (</a:t>
                      </a:r>
                      <a:r>
                        <a:rPr lang="en-US" sz="1100" dirty="0" err="1">
                          <a:effectLst/>
                          <a:highlight>
                            <a:srgbClr val="FFFF00"/>
                          </a:highlight>
                          <a:latin typeface="+mn-lt"/>
                        </a:rPr>
                        <a:t>RBstart</a:t>
                      </a:r>
                      <a:r>
                        <a:rPr lang="en-US" sz="1100" dirty="0">
                          <a:effectLst/>
                          <a:highlight>
                            <a:srgbClr val="FFFF00"/>
                          </a:highlight>
                          <a:latin typeface="+mn-lt"/>
                        </a:rPr>
                        <a:t>=229)</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2460</a:t>
                      </a:r>
                      <a:endParaRPr lang="en-US" sz="1100">
                        <a:effectLst/>
                        <a:latin typeface="+mn-lt"/>
                        <a:ea typeface="SimSun"/>
                      </a:endParaRPr>
                    </a:p>
                  </a:txBody>
                  <a:tcPr marL="53206" marR="53206" marT="0" marB="0" anchor="ctr"/>
                </a:tc>
                <a:tc vMerge="1">
                  <a:txBody>
                    <a:bodyPr/>
                    <a:lstStyle/>
                    <a:p>
                      <a:endParaRPr lang="en-US"/>
                    </a:p>
                  </a:txBody>
                  <a:tcPr/>
                </a:tc>
                <a:tc vMerge="1">
                  <a:txBody>
                    <a:bodyPr/>
                    <a:lstStyle/>
                    <a:p>
                      <a:endParaRPr lang="en-US"/>
                    </a:p>
                  </a:txBody>
                  <a:tcPr/>
                </a:tc>
                <a:tc vMerge="1">
                  <a:txBody>
                    <a:bodyPr/>
                    <a:lstStyle/>
                    <a:p>
                      <a:endParaRPr lang="en-US"/>
                    </a:p>
                  </a:txBody>
                  <a:tcPr/>
                </a:tc>
              </a:tr>
              <a:tr h="0">
                <a:tc rowSpan="3">
                  <a:txBody>
                    <a:bodyPr/>
                    <a:lstStyle/>
                    <a:p>
                      <a:pPr marL="0" marR="0" algn="ctr">
                        <a:lnSpc>
                          <a:spcPct val="107000"/>
                        </a:lnSpc>
                        <a:spcBef>
                          <a:spcPts val="0"/>
                        </a:spcBef>
                        <a:spcAft>
                          <a:spcPts val="0"/>
                        </a:spcAft>
                      </a:pPr>
                      <a:r>
                        <a:rPr lang="zh-CN" sz="1100" dirty="0">
                          <a:effectLst/>
                          <a:latin typeface="+mn-lt"/>
                        </a:rPr>
                        <a:t>CA_n30A-n77(2A)</a:t>
                      </a:r>
                      <a:endParaRPr lang="en-US" sz="1100" dirty="0">
                        <a:effectLst/>
                        <a:latin typeface="+mn-lt"/>
                        <a:ea typeface="SimSun"/>
                      </a:endParaRPr>
                    </a:p>
                    <a:p>
                      <a:pPr marL="0" marR="0" algn="ctr">
                        <a:lnSpc>
                          <a:spcPct val="107000"/>
                        </a:lnSpc>
                        <a:spcBef>
                          <a:spcPts val="0"/>
                        </a:spcBef>
                        <a:spcAft>
                          <a:spcPts val="0"/>
                        </a:spcAft>
                      </a:pPr>
                      <a:r>
                        <a:rPr lang="zh-CN" sz="1100" dirty="0">
                          <a:effectLst/>
                          <a:latin typeface="+mn-lt"/>
                        </a:rPr>
                        <a:t> </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n30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N/A</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2353</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dirty="0">
                          <a:effectLst/>
                          <a:highlight>
                            <a:srgbClr val="00FFFF"/>
                          </a:highlight>
                          <a:latin typeface="+mn-lt"/>
                        </a:rPr>
                        <a:t>2.3 / 4 =&gt; </a:t>
                      </a:r>
                      <a:r>
                        <a:rPr lang="en-US" sz="1100" dirty="0" err="1">
                          <a:effectLst/>
                          <a:highlight>
                            <a:srgbClr val="00FFFF"/>
                          </a:highlight>
                          <a:latin typeface="+mn-lt"/>
                        </a:rPr>
                        <a:t>avg</a:t>
                      </a:r>
                      <a:r>
                        <a:rPr lang="en-US" sz="1100" dirty="0">
                          <a:effectLst/>
                          <a:highlight>
                            <a:srgbClr val="00FFFF"/>
                          </a:highlight>
                          <a:latin typeface="+mn-lt"/>
                        </a:rPr>
                        <a:t> 3.2</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FDD</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IMD7</a:t>
                      </a:r>
                      <a:endParaRPr lang="en-US" sz="1100">
                        <a:effectLst/>
                        <a:latin typeface="+mn-lt"/>
                        <a:ea typeface="SimSun"/>
                      </a:endParaRPr>
                    </a:p>
                  </a:txBody>
                  <a:tcPr marL="53206" marR="53206" marT="0" marB="0" anchor="ctr"/>
                </a:tc>
              </a:tr>
              <a:tr h="101189">
                <a:tc vMerge="1">
                  <a:txBody>
                    <a:bodyPr/>
                    <a:lstStyle/>
                    <a:p>
                      <a:endParaRPr lang="en-US"/>
                    </a:p>
                  </a:txBody>
                  <a:tcPr/>
                </a:tc>
                <a:tc rowSpan="2">
                  <a:txBody>
                    <a:bodyPr/>
                    <a:lstStyle/>
                    <a:p>
                      <a:pPr marL="0" marR="0" algn="ctr">
                        <a:lnSpc>
                          <a:spcPct val="107000"/>
                        </a:lnSpc>
                        <a:spcBef>
                          <a:spcPts val="0"/>
                        </a:spcBef>
                        <a:spcAft>
                          <a:spcPts val="0"/>
                        </a:spcAft>
                      </a:pPr>
                      <a:r>
                        <a:rPr lang="zh-CN" sz="1100" dirty="0">
                          <a:effectLst/>
                          <a:latin typeface="+mn-lt"/>
                        </a:rPr>
                        <a:t>n77</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3455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3455</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endParaRPr lang="en-US" sz="1100" dirty="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TDD</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N/A</a:t>
                      </a:r>
                      <a:endParaRPr lang="en-US" sz="1100">
                        <a:effectLst/>
                        <a:latin typeface="+mn-lt"/>
                        <a:ea typeface="SimSun"/>
                      </a:endParaRPr>
                    </a:p>
                  </a:txBody>
                  <a:tcPr marL="53206" marR="53206" marT="0" marB="0" anchor="ctr"/>
                </a:tc>
              </a:tr>
              <a:tr h="101189">
                <a:tc vMerge="1">
                  <a:txBody>
                    <a:bodyPr/>
                    <a:lstStyle/>
                    <a:p>
                      <a:pPr marL="0" marR="0" algn="ctr">
                        <a:lnSpc>
                          <a:spcPct val="107000"/>
                        </a:lnSpc>
                        <a:spcBef>
                          <a:spcPts val="0"/>
                        </a:spcBef>
                        <a:spcAft>
                          <a:spcPts val="0"/>
                        </a:spcAft>
                      </a:pPr>
                      <a:endParaRPr lang="en-US" sz="1000" dirty="0">
                        <a:effectLst/>
                        <a:latin typeface="Times New Roman"/>
                        <a:ea typeface="SimSun"/>
                      </a:endParaRPr>
                    </a:p>
                  </a:txBody>
                  <a:tcPr marL="53206" marR="53206" marT="0" marB="0" anchor="ctr"/>
                </a:tc>
                <a:tc vMerge="1">
                  <a:txBody>
                    <a:bodyPr/>
                    <a:lstStyle/>
                    <a:p>
                      <a:endParaRPr lang="en-US"/>
                    </a:p>
                  </a:txBody>
                  <a:tcPr/>
                </a:tc>
                <a:tc>
                  <a:txBody>
                    <a:bodyPr/>
                    <a:lstStyle/>
                    <a:p>
                      <a:pPr marL="0" marR="0" algn="ctr">
                        <a:lnSpc>
                          <a:spcPct val="107000"/>
                        </a:lnSpc>
                        <a:spcBef>
                          <a:spcPts val="0"/>
                        </a:spcBef>
                        <a:spcAft>
                          <a:spcPts val="0"/>
                        </a:spcAft>
                      </a:pPr>
                      <a:r>
                        <a:rPr lang="zh-CN" sz="1100">
                          <a:effectLst/>
                          <a:latin typeface="+mn-lt"/>
                        </a:rPr>
                        <a:t>3825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3825</a:t>
                      </a:r>
                      <a:endParaRPr lang="en-US" sz="1100">
                        <a:effectLst/>
                        <a:latin typeface="+mn-lt"/>
                        <a:ea typeface="SimSun"/>
                      </a:endParaRPr>
                    </a:p>
                  </a:txBody>
                  <a:tcPr marL="53206" marR="53206" marT="0" marB="0" anchor="ctr"/>
                </a:tc>
                <a:tc vMerge="1">
                  <a:txBody>
                    <a:bodyPr/>
                    <a:lstStyle/>
                    <a:p>
                      <a:endParaRPr lang="en-US"/>
                    </a:p>
                  </a:txBody>
                  <a:tcPr/>
                </a:tc>
                <a:tc vMerge="1">
                  <a:txBody>
                    <a:bodyPr/>
                    <a:lstStyle/>
                    <a:p>
                      <a:endParaRPr lang="en-US"/>
                    </a:p>
                  </a:txBody>
                  <a:tcPr/>
                </a:tc>
                <a:tc vMerge="1">
                  <a:txBody>
                    <a:bodyPr/>
                    <a:lstStyle/>
                    <a:p>
                      <a:endParaRPr lang="en-US"/>
                    </a:p>
                  </a:txBody>
                  <a:tcPr/>
                </a:tc>
              </a:tr>
              <a:tr h="101189">
                <a:tc rowSpan="3">
                  <a:txBody>
                    <a:bodyPr/>
                    <a:lstStyle/>
                    <a:p>
                      <a:pPr marL="0" marR="0" algn="ctr">
                        <a:lnSpc>
                          <a:spcPct val="107000"/>
                        </a:lnSpc>
                        <a:spcBef>
                          <a:spcPts val="0"/>
                        </a:spcBef>
                        <a:spcAft>
                          <a:spcPts val="0"/>
                        </a:spcAft>
                      </a:pPr>
                      <a:r>
                        <a:rPr lang="zh-CN" sz="1100" dirty="0">
                          <a:effectLst/>
                          <a:latin typeface="+mn-lt"/>
                        </a:rPr>
                        <a:t>CA_n41C-n66A</a:t>
                      </a:r>
                      <a:endParaRPr lang="en-US" sz="1100" dirty="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n41</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2545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90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2545</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endParaRPr lang="en-US" sz="1100" dirty="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TDD</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N/A</a:t>
                      </a:r>
                      <a:endParaRPr lang="en-US" sz="1100">
                        <a:effectLst/>
                        <a:latin typeface="+mn-lt"/>
                        <a:ea typeface="SimSun"/>
                      </a:endParaRPr>
                    </a:p>
                  </a:txBody>
                  <a:tcPr marL="53206" marR="53206" marT="0" marB="0" anchor="ctr"/>
                </a:tc>
              </a:tr>
              <a:tr h="101189">
                <a:tc vMerge="1">
                  <a:txBody>
                    <a:bodyPr/>
                    <a:lstStyle/>
                    <a:p>
                      <a:endParaRPr lang="en-US"/>
                    </a:p>
                  </a:txBody>
                  <a:tcPr/>
                </a:tc>
                <a:tc vMerge="1">
                  <a:txBody>
                    <a:bodyPr/>
                    <a:lstStyle/>
                    <a:p>
                      <a:endParaRPr lang="en-US"/>
                    </a:p>
                  </a:txBody>
                  <a:tcPr/>
                </a:tc>
                <a:tc>
                  <a:txBody>
                    <a:bodyPr/>
                    <a:lstStyle/>
                    <a:p>
                      <a:pPr marL="0" marR="0" algn="ctr">
                        <a:lnSpc>
                          <a:spcPct val="107000"/>
                        </a:lnSpc>
                        <a:spcBef>
                          <a:spcPts val="0"/>
                        </a:spcBef>
                        <a:spcAft>
                          <a:spcPts val="0"/>
                        </a:spcAft>
                      </a:pPr>
                      <a:r>
                        <a:rPr lang="zh-CN" sz="1100">
                          <a:effectLst/>
                          <a:latin typeface="+mn-lt"/>
                        </a:rPr>
                        <a:t>2640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100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2640</a:t>
                      </a:r>
                      <a:endParaRPr lang="en-US" sz="1100">
                        <a:effectLst/>
                        <a:latin typeface="+mn-lt"/>
                        <a:ea typeface="SimSun"/>
                      </a:endParaRPr>
                    </a:p>
                  </a:txBody>
                  <a:tcPr marL="53206" marR="53206" marT="0" marB="0" anchor="ctr"/>
                </a:tc>
                <a:tc vMerge="1">
                  <a:txBody>
                    <a:bodyPr/>
                    <a:lstStyle/>
                    <a:p>
                      <a:endParaRPr lang="en-US"/>
                    </a:p>
                  </a:txBody>
                  <a:tcPr/>
                </a:tc>
                <a:tc vMerge="1">
                  <a:txBody>
                    <a:bodyPr/>
                    <a:lstStyle/>
                    <a:p>
                      <a:endParaRPr lang="en-US"/>
                    </a:p>
                  </a:txBody>
                  <a:tcPr/>
                </a:tc>
                <a:tc vMerge="1">
                  <a:txBody>
                    <a:bodyPr/>
                    <a:lstStyle/>
                    <a:p>
                      <a:endParaRPr lang="en-US"/>
                    </a:p>
                  </a:txBody>
                  <a:tcPr/>
                </a:tc>
              </a:tr>
              <a:tr h="113851">
                <a:tc vMerge="1">
                  <a:txBody>
                    <a:bodyPr/>
                    <a:lstStyle/>
                    <a:p>
                      <a:endParaRPr lang="en-US"/>
                    </a:p>
                  </a:txBody>
                  <a:tcPr/>
                </a:tc>
                <a:tc>
                  <a:txBody>
                    <a:bodyPr/>
                    <a:lstStyle/>
                    <a:p>
                      <a:pPr marL="0" marR="0" algn="ctr">
                        <a:lnSpc>
                          <a:spcPct val="107000"/>
                        </a:lnSpc>
                        <a:spcBef>
                          <a:spcPts val="0"/>
                        </a:spcBef>
                        <a:spcAft>
                          <a:spcPts val="0"/>
                        </a:spcAft>
                      </a:pPr>
                      <a:r>
                        <a:rPr lang="zh-CN" sz="1100">
                          <a:effectLst/>
                          <a:latin typeface="+mn-lt"/>
                        </a:rPr>
                        <a:t>n66</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N/A</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2198</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highlight>
                            <a:srgbClr val="FFFF00"/>
                          </a:highlight>
                          <a:latin typeface="+mn-lt"/>
                        </a:rPr>
                        <a:t>22 / [33.5]1</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FDD</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IMD5</a:t>
                      </a:r>
                      <a:endParaRPr lang="en-US" sz="1100">
                        <a:effectLst/>
                        <a:latin typeface="+mn-lt"/>
                        <a:ea typeface="SimSun"/>
                      </a:endParaRPr>
                    </a:p>
                  </a:txBody>
                  <a:tcPr marL="53206" marR="53206" marT="0" marB="0" anchor="ctr"/>
                </a:tc>
              </a:tr>
              <a:tr h="101189">
                <a:tc rowSpan="3">
                  <a:txBody>
                    <a:bodyPr/>
                    <a:lstStyle/>
                    <a:p>
                      <a:pPr marL="0" marR="0" algn="ctr">
                        <a:lnSpc>
                          <a:spcPct val="107000"/>
                        </a:lnSpc>
                        <a:spcBef>
                          <a:spcPts val="0"/>
                        </a:spcBef>
                        <a:spcAft>
                          <a:spcPts val="0"/>
                        </a:spcAft>
                      </a:pPr>
                      <a:r>
                        <a:rPr lang="zh-CN" sz="1100">
                          <a:effectLst/>
                          <a:latin typeface="+mn-lt"/>
                        </a:rPr>
                        <a:t>CA_n41C-n77A</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n41</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2545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60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2545</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endParaRPr lang="en-US" sz="1100" dirty="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TDD</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N/A</a:t>
                      </a:r>
                      <a:endParaRPr lang="en-US" sz="1100">
                        <a:effectLst/>
                        <a:latin typeface="+mn-lt"/>
                        <a:ea typeface="SimSun"/>
                      </a:endParaRPr>
                    </a:p>
                  </a:txBody>
                  <a:tcPr marL="53206" marR="53206" marT="0" marB="0" anchor="ctr"/>
                </a:tc>
              </a:tr>
              <a:tr h="101189">
                <a:tc vMerge="1">
                  <a:txBody>
                    <a:bodyPr/>
                    <a:lstStyle/>
                    <a:p>
                      <a:endParaRPr lang="en-US"/>
                    </a:p>
                  </a:txBody>
                  <a:tcPr/>
                </a:tc>
                <a:tc vMerge="1">
                  <a:txBody>
                    <a:bodyPr/>
                    <a:lstStyle/>
                    <a:p>
                      <a:endParaRPr lang="en-US"/>
                    </a:p>
                  </a:txBody>
                  <a:tcPr/>
                </a:tc>
                <a:tc>
                  <a:txBody>
                    <a:bodyPr/>
                    <a:lstStyle/>
                    <a:p>
                      <a:pPr marL="0" marR="0" algn="ctr">
                        <a:lnSpc>
                          <a:spcPct val="107000"/>
                        </a:lnSpc>
                        <a:spcBef>
                          <a:spcPts val="0"/>
                        </a:spcBef>
                        <a:spcAft>
                          <a:spcPts val="0"/>
                        </a:spcAft>
                      </a:pPr>
                      <a:r>
                        <a:rPr lang="zh-CN" sz="1100">
                          <a:effectLst/>
                          <a:latin typeface="+mn-lt"/>
                        </a:rPr>
                        <a:t>2640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100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2640</a:t>
                      </a:r>
                      <a:endParaRPr lang="en-US" sz="1100">
                        <a:effectLst/>
                        <a:latin typeface="+mn-lt"/>
                        <a:ea typeface="SimSun"/>
                      </a:endParaRPr>
                    </a:p>
                  </a:txBody>
                  <a:tcPr marL="53206" marR="53206" marT="0" marB="0" anchor="ctr"/>
                </a:tc>
                <a:tc vMerge="1">
                  <a:txBody>
                    <a:bodyPr/>
                    <a:lstStyle/>
                    <a:p>
                      <a:endParaRPr lang="en-US"/>
                    </a:p>
                  </a:txBody>
                  <a:tcPr/>
                </a:tc>
                <a:tc vMerge="1">
                  <a:txBody>
                    <a:bodyPr/>
                    <a:lstStyle/>
                    <a:p>
                      <a:endParaRPr lang="en-US"/>
                    </a:p>
                  </a:txBody>
                  <a:tcPr/>
                </a:tc>
                <a:tc vMerge="1">
                  <a:txBody>
                    <a:bodyPr/>
                    <a:lstStyle/>
                    <a:p>
                      <a:endParaRPr lang="en-US"/>
                    </a:p>
                  </a:txBody>
                  <a:tcPr/>
                </a:tc>
              </a:tr>
              <a:tr h="0">
                <a:tc vMerge="1">
                  <a:txBody>
                    <a:bodyPr/>
                    <a:lstStyle/>
                    <a:p>
                      <a:endParaRPr lang="en-US"/>
                    </a:p>
                  </a:txBody>
                  <a:tcPr/>
                </a:tc>
                <a:tc>
                  <a:txBody>
                    <a:bodyPr/>
                    <a:lstStyle/>
                    <a:p>
                      <a:pPr marL="0" marR="0" algn="ctr">
                        <a:lnSpc>
                          <a:spcPct val="107000"/>
                        </a:lnSpc>
                        <a:spcBef>
                          <a:spcPts val="0"/>
                        </a:spcBef>
                        <a:spcAft>
                          <a:spcPts val="0"/>
                        </a:spcAft>
                      </a:pPr>
                      <a:r>
                        <a:rPr lang="zh-CN" sz="1100" dirty="0">
                          <a:effectLst/>
                          <a:latin typeface="+mn-lt"/>
                        </a:rPr>
                        <a:t>n77</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N/A</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3305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highlight>
                            <a:srgbClr val="00FFFF"/>
                          </a:highlight>
                          <a:latin typeface="+mn-lt"/>
                        </a:rPr>
                        <a:t>1.1 / 4.2 =&gt; avg 2.7</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FDD</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IMD9</a:t>
                      </a:r>
                      <a:endParaRPr lang="en-US" sz="1100">
                        <a:effectLst/>
                        <a:latin typeface="+mn-lt"/>
                        <a:ea typeface="SimSun"/>
                      </a:endParaRPr>
                    </a:p>
                  </a:txBody>
                  <a:tcPr marL="53206" marR="53206" marT="0" marB="0" anchor="ctr"/>
                </a:tc>
              </a:tr>
              <a:tr h="113851">
                <a:tc rowSpan="3">
                  <a:txBody>
                    <a:bodyPr/>
                    <a:lstStyle/>
                    <a:p>
                      <a:pPr marL="0" marR="0" algn="ctr">
                        <a:lnSpc>
                          <a:spcPct val="107000"/>
                        </a:lnSpc>
                        <a:spcBef>
                          <a:spcPts val="0"/>
                        </a:spcBef>
                        <a:spcAft>
                          <a:spcPts val="0"/>
                        </a:spcAft>
                      </a:pPr>
                      <a:r>
                        <a:rPr lang="zh-CN" sz="1100" dirty="0">
                          <a:effectLst/>
                          <a:latin typeface="+mn-lt"/>
                        </a:rPr>
                        <a:t>CA_n66A-n77(2A)</a:t>
                      </a:r>
                      <a:endParaRPr lang="en-US" sz="1100" dirty="0">
                        <a:effectLst/>
                        <a:latin typeface="+mn-lt"/>
                        <a:ea typeface="SimSun"/>
                      </a:endParaRPr>
                    </a:p>
                    <a:p>
                      <a:pPr marL="0" marR="0" algn="ctr">
                        <a:lnSpc>
                          <a:spcPct val="107000"/>
                        </a:lnSpc>
                        <a:spcBef>
                          <a:spcPts val="0"/>
                        </a:spcBef>
                        <a:spcAft>
                          <a:spcPts val="0"/>
                        </a:spcAft>
                      </a:pPr>
                      <a:r>
                        <a:rPr lang="zh-CN" sz="1100" dirty="0">
                          <a:effectLst/>
                          <a:latin typeface="+mn-lt"/>
                        </a:rPr>
                        <a:t> </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dirty="0">
                          <a:effectLst/>
                          <a:latin typeface="+mn-lt"/>
                        </a:rPr>
                        <a:t>n66</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N/A</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2198</a:t>
                      </a:r>
                      <a:endParaRPr lang="en-US" sz="1100">
                        <a:effectLst/>
                        <a:latin typeface="+mn-lt"/>
                        <a:ea typeface="SimSun"/>
                      </a:endParaRPr>
                    </a:p>
                  </a:txBody>
                  <a:tcPr marL="53206" marR="53206" marT="0" marB="0" anchor="ctr"/>
                </a:tc>
                <a:tc>
                  <a:txBody>
                    <a:bodyPr/>
                    <a:lstStyle/>
                    <a:p>
                      <a:pPr marL="0" marR="0" algn="ctr" defTabSz="914400" rtl="0" eaLnBrk="1" latinLnBrk="0" hangingPunct="1">
                        <a:lnSpc>
                          <a:spcPct val="107000"/>
                        </a:lnSpc>
                        <a:spcBef>
                          <a:spcPts val="0"/>
                        </a:spcBef>
                        <a:spcAft>
                          <a:spcPts val="0"/>
                        </a:spcAft>
                      </a:pPr>
                      <a:r>
                        <a:rPr lang="en-US" sz="1100" kern="1200" dirty="0" smtClean="0">
                          <a:solidFill>
                            <a:schemeClr val="tx1"/>
                          </a:solidFill>
                          <a:effectLst/>
                          <a:highlight>
                            <a:srgbClr val="00FFFF"/>
                          </a:highlight>
                          <a:latin typeface="+mn-lt"/>
                          <a:ea typeface="+mn-ea"/>
                          <a:cs typeface="+mn-cs"/>
                        </a:rPr>
                        <a:t>2.3 / 4.4 =&gt; </a:t>
                      </a:r>
                      <a:r>
                        <a:rPr lang="en-US" sz="1100" kern="1200" dirty="0" err="1" smtClean="0">
                          <a:solidFill>
                            <a:schemeClr val="tx1"/>
                          </a:solidFill>
                          <a:effectLst/>
                          <a:highlight>
                            <a:srgbClr val="00FFFF"/>
                          </a:highlight>
                          <a:latin typeface="+mn-lt"/>
                          <a:ea typeface="+mn-ea"/>
                          <a:cs typeface="+mn-cs"/>
                        </a:rPr>
                        <a:t>avg</a:t>
                      </a:r>
                      <a:r>
                        <a:rPr lang="en-US" sz="1100" kern="1200" dirty="0" smtClean="0">
                          <a:solidFill>
                            <a:schemeClr val="tx1"/>
                          </a:solidFill>
                          <a:effectLst/>
                          <a:highlight>
                            <a:srgbClr val="00FFFF"/>
                          </a:highlight>
                          <a:latin typeface="+mn-lt"/>
                          <a:ea typeface="+mn-ea"/>
                          <a:cs typeface="+mn-cs"/>
                        </a:rPr>
                        <a:t> 3.4</a:t>
                      </a:r>
                      <a:endParaRPr lang="en-US" sz="1100" kern="1200" dirty="0">
                        <a:solidFill>
                          <a:schemeClr val="tx1"/>
                        </a:solidFill>
                        <a:effectLst/>
                        <a:highlight>
                          <a:srgbClr val="00FFFF"/>
                        </a:highlight>
                        <a:latin typeface="+mn-lt"/>
                        <a:ea typeface="+mn-ea"/>
                        <a:cs typeface="+mn-cs"/>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FDD</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IMD7</a:t>
                      </a:r>
                      <a:endParaRPr lang="en-US" sz="1100">
                        <a:effectLst/>
                        <a:latin typeface="+mn-lt"/>
                        <a:ea typeface="SimSun"/>
                      </a:endParaRPr>
                    </a:p>
                  </a:txBody>
                  <a:tcPr marL="53206" marR="53206" marT="0" marB="0" anchor="ctr"/>
                </a:tc>
              </a:tr>
              <a:tr h="101189">
                <a:tc vMerge="1">
                  <a:txBody>
                    <a:bodyPr/>
                    <a:lstStyle/>
                    <a:p>
                      <a:endParaRPr lang="en-US"/>
                    </a:p>
                  </a:txBody>
                  <a:tcPr/>
                </a:tc>
                <a:tc rowSpan="2">
                  <a:txBody>
                    <a:bodyPr/>
                    <a:lstStyle/>
                    <a:p>
                      <a:pPr marL="0" marR="0" algn="ctr">
                        <a:lnSpc>
                          <a:spcPct val="107000"/>
                        </a:lnSpc>
                        <a:spcBef>
                          <a:spcPts val="0"/>
                        </a:spcBef>
                        <a:spcAft>
                          <a:spcPts val="0"/>
                        </a:spcAft>
                      </a:pPr>
                      <a:r>
                        <a:rPr lang="zh-CN" sz="1100" dirty="0">
                          <a:effectLst/>
                          <a:latin typeface="+mn-lt"/>
                        </a:rPr>
                        <a:t>n77</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3455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3455</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endParaRPr lang="en-US" sz="1100" dirty="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TDD</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zh-CN" sz="1100">
                          <a:effectLst/>
                          <a:latin typeface="+mn-lt"/>
                        </a:rPr>
                        <a:t>N/A</a:t>
                      </a:r>
                      <a:endParaRPr lang="en-US" sz="1100">
                        <a:effectLst/>
                        <a:latin typeface="+mn-lt"/>
                        <a:ea typeface="SimSun"/>
                      </a:endParaRPr>
                    </a:p>
                  </a:txBody>
                  <a:tcPr marL="53206" marR="53206" marT="0" marB="0" anchor="ctr"/>
                </a:tc>
              </a:tr>
              <a:tr h="101189">
                <a:tc vMerge="1">
                  <a:txBody>
                    <a:bodyPr/>
                    <a:lstStyle/>
                    <a:p>
                      <a:pPr marL="0" marR="0" algn="ctr">
                        <a:lnSpc>
                          <a:spcPct val="107000"/>
                        </a:lnSpc>
                        <a:spcBef>
                          <a:spcPts val="0"/>
                        </a:spcBef>
                        <a:spcAft>
                          <a:spcPts val="0"/>
                        </a:spcAft>
                      </a:pPr>
                      <a:endParaRPr lang="en-US" sz="1000" dirty="0">
                        <a:effectLst/>
                        <a:latin typeface="Times New Roman"/>
                        <a:ea typeface="SimSun"/>
                      </a:endParaRPr>
                    </a:p>
                  </a:txBody>
                  <a:tcPr marL="53206" marR="53206" marT="0" marB="0" anchor="ctr"/>
                </a:tc>
                <a:tc vMerge="1">
                  <a:txBody>
                    <a:bodyPr/>
                    <a:lstStyle/>
                    <a:p>
                      <a:endParaRPr lang="en-US"/>
                    </a:p>
                  </a:txBody>
                  <a:tcPr/>
                </a:tc>
                <a:tc>
                  <a:txBody>
                    <a:bodyPr/>
                    <a:lstStyle/>
                    <a:p>
                      <a:pPr marL="0" marR="0" algn="ctr">
                        <a:lnSpc>
                          <a:spcPct val="107000"/>
                        </a:lnSpc>
                        <a:spcBef>
                          <a:spcPts val="0"/>
                        </a:spcBef>
                        <a:spcAft>
                          <a:spcPts val="0"/>
                        </a:spcAft>
                      </a:pPr>
                      <a:r>
                        <a:rPr lang="zh-CN" sz="1100">
                          <a:effectLst/>
                          <a:latin typeface="+mn-lt"/>
                        </a:rPr>
                        <a:t>3875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same</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3875</a:t>
                      </a:r>
                      <a:endParaRPr lang="en-US" sz="1100">
                        <a:effectLst/>
                        <a:latin typeface="+mn-lt"/>
                        <a:ea typeface="SimSun"/>
                      </a:endParaRPr>
                    </a:p>
                  </a:txBody>
                  <a:tcPr marL="53206" marR="53206" marT="0" marB="0" anchor="ctr"/>
                </a:tc>
                <a:tc vMerge="1">
                  <a:txBody>
                    <a:bodyPr/>
                    <a:lstStyle/>
                    <a:p>
                      <a:endParaRPr lang="en-US"/>
                    </a:p>
                  </a:txBody>
                  <a:tcPr/>
                </a:tc>
                <a:tc vMerge="1">
                  <a:txBody>
                    <a:bodyPr/>
                    <a:lstStyle/>
                    <a:p>
                      <a:endParaRPr lang="en-US"/>
                    </a:p>
                  </a:txBody>
                  <a:tcPr/>
                </a:tc>
                <a:tc vMerge="1">
                  <a:txBody>
                    <a:bodyPr/>
                    <a:lstStyle/>
                    <a:p>
                      <a:endParaRPr lang="en-US"/>
                    </a:p>
                  </a:txBody>
                  <a:tcPr/>
                </a:tc>
              </a:tr>
              <a:tr h="0">
                <a:tc rowSpan="3">
                  <a:txBody>
                    <a:bodyPr/>
                    <a:lstStyle/>
                    <a:p>
                      <a:pPr marL="0" marR="0" algn="ctr">
                        <a:lnSpc>
                          <a:spcPct val="107000"/>
                        </a:lnSpc>
                        <a:spcBef>
                          <a:spcPts val="0"/>
                        </a:spcBef>
                        <a:spcAft>
                          <a:spcPts val="0"/>
                        </a:spcAft>
                      </a:pPr>
                      <a:r>
                        <a:rPr lang="zh-CN" sz="1100" dirty="0">
                          <a:effectLst/>
                          <a:latin typeface="+mn-lt"/>
                        </a:rPr>
                        <a:t>DC_3A_n41C</a:t>
                      </a:r>
                      <a:endParaRPr lang="en-US" sz="1100" dirty="0">
                        <a:effectLst/>
                        <a:latin typeface="+mn-lt"/>
                        <a:ea typeface="SimSun"/>
                      </a:endParaRPr>
                    </a:p>
                    <a:p>
                      <a:pPr marL="0" marR="0" algn="ctr">
                        <a:lnSpc>
                          <a:spcPct val="107000"/>
                        </a:lnSpc>
                        <a:spcBef>
                          <a:spcPts val="0"/>
                        </a:spcBef>
                        <a:spcAft>
                          <a:spcPts val="0"/>
                        </a:spcAft>
                      </a:pPr>
                      <a:r>
                        <a:rPr lang="zh-CN" sz="1100" dirty="0">
                          <a:effectLst/>
                          <a:latin typeface="+mn-lt"/>
                        </a:rPr>
                        <a:t>  </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GB" sz="1100" dirty="0">
                          <a:effectLst/>
                          <a:latin typeface="+mn-lt"/>
                        </a:rPr>
                        <a:t>3</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N/A</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 / N/A</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1878</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highlight>
                            <a:srgbClr val="00FFFF"/>
                          </a:highlight>
                          <a:latin typeface="+mn-lt"/>
                        </a:rPr>
                        <a:t>0 / 3.3 =&gt; avg 1.7</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GB" sz="1100">
                          <a:effectLst/>
                          <a:latin typeface="+mn-lt"/>
                        </a:rPr>
                        <a:t>FDD</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GB" sz="1100">
                          <a:effectLst/>
                          <a:latin typeface="+mn-lt"/>
                        </a:rPr>
                        <a:t>IMD9</a:t>
                      </a:r>
                      <a:endParaRPr lang="en-US" sz="1100">
                        <a:effectLst/>
                        <a:latin typeface="+mn-lt"/>
                        <a:ea typeface="SimSun"/>
                      </a:endParaRPr>
                    </a:p>
                  </a:txBody>
                  <a:tcPr marL="53206" marR="53206" marT="0" marB="0" anchor="ctr"/>
                </a:tc>
              </a:tr>
              <a:tr h="101189">
                <a:tc vMerge="1">
                  <a:txBody>
                    <a:bodyPr/>
                    <a:lstStyle/>
                    <a:p>
                      <a:pPr marL="0" marR="0" algn="ctr">
                        <a:lnSpc>
                          <a:spcPct val="107000"/>
                        </a:lnSpc>
                        <a:spcBef>
                          <a:spcPts val="0"/>
                        </a:spcBef>
                        <a:spcAft>
                          <a:spcPts val="0"/>
                        </a:spcAft>
                      </a:pPr>
                      <a:endParaRPr lang="en-US" sz="1000" dirty="0">
                        <a:effectLst/>
                        <a:latin typeface="Times New Roman"/>
                        <a:ea typeface="SimSun"/>
                      </a:endParaRPr>
                    </a:p>
                  </a:txBody>
                  <a:tcPr marL="53206" marR="53206" marT="0" marB="0" anchor="ctr"/>
                </a:tc>
                <a:tc rowSpan="2">
                  <a:txBody>
                    <a:bodyPr/>
                    <a:lstStyle/>
                    <a:p>
                      <a:pPr marL="0" marR="0" algn="ctr">
                        <a:lnSpc>
                          <a:spcPct val="107000"/>
                        </a:lnSpc>
                        <a:spcBef>
                          <a:spcPts val="0"/>
                        </a:spcBef>
                        <a:spcAft>
                          <a:spcPts val="0"/>
                        </a:spcAft>
                      </a:pPr>
                      <a:r>
                        <a:rPr lang="en-GB" sz="1100" dirty="0">
                          <a:effectLst/>
                          <a:latin typeface="+mn-lt"/>
                        </a:rPr>
                        <a:t>n41</a:t>
                      </a:r>
                      <a:endParaRPr lang="en-US" sz="1100" dirty="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2545</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90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 / 1 (RBstart=0)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2545</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endParaRPr lang="en-US" sz="1100" dirty="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en-GB" sz="1100">
                          <a:effectLst/>
                          <a:latin typeface="+mn-lt"/>
                        </a:rPr>
                        <a:t>TDD</a:t>
                      </a:r>
                      <a:endParaRPr lang="en-US" sz="1100">
                        <a:effectLst/>
                        <a:latin typeface="+mn-lt"/>
                        <a:ea typeface="SimSun"/>
                      </a:endParaRPr>
                    </a:p>
                  </a:txBody>
                  <a:tcPr marL="53206" marR="53206" marT="0" marB="0" anchor="ctr"/>
                </a:tc>
                <a:tc rowSpan="2">
                  <a:txBody>
                    <a:bodyPr/>
                    <a:lstStyle/>
                    <a:p>
                      <a:pPr marL="0" marR="0" algn="ctr">
                        <a:lnSpc>
                          <a:spcPct val="107000"/>
                        </a:lnSpc>
                        <a:spcBef>
                          <a:spcPts val="0"/>
                        </a:spcBef>
                        <a:spcAft>
                          <a:spcPts val="0"/>
                        </a:spcAft>
                      </a:pPr>
                      <a:r>
                        <a:rPr lang="en-GB" sz="1100">
                          <a:effectLst/>
                          <a:latin typeface="+mn-lt"/>
                        </a:rPr>
                        <a:t>N/A</a:t>
                      </a:r>
                      <a:endParaRPr lang="en-US" sz="1100">
                        <a:effectLst/>
                        <a:latin typeface="+mn-lt"/>
                        <a:ea typeface="SimSun"/>
                      </a:endParaRPr>
                    </a:p>
                  </a:txBody>
                  <a:tcPr marL="53206" marR="53206" marT="0" marB="0" anchor="ctr"/>
                </a:tc>
              </a:tr>
              <a:tr h="101189">
                <a:tc vMerge="1">
                  <a:txBody>
                    <a:bodyPr/>
                    <a:lstStyle/>
                    <a:p>
                      <a:pPr marL="0" marR="0" algn="ctr">
                        <a:lnSpc>
                          <a:spcPct val="107000"/>
                        </a:lnSpc>
                        <a:spcBef>
                          <a:spcPts val="0"/>
                        </a:spcBef>
                        <a:spcAft>
                          <a:spcPts val="0"/>
                        </a:spcAft>
                      </a:pPr>
                      <a:endParaRPr lang="en-US" sz="1000" dirty="0">
                        <a:effectLst/>
                        <a:latin typeface="Times New Roman"/>
                        <a:ea typeface="SimSun"/>
                      </a:endParaRPr>
                    </a:p>
                  </a:txBody>
                  <a:tcPr marL="53206" marR="53206" marT="0" marB="0" anchor="ctr"/>
                </a:tc>
                <a:tc vMerge="1">
                  <a:txBody>
                    <a:bodyPr/>
                    <a:lstStyle/>
                    <a:p>
                      <a:endParaRPr lang="en-US"/>
                    </a:p>
                  </a:txBody>
                  <a:tcPr/>
                </a:tc>
                <a:tc>
                  <a:txBody>
                    <a:bodyPr/>
                    <a:lstStyle/>
                    <a:p>
                      <a:pPr marL="0" marR="0" algn="ctr">
                        <a:lnSpc>
                          <a:spcPct val="107000"/>
                        </a:lnSpc>
                        <a:spcBef>
                          <a:spcPts val="0"/>
                        </a:spcBef>
                        <a:spcAft>
                          <a:spcPts val="0"/>
                        </a:spcAft>
                      </a:pPr>
                      <a:r>
                        <a:rPr lang="zh-CN" sz="1100">
                          <a:effectLst/>
                          <a:latin typeface="+mn-lt"/>
                        </a:rPr>
                        <a:t>2460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a:effectLst/>
                          <a:latin typeface="+mn-lt"/>
                        </a:rPr>
                        <a:t>100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en-US" sz="1100">
                          <a:effectLst/>
                          <a:latin typeface="+mn-lt"/>
                        </a:rPr>
                        <a:t> / 1 (RBstart=190)</a:t>
                      </a:r>
                      <a:endParaRPr lang="en-US" sz="1100">
                        <a:effectLst/>
                        <a:latin typeface="+mn-lt"/>
                        <a:ea typeface="SimSun"/>
                      </a:endParaRPr>
                    </a:p>
                  </a:txBody>
                  <a:tcPr marL="53206" marR="53206" marT="0" marB="0" anchor="ctr"/>
                </a:tc>
                <a:tc>
                  <a:txBody>
                    <a:bodyPr/>
                    <a:lstStyle/>
                    <a:p>
                      <a:pPr marL="0" marR="0" algn="ctr">
                        <a:lnSpc>
                          <a:spcPct val="107000"/>
                        </a:lnSpc>
                        <a:spcBef>
                          <a:spcPts val="0"/>
                        </a:spcBef>
                        <a:spcAft>
                          <a:spcPts val="0"/>
                        </a:spcAft>
                      </a:pPr>
                      <a:r>
                        <a:rPr lang="zh-CN" sz="1100" dirty="0">
                          <a:effectLst/>
                          <a:latin typeface="+mn-lt"/>
                        </a:rPr>
                        <a:t>2460</a:t>
                      </a:r>
                      <a:endParaRPr lang="en-US" sz="1100" dirty="0">
                        <a:effectLst/>
                        <a:latin typeface="+mn-lt"/>
                        <a:ea typeface="SimSun"/>
                      </a:endParaRPr>
                    </a:p>
                  </a:txBody>
                  <a:tcPr marL="53206" marR="53206" marT="0" marB="0" anchor="ctr"/>
                </a:tc>
                <a:tc vMerge="1">
                  <a:txBody>
                    <a:bodyPr/>
                    <a:lstStyle/>
                    <a:p>
                      <a:endParaRPr lang="en-US"/>
                    </a:p>
                  </a:txBody>
                  <a:tcPr/>
                </a:tc>
                <a:tc vMerge="1">
                  <a:txBody>
                    <a:bodyPr/>
                    <a:lstStyle/>
                    <a:p>
                      <a:endParaRPr lang="en-US"/>
                    </a:p>
                  </a:txBody>
                  <a:tcPr/>
                </a:tc>
                <a:tc vMerge="1">
                  <a:txBody>
                    <a:bodyPr/>
                    <a:lstStyle/>
                    <a:p>
                      <a:endParaRPr lang="en-US"/>
                    </a:p>
                  </a:txBody>
                  <a:tcPr/>
                </a:tc>
              </a:tr>
            </a:tbl>
          </a:graphicData>
        </a:graphic>
      </p:graphicFrame>
      <p:sp>
        <p:nvSpPr>
          <p:cNvPr id="6"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8273143" y="892636"/>
            <a:ext cx="3592287" cy="1834676"/>
          </a:xfrm>
        </p:spPr>
        <p:txBody>
          <a:bodyPr>
            <a:noAutofit/>
          </a:bodyPr>
          <a:lstStyle/>
          <a:p>
            <a:pPr>
              <a:spcBef>
                <a:spcPts val="600"/>
              </a:spcBef>
            </a:pPr>
            <a:r>
              <a:rPr lang="en-CA" sz="1800" dirty="0" smtClean="0"/>
              <a:t>Given this is the first evaluation of such issues, the input from the two companies are very close </a:t>
            </a:r>
          </a:p>
          <a:p>
            <a:pPr>
              <a:spcBef>
                <a:spcPts val="600"/>
              </a:spcBef>
              <a:buFont typeface="Symbol" pitchFamily="18" charset="2"/>
              <a:buChar char="Þ"/>
            </a:pPr>
            <a:r>
              <a:rPr lang="en-CA" sz="1800" dirty="0"/>
              <a:t> </a:t>
            </a:r>
            <a:r>
              <a:rPr lang="en-CA" sz="1800" dirty="0" smtClean="0"/>
              <a:t>When difference is les than 3dB average is taken (see table on the left)</a:t>
            </a:r>
          </a:p>
          <a:p>
            <a:pPr>
              <a:spcBef>
                <a:spcPts val="600"/>
              </a:spcBef>
              <a:buFont typeface="Symbol" pitchFamily="18" charset="2"/>
              <a:buChar char="Þ"/>
            </a:pPr>
            <a:r>
              <a:rPr lang="en-CA" sz="1800" dirty="0" smtClean="0"/>
              <a:t>For CA_n25A-n41C: check the small difference allocation</a:t>
            </a:r>
          </a:p>
          <a:p>
            <a:pPr>
              <a:spcBef>
                <a:spcPts val="600"/>
              </a:spcBef>
              <a:buFont typeface="Symbol" pitchFamily="18" charset="2"/>
              <a:buChar char="Þ"/>
            </a:pPr>
            <a:r>
              <a:rPr lang="en-CA" sz="1800" dirty="0" smtClean="0"/>
              <a:t>For CA_n41C-n77A need to crosscheck assumptions (Note that proponent of higher value had to verify)</a:t>
            </a:r>
          </a:p>
          <a:p>
            <a:pPr>
              <a:spcBef>
                <a:spcPts val="600"/>
              </a:spcBef>
              <a:buFont typeface="Symbol" pitchFamily="18" charset="2"/>
              <a:buChar char="Þ"/>
            </a:pPr>
            <a:r>
              <a:rPr lang="en-GB" sz="1800" b="1" dirty="0" smtClean="0">
                <a:solidFill>
                  <a:prstClr val="black"/>
                </a:solidFill>
              </a:rPr>
              <a:t>For CA_n3A-n78(2A) has no MSD for IMD but needs to be crosschecked for triple beat</a:t>
            </a:r>
          </a:p>
          <a:p>
            <a:pPr>
              <a:spcBef>
                <a:spcPts val="600"/>
              </a:spcBef>
              <a:buFont typeface="Symbol" pitchFamily="18" charset="2"/>
              <a:buChar char="Þ"/>
            </a:pPr>
            <a:r>
              <a:rPr lang="en-GB" sz="1800" b="1" dirty="0"/>
              <a:t>CA_n2(2A)-n66, CA_n66 and CA_n66(2A) can be introduced or confirmed in the specification with draft CRs without MSD related to IMD.</a:t>
            </a:r>
            <a:endParaRPr lang="en-CA" sz="1800" dirty="0"/>
          </a:p>
          <a:p>
            <a:pPr>
              <a:spcBef>
                <a:spcPts val="600"/>
              </a:spcBef>
              <a:buFont typeface="Symbol" pitchFamily="18" charset="2"/>
              <a:buChar char="Þ"/>
            </a:pPr>
            <a:endParaRPr lang="en-CA" sz="1800" dirty="0" smtClean="0"/>
          </a:p>
        </p:txBody>
      </p:sp>
    </p:spTree>
    <p:extLst>
      <p:ext uri="{BB962C8B-B14F-4D97-AF65-F5344CB8AC3E}">
        <p14:creationId xmlns:p14="http://schemas.microsoft.com/office/powerpoint/2010/main" val="3423437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522513" y="103869"/>
            <a:ext cx="11126549" cy="751576"/>
          </a:xfrm>
        </p:spPr>
        <p:txBody>
          <a:bodyPr>
            <a:normAutofit/>
          </a:bodyPr>
          <a:lstStyle/>
          <a:p>
            <a:r>
              <a:rPr lang="en-CA" sz="3600" b="1" dirty="0" smtClean="0"/>
              <a:t>WF: Cases needing convergence</a:t>
            </a:r>
            <a:r>
              <a:rPr lang="en-CA" sz="3600" b="1" dirty="0"/>
              <a:t>: </a:t>
            </a:r>
            <a:r>
              <a:rPr lang="en-CA" sz="3600" b="1" dirty="0" smtClean="0"/>
              <a:t>CA_n25A-n41C test point</a:t>
            </a:r>
            <a:endParaRPr lang="x-none" sz="3600" b="1"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487680" y="807721"/>
            <a:ext cx="11288348" cy="1784602"/>
          </a:xfrm>
        </p:spPr>
        <p:txBody>
          <a:bodyPr>
            <a:noAutofit/>
          </a:bodyPr>
          <a:lstStyle/>
          <a:p>
            <a:pPr hangingPunct="0"/>
            <a:r>
              <a:rPr lang="en-US" sz="2400" dirty="0" err="1" smtClean="0"/>
              <a:t>RBstart</a:t>
            </a:r>
            <a:r>
              <a:rPr lang="en-US" sz="2400" dirty="0" smtClean="0"/>
              <a:t>=225, </a:t>
            </a:r>
            <a:r>
              <a:rPr lang="en-US" sz="2400" dirty="0"/>
              <a:t>IMD falls at </a:t>
            </a:r>
            <a:r>
              <a:rPr lang="en-US" sz="2400" dirty="0" smtClean="0"/>
              <a:t>1988MHz, 0.5MHz </a:t>
            </a:r>
            <a:r>
              <a:rPr lang="en-US" sz="2400" dirty="0"/>
              <a:t>offset from DL channel </a:t>
            </a:r>
            <a:r>
              <a:rPr lang="en-US" sz="2400" dirty="0" smtClean="0"/>
              <a:t>center at 1887.5MHz (After small correction and using exactly the UL channel frequencies in the test point </a:t>
            </a:r>
            <a:r>
              <a:rPr lang="en-US" sz="2400" dirty="0" err="1" smtClean="0"/>
              <a:t>RBstart</a:t>
            </a:r>
            <a:r>
              <a:rPr lang="en-US" sz="2400" dirty="0" smtClean="0"/>
              <a:t>=226 should have been used to be better centered)</a:t>
            </a:r>
          </a:p>
          <a:p>
            <a:pPr hangingPunct="0"/>
            <a:r>
              <a:rPr lang="en-US" sz="2400" dirty="0" err="1" smtClean="0"/>
              <a:t>RBstart</a:t>
            </a:r>
            <a:r>
              <a:rPr lang="en-US" sz="2400" dirty="0" smtClean="0"/>
              <a:t>=229</a:t>
            </a:r>
            <a:r>
              <a:rPr lang="en-US" sz="2400" dirty="0"/>
              <a:t>, IMD falls at </a:t>
            </a:r>
            <a:r>
              <a:rPr lang="en-US" sz="2400" dirty="0" smtClean="0"/>
              <a:t>1987.5MHz but uses contiguous UL CA channel spacing equations vs exact test points frequencies</a:t>
            </a:r>
          </a:p>
          <a:p>
            <a:pPr hangingPunct="0">
              <a:buFont typeface="Symbol"/>
              <a:buChar char="Þ"/>
            </a:pPr>
            <a:r>
              <a:rPr lang="en-CA" sz="2400" dirty="0" smtClean="0"/>
              <a:t>Misalignment only exists for contiguous UL CA cases</a:t>
            </a:r>
          </a:p>
          <a:p>
            <a:pPr hangingPunct="0">
              <a:buFont typeface="Symbol"/>
              <a:buChar char="Þ"/>
            </a:pPr>
            <a:r>
              <a:rPr lang="en-CA" sz="2400" dirty="0" smtClean="0"/>
              <a:t>Both approaches are mathematically valid thus we must decide on which </a:t>
            </a:r>
            <a:r>
              <a:rPr lang="en-CA" sz="2400" dirty="0" err="1" smtClean="0"/>
              <a:t>chanel</a:t>
            </a:r>
            <a:r>
              <a:rPr lang="en-CA" sz="2400" dirty="0" smtClean="0"/>
              <a:t> spacing to use for the test points.</a:t>
            </a:r>
          </a:p>
          <a:p>
            <a:pPr hangingPunct="0">
              <a:buFont typeface="Symbol"/>
              <a:buChar char="Þ"/>
            </a:pPr>
            <a:r>
              <a:rPr lang="en-CA" sz="2400" dirty="0" smtClean="0"/>
              <a:t>Does not influence the MSD value</a:t>
            </a:r>
          </a:p>
          <a:p>
            <a:pPr marL="0" indent="0" hangingPunct="0">
              <a:buNone/>
            </a:pPr>
            <a:r>
              <a:rPr lang="en-CA" sz="2400" b="1" dirty="0" smtClean="0"/>
              <a:t>WF: Channel spacing to be used for contiguous UL CA needs to be decided at next meeting between UL CA channel spacing or exact frequency on test point with simplicity in mind but unambiguous for RAN5 testing</a:t>
            </a:r>
          </a:p>
          <a:p>
            <a:pPr marL="0" indent="0" hangingPunct="0">
              <a:buNone/>
            </a:pPr>
            <a:r>
              <a:rPr lang="en-CA" sz="2400" b="1" dirty="0" smtClean="0"/>
              <a:t>In the meantime </a:t>
            </a:r>
            <a:r>
              <a:rPr lang="en-CA" sz="2400" b="1" dirty="0" err="1" smtClean="0"/>
              <a:t>RBstart</a:t>
            </a:r>
            <a:r>
              <a:rPr lang="en-CA" sz="2400" b="1" dirty="0" smtClean="0"/>
              <a:t>=226  and frequencies for </a:t>
            </a:r>
            <a:r>
              <a:rPr lang="en-CA" sz="2400" b="1" dirty="0"/>
              <a:t>CA_n25A-n41C test </a:t>
            </a:r>
            <a:r>
              <a:rPr lang="en-CA" sz="2400" b="1" dirty="0" smtClean="0"/>
              <a:t>points based on </a:t>
            </a:r>
            <a:r>
              <a:rPr lang="en-GB" sz="2400" b="1" dirty="0">
                <a:hlinkClick r:id="rId2"/>
              </a:rPr>
              <a:t>R4-2111016</a:t>
            </a:r>
            <a:r>
              <a:rPr lang="en-US" sz="2400" b="1" dirty="0"/>
              <a:t> </a:t>
            </a:r>
            <a:r>
              <a:rPr lang="en-US" sz="2400" b="1" dirty="0" smtClean="0"/>
              <a:t>(no exact value for the other case available) </a:t>
            </a:r>
            <a:r>
              <a:rPr lang="en-CA" sz="2400" b="1" dirty="0" smtClean="0"/>
              <a:t>are put in brackets</a:t>
            </a:r>
            <a:r>
              <a:rPr lang="en-US" sz="2400" b="1" dirty="0"/>
              <a:t> </a:t>
            </a:r>
            <a:r>
              <a:rPr lang="en-US" sz="2400" b="1" dirty="0" smtClean="0"/>
              <a:t>for verification at next meeting </a:t>
            </a:r>
          </a:p>
        </p:txBody>
      </p:sp>
    </p:spTree>
    <p:extLst>
      <p:ext uri="{BB962C8B-B14F-4D97-AF65-F5344CB8AC3E}">
        <p14:creationId xmlns:p14="http://schemas.microsoft.com/office/powerpoint/2010/main" val="6866762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522513" y="103869"/>
            <a:ext cx="11126549" cy="751576"/>
          </a:xfrm>
        </p:spPr>
        <p:txBody>
          <a:bodyPr>
            <a:normAutofit fontScale="90000"/>
          </a:bodyPr>
          <a:lstStyle/>
          <a:p>
            <a:r>
              <a:rPr lang="en-CA" sz="3600" b="1" dirty="0" smtClean="0"/>
              <a:t>WF: </a:t>
            </a:r>
            <a:r>
              <a:rPr lang="en-CA" sz="3600" b="1" dirty="0"/>
              <a:t>C</a:t>
            </a:r>
            <a:r>
              <a:rPr lang="en-CA" sz="3600" b="1" dirty="0" smtClean="0"/>
              <a:t>ases needing convergence</a:t>
            </a:r>
            <a:r>
              <a:rPr lang="en-CA" sz="3600" b="1" dirty="0"/>
              <a:t>: </a:t>
            </a:r>
            <a:r>
              <a:rPr lang="en-CA" sz="3600" b="1" dirty="0" smtClean="0"/>
              <a:t>CA_n41C-n66A MSD</a:t>
            </a:r>
            <a:r>
              <a:rPr lang="en-US" altLang="zh-CN" sz="3600" dirty="0" smtClean="0">
                <a:solidFill>
                  <a:schemeClr val="bg1"/>
                </a:solidFill>
              </a:rPr>
              <a:t>A_n41C-n66A</a:t>
            </a:r>
            <a:endParaRPr lang="x-none" sz="3600" b="1" dirty="0"/>
          </a:p>
        </p:txBody>
      </p:sp>
      <p:sp>
        <p:nvSpPr>
          <p:cNvPr id="18" name="Content Placeholder 17"/>
          <p:cNvSpPr>
            <a:spLocks noGrp="1"/>
          </p:cNvSpPr>
          <p:nvPr>
            <p:ph idx="1"/>
          </p:nvPr>
        </p:nvSpPr>
        <p:spPr>
          <a:xfrm>
            <a:off x="363713" y="792480"/>
            <a:ext cx="11412315" cy="5471159"/>
          </a:xfrm>
        </p:spPr>
        <p:txBody>
          <a:bodyPr>
            <a:normAutofit fontScale="92500" lnSpcReduction="10000"/>
          </a:bodyPr>
          <a:lstStyle/>
          <a:p>
            <a:r>
              <a:rPr lang="en-CA" dirty="0" smtClean="0"/>
              <a:t>MSD = 22dB: n-</a:t>
            </a:r>
            <a:r>
              <a:rPr lang="en-CA" dirty="0" err="1" smtClean="0"/>
              <a:t>plexing</a:t>
            </a:r>
            <a:r>
              <a:rPr lang="en-CA" dirty="0" smtClean="0"/>
              <a:t> of n66 and n41 on the same antenna</a:t>
            </a:r>
          </a:p>
          <a:p>
            <a:pPr marL="457200" lvl="1">
              <a:lnSpc>
                <a:spcPct val="107000"/>
              </a:lnSpc>
              <a:spcBef>
                <a:spcPts val="0"/>
              </a:spcBef>
            </a:pPr>
            <a:r>
              <a:rPr lang="en-CA" altLang="zh-CN" dirty="0"/>
              <a:t>IMD5=-25dBm/MHz (based on NS04 </a:t>
            </a:r>
            <a:r>
              <a:rPr lang="en-CA" altLang="zh-CN" dirty="0" smtClean="0"/>
              <a:t>A-MPR and IMD3 -25dBm/MHz met with band 41 filter help) </a:t>
            </a:r>
            <a:endParaRPr lang="en-CA" altLang="zh-CN" dirty="0"/>
          </a:p>
          <a:p>
            <a:pPr marL="457200" lvl="1">
              <a:lnSpc>
                <a:spcPct val="107000"/>
              </a:lnSpc>
              <a:spcBef>
                <a:spcPts val="0"/>
              </a:spcBef>
            </a:pPr>
            <a:r>
              <a:rPr lang="en-CA" altLang="zh-CN" dirty="0"/>
              <a:t>45dB filter rejection based on triplexer arrangement (n-</a:t>
            </a:r>
            <a:r>
              <a:rPr lang="en-CA" altLang="zh-CN" dirty="0" err="1"/>
              <a:t>plexer</a:t>
            </a:r>
            <a:r>
              <a:rPr lang="en-CA" altLang="zh-CN" dirty="0"/>
              <a:t> for higher order)</a:t>
            </a:r>
          </a:p>
          <a:p>
            <a:pPr marL="457200" lvl="1">
              <a:lnSpc>
                <a:spcPct val="107000"/>
              </a:lnSpc>
              <a:spcBef>
                <a:spcPts val="0"/>
              </a:spcBef>
            </a:pPr>
            <a:r>
              <a:rPr lang="en-CA" altLang="zh-CN" dirty="0"/>
              <a:t>Interference -68.2dBm/MHz with correction factor. MSD calculated with MRC and 10dB antenna </a:t>
            </a:r>
            <a:r>
              <a:rPr lang="en-CA" altLang="zh-CN" dirty="0" smtClean="0"/>
              <a:t>isolation</a:t>
            </a:r>
            <a:endParaRPr lang="en-CA" dirty="0" smtClean="0"/>
          </a:p>
          <a:p>
            <a:r>
              <a:rPr lang="en-CA" dirty="0" smtClean="0"/>
              <a:t>MSD = 33.5dB: n41 and n66 on different antennas and lower rejection from filter</a:t>
            </a:r>
          </a:p>
          <a:p>
            <a:pPr marL="457200" lvl="1">
              <a:lnSpc>
                <a:spcPct val="107000"/>
              </a:lnSpc>
              <a:spcBef>
                <a:spcPts val="0"/>
              </a:spcBef>
            </a:pPr>
            <a:r>
              <a:rPr lang="en-CA" altLang="zh-CN" dirty="0"/>
              <a:t>Using IMD3 at -25dBm/MHz for NS04 (no filter help) </a:t>
            </a:r>
            <a:r>
              <a:rPr lang="en-CA" altLang="zh-CN" dirty="0" smtClean="0"/>
              <a:t>=&gt; IMD5 at -35 to -40dBm </a:t>
            </a:r>
            <a:r>
              <a:rPr lang="en-CA" altLang="zh-CN" dirty="0"/>
              <a:t>and 20dB filter rejection </a:t>
            </a:r>
            <a:endParaRPr lang="en-CA" altLang="zh-CN" dirty="0" smtClean="0"/>
          </a:p>
          <a:p>
            <a:pPr marL="457200" lvl="1">
              <a:lnSpc>
                <a:spcPct val="107000"/>
              </a:lnSpc>
              <a:spcBef>
                <a:spcPts val="0"/>
              </a:spcBef>
            </a:pPr>
            <a:r>
              <a:rPr lang="en-CA" altLang="zh-CN" dirty="0" smtClean="0"/>
              <a:t>-65dBm to -70dBm </a:t>
            </a:r>
            <a:r>
              <a:rPr lang="en-CA" altLang="zh-CN" dirty="0"/>
              <a:t>used </a:t>
            </a:r>
            <a:r>
              <a:rPr lang="en-CA" altLang="zh-CN" dirty="0" smtClean="0"/>
              <a:t>at both n66 RX antennas (no MRC gain)</a:t>
            </a:r>
          </a:p>
          <a:p>
            <a:pPr indent="-457200">
              <a:lnSpc>
                <a:spcPct val="107000"/>
              </a:lnSpc>
              <a:spcBef>
                <a:spcPts val="0"/>
              </a:spcBef>
              <a:buFont typeface="Symbol"/>
              <a:buChar char="Þ"/>
            </a:pPr>
            <a:r>
              <a:rPr lang="en-CA" altLang="zh-CN" dirty="0" smtClean="0"/>
              <a:t>Both architectures and calculations are valid with some adjustments still possible</a:t>
            </a:r>
          </a:p>
          <a:p>
            <a:pPr>
              <a:lnSpc>
                <a:spcPct val="107000"/>
              </a:lnSpc>
              <a:spcBef>
                <a:spcPts val="0"/>
              </a:spcBef>
            </a:pPr>
            <a:r>
              <a:rPr lang="en-CA" altLang="zh-CN" b="1" dirty="0" smtClean="0"/>
              <a:t>WF: put [22-33.5dB] in the specification with resolution in next meeting on second architecture to see if MSD can be improved with lower IMD levels or higher filter rejection</a:t>
            </a:r>
            <a:endParaRPr lang="en-CA" altLang="zh-CN" b="1" dirty="0"/>
          </a:p>
          <a:p>
            <a:pPr lvl="1"/>
            <a:endParaRPr lang="en-US" dirty="0"/>
          </a:p>
        </p:txBody>
      </p:sp>
    </p:spTree>
    <p:extLst>
      <p:ext uri="{BB962C8B-B14F-4D97-AF65-F5344CB8AC3E}">
        <p14:creationId xmlns:p14="http://schemas.microsoft.com/office/powerpoint/2010/main" val="31333815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432653" y="197486"/>
            <a:ext cx="11126549" cy="751576"/>
          </a:xfrm>
        </p:spPr>
        <p:txBody>
          <a:bodyPr>
            <a:normAutofit/>
          </a:bodyPr>
          <a:lstStyle/>
          <a:p>
            <a:r>
              <a:rPr lang="en-CA" sz="3600" b="1" dirty="0" smtClean="0"/>
              <a:t>WF on IMD calculation framework</a:t>
            </a:r>
            <a:endParaRPr lang="x-none" sz="3600" b="1"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412694" y="883921"/>
            <a:ext cx="11377402" cy="1799842"/>
          </a:xfrm>
        </p:spPr>
        <p:txBody>
          <a:bodyPr>
            <a:noAutofit/>
          </a:bodyPr>
          <a:lstStyle/>
          <a:p>
            <a:pPr lvl="0" hangingPunct="0"/>
            <a:r>
              <a:rPr lang="en-CA" dirty="0" smtClean="0"/>
              <a:t>Main difference are limited to:</a:t>
            </a:r>
          </a:p>
          <a:p>
            <a:pPr lvl="1" hangingPunct="0"/>
            <a:r>
              <a:rPr lang="en-CA" sz="2800" dirty="0" smtClean="0"/>
              <a:t>Intra-band contiguous UL CA case for channel spacing</a:t>
            </a:r>
          </a:p>
          <a:p>
            <a:pPr lvl="1" hangingPunct="0">
              <a:buFont typeface="Symbol"/>
              <a:buChar char="Þ"/>
            </a:pPr>
            <a:r>
              <a:rPr lang="en-CA" sz="2800" dirty="0"/>
              <a:t> </a:t>
            </a:r>
            <a:r>
              <a:rPr lang="en-CA" sz="2800" dirty="0" smtClean="0"/>
              <a:t>To be finalized at next meeting</a:t>
            </a:r>
          </a:p>
          <a:p>
            <a:pPr lvl="1" hangingPunct="0"/>
            <a:r>
              <a:rPr lang="en-CA" sz="2800" dirty="0" smtClean="0"/>
              <a:t>Architecture  and component differences that are expected from different implementations </a:t>
            </a:r>
          </a:p>
          <a:p>
            <a:pPr lvl="1" hangingPunct="0">
              <a:buFont typeface="Symbol"/>
              <a:buChar char="Þ"/>
            </a:pPr>
            <a:r>
              <a:rPr lang="en-CA" sz="2800" dirty="0" smtClean="0"/>
              <a:t>Part of what needs to be discussed in the AI to make sure the requirement covers multiple implementations </a:t>
            </a:r>
          </a:p>
          <a:p>
            <a:pPr lvl="1" hangingPunct="0"/>
            <a:r>
              <a:rPr lang="en-CA" sz="2800" dirty="0" smtClean="0"/>
              <a:t>IMD levels in intra-band contiguous ULCA for NS04</a:t>
            </a:r>
            <a:r>
              <a:rPr lang="en-CA" sz="2800" dirty="0"/>
              <a:t> </a:t>
            </a:r>
          </a:p>
          <a:p>
            <a:pPr lvl="1" hangingPunct="0">
              <a:buFont typeface="Symbol"/>
              <a:buChar char="Þ"/>
            </a:pPr>
            <a:r>
              <a:rPr lang="en-CA" sz="2800" dirty="0" smtClean="0"/>
              <a:t>How to account for filter help or not for the MPR.</a:t>
            </a:r>
          </a:p>
          <a:p>
            <a:pPr hangingPunct="0"/>
            <a:r>
              <a:rPr lang="en-CA" b="1" dirty="0" smtClean="0"/>
              <a:t>WF: Given the general good agreement between the two companies and the few remaining differences the framework described in </a:t>
            </a:r>
            <a:r>
              <a:rPr lang="en-GB" b="1" dirty="0" smtClean="0">
                <a:hlinkClick r:id="rId2"/>
              </a:rPr>
              <a:t>R4-2111016</a:t>
            </a:r>
            <a:r>
              <a:rPr lang="en-GB" b="1" dirty="0" smtClean="0"/>
              <a:t> can be used as a starting point with the understanding that when applicable the above points are subject to further discussion</a:t>
            </a:r>
            <a:endParaRPr lang="en-CA" b="1" dirty="0" smtClean="0"/>
          </a:p>
        </p:txBody>
      </p:sp>
    </p:spTree>
    <p:extLst>
      <p:ext uri="{BB962C8B-B14F-4D97-AF65-F5344CB8AC3E}">
        <p14:creationId xmlns:p14="http://schemas.microsoft.com/office/powerpoint/2010/main" val="13661415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493613" y="365126"/>
            <a:ext cx="11126549" cy="751576"/>
          </a:xfrm>
        </p:spPr>
        <p:txBody>
          <a:bodyPr>
            <a:normAutofit/>
          </a:bodyPr>
          <a:lstStyle/>
          <a:p>
            <a:r>
              <a:rPr lang="en-CA" sz="3600" b="1" dirty="0" smtClean="0"/>
              <a:t>WF on further aspect to be studied for next meeting</a:t>
            </a:r>
            <a:endParaRPr lang="x-none" sz="3600" b="1"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412694" y="1084333"/>
            <a:ext cx="11377402" cy="1599429"/>
          </a:xfrm>
        </p:spPr>
        <p:txBody>
          <a:bodyPr>
            <a:noAutofit/>
          </a:bodyPr>
          <a:lstStyle/>
          <a:p>
            <a:pPr lvl="0" hangingPunct="0"/>
            <a:r>
              <a:rPr lang="en-CA" dirty="0" smtClean="0"/>
              <a:t>Beyond aspects already discussed in the previous slides the following guidelines are provided:</a:t>
            </a:r>
          </a:p>
          <a:p>
            <a:pPr lvl="1" hangingPunct="0"/>
            <a:r>
              <a:rPr lang="en-CA" sz="3200" dirty="0" smtClean="0"/>
              <a:t>For contiguous UL CA limit the evaluation up to IMD11</a:t>
            </a:r>
          </a:p>
          <a:p>
            <a:pPr lvl="1" hangingPunct="0"/>
            <a:r>
              <a:rPr lang="en-CA" sz="3200" dirty="0" smtClean="0"/>
              <a:t>For non-contiguous UL CA limit the evaluation up to IMD9</a:t>
            </a:r>
          </a:p>
          <a:p>
            <a:pPr lvl="1" hangingPunct="0"/>
            <a:r>
              <a:rPr lang="en-CA" sz="3200" dirty="0" smtClean="0"/>
              <a:t>In some extreme cases higher order product can be discussed in the contribution or by experts in the meeting if justified technically</a:t>
            </a:r>
          </a:p>
          <a:p>
            <a:pPr lvl="1" hangingPunct="0"/>
            <a:endParaRPr lang="en-CA" dirty="0" smtClean="0"/>
          </a:p>
          <a:p>
            <a:pPr lvl="1" hangingPunct="0"/>
            <a:endParaRPr lang="en-CA" dirty="0" smtClean="0"/>
          </a:p>
        </p:txBody>
      </p:sp>
    </p:spTree>
    <p:extLst>
      <p:ext uri="{BB962C8B-B14F-4D97-AF65-F5344CB8AC3E}">
        <p14:creationId xmlns:p14="http://schemas.microsoft.com/office/powerpoint/2010/main" val="12558993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838200" y="365126"/>
            <a:ext cx="10515600" cy="775852"/>
          </a:xfrm>
        </p:spPr>
        <p:txBody>
          <a:bodyPr>
            <a:normAutofit/>
          </a:bodyPr>
          <a:lstStyle/>
          <a:p>
            <a:r>
              <a:rPr lang="en-US" dirty="0" smtClean="0"/>
              <a:t>References:</a:t>
            </a:r>
            <a:endParaRPr lang="en-US" sz="4800"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412694" y="1254265"/>
            <a:ext cx="11474506" cy="4922698"/>
          </a:xfrm>
        </p:spPr>
        <p:txBody>
          <a:bodyPr>
            <a:normAutofit/>
          </a:bodyPr>
          <a:lstStyle/>
          <a:p>
            <a:pPr marL="0" indent="0">
              <a:buNone/>
            </a:pPr>
            <a:r>
              <a:rPr lang="en-CA" sz="2000" dirty="0" smtClean="0"/>
              <a:t>[1] </a:t>
            </a:r>
            <a:r>
              <a:rPr lang="en-GB" sz="2000" dirty="0">
                <a:hlinkClick r:id="rId2"/>
              </a:rPr>
              <a:t>R4-2107625</a:t>
            </a:r>
            <a:r>
              <a:rPr lang="en-GB" sz="2000" dirty="0"/>
              <a:t> </a:t>
            </a:r>
            <a:r>
              <a:rPr lang="en-CA" sz="2000" dirty="0"/>
              <a:t>Revision of </a:t>
            </a:r>
            <a:r>
              <a:rPr lang="en-CA" sz="2000" dirty="0" smtClean="0"/>
              <a:t>R4-2111476 </a:t>
            </a:r>
            <a:r>
              <a:rPr lang="en-GB" sz="2000" dirty="0"/>
              <a:t>MSD due to IMD from ULCA</a:t>
            </a:r>
            <a:r>
              <a:rPr lang="en-CA" sz="2000" dirty="0" smtClean="0"/>
              <a:t>, </a:t>
            </a:r>
            <a:r>
              <a:rPr lang="en-CA" sz="2000" dirty="0"/>
              <a:t>Qualcomm Incorporated</a:t>
            </a:r>
            <a:r>
              <a:rPr lang="en-US" sz="2000" dirty="0"/>
              <a:t>, </a:t>
            </a:r>
            <a:r>
              <a:rPr lang="en-US" sz="2000" dirty="0" smtClean="0"/>
              <a:t>R4#99-e</a:t>
            </a:r>
            <a:endParaRPr lang="en-CA" sz="2000" dirty="0"/>
          </a:p>
          <a:p>
            <a:pPr marL="0" indent="0">
              <a:buNone/>
            </a:pPr>
            <a:r>
              <a:rPr lang="en-CA" sz="2000" dirty="0" smtClean="0"/>
              <a:t>[2</a:t>
            </a:r>
            <a:r>
              <a:rPr lang="en-CA" sz="2000" dirty="0"/>
              <a:t>] </a:t>
            </a:r>
            <a:r>
              <a:rPr lang="en-GB" sz="2000" dirty="0">
                <a:hlinkClick r:id="rId3"/>
              </a:rPr>
              <a:t>R4-2111016</a:t>
            </a:r>
            <a:r>
              <a:rPr lang="en-US" sz="2000" dirty="0"/>
              <a:t> </a:t>
            </a:r>
            <a:r>
              <a:rPr lang="en-GB" sz="2000" dirty="0" smtClean="0"/>
              <a:t>MSD </a:t>
            </a:r>
            <a:r>
              <a:rPr lang="en-GB" sz="2000" dirty="0"/>
              <a:t>Due to NR Intra-band ULCA IMD within Inter-band Combinations</a:t>
            </a:r>
            <a:r>
              <a:rPr lang="en-CA" sz="2000" dirty="0"/>
              <a:t>, Skyworks Solutions Inc.</a:t>
            </a:r>
            <a:r>
              <a:rPr lang="en-US" sz="2000" dirty="0"/>
              <a:t>, </a:t>
            </a:r>
            <a:r>
              <a:rPr lang="en-US" sz="2000" dirty="0" smtClean="0"/>
              <a:t>R4#99-e</a:t>
            </a:r>
            <a:endParaRPr lang="en-CA" sz="2000" dirty="0"/>
          </a:p>
          <a:p>
            <a:pPr marL="0" indent="0">
              <a:buNone/>
            </a:pPr>
            <a:r>
              <a:rPr lang="en-CA" sz="2000" dirty="0" smtClean="0"/>
              <a:t>[3] </a:t>
            </a:r>
            <a:r>
              <a:rPr lang="en-GB" sz="2000" dirty="0">
                <a:hlinkClick r:id="rId4"/>
              </a:rPr>
              <a:t>R4-2108930</a:t>
            </a:r>
            <a:r>
              <a:rPr lang="en-GB" sz="2000" dirty="0"/>
              <a:t> MSD analysis for n77(2A) UL cases</a:t>
            </a:r>
            <a:r>
              <a:rPr lang="en-CA" sz="2000" dirty="0" smtClean="0"/>
              <a:t>, </a:t>
            </a:r>
            <a:r>
              <a:rPr lang="en-GB" sz="2000" dirty="0"/>
              <a:t>Nokia, Skyworks Solutions Inc</a:t>
            </a:r>
            <a:r>
              <a:rPr lang="en-GB" sz="2000" dirty="0" smtClean="0"/>
              <a:t>., </a:t>
            </a:r>
            <a:r>
              <a:rPr lang="en-US" sz="2000" dirty="0" smtClean="0"/>
              <a:t>R4#99-e</a:t>
            </a:r>
            <a:endParaRPr lang="en-CA" sz="2000" dirty="0"/>
          </a:p>
          <a:p>
            <a:pPr marL="0" indent="0">
              <a:buNone/>
            </a:pPr>
            <a:r>
              <a:rPr lang="en-US" sz="2000" dirty="0" smtClean="0"/>
              <a:t>[4] </a:t>
            </a:r>
            <a:r>
              <a:rPr lang="en-GB" sz="2000" dirty="0">
                <a:hlinkClick r:id="rId5"/>
              </a:rPr>
              <a:t>R4-2108932</a:t>
            </a:r>
            <a:r>
              <a:rPr lang="en-GB" sz="2000" dirty="0"/>
              <a:t> draft CR to 38.101-1: CA_n2-n77</a:t>
            </a:r>
            <a:r>
              <a:rPr lang="en-US" sz="2000" dirty="0" smtClean="0"/>
              <a:t>, </a:t>
            </a:r>
            <a:r>
              <a:rPr lang="en-GB" sz="2000" dirty="0"/>
              <a:t>Nokia</a:t>
            </a:r>
            <a:r>
              <a:rPr lang="en-GB" sz="2000" dirty="0" smtClean="0"/>
              <a:t>, </a:t>
            </a:r>
            <a:r>
              <a:rPr lang="en-GB" sz="2000" dirty="0"/>
              <a:t>Skyworks Solutions Inc., </a:t>
            </a:r>
            <a:r>
              <a:rPr lang="en-GB" sz="2000" dirty="0" smtClean="0"/>
              <a:t>AT&amp;T</a:t>
            </a:r>
            <a:r>
              <a:rPr lang="en-US" sz="2000" dirty="0" smtClean="0"/>
              <a:t>, R4#99-e</a:t>
            </a:r>
          </a:p>
          <a:p>
            <a:pPr marL="0" indent="0">
              <a:buNone/>
            </a:pPr>
            <a:r>
              <a:rPr lang="en-US" sz="2000" dirty="0" smtClean="0"/>
              <a:t>[5] </a:t>
            </a:r>
            <a:r>
              <a:rPr lang="en-GB" sz="2000" dirty="0">
                <a:hlinkClick r:id="rId6"/>
              </a:rPr>
              <a:t>R4-2108931</a:t>
            </a:r>
            <a:r>
              <a:rPr lang="en-GB" sz="2000" dirty="0"/>
              <a:t> draft CR to 38.101-1: CA_n5A-n77(2A) introduction of UL CA_n77(2A</a:t>
            </a:r>
            <a:r>
              <a:rPr lang="en-GB" sz="2000" dirty="0" smtClean="0"/>
              <a:t>), </a:t>
            </a:r>
            <a:r>
              <a:rPr lang="en-GB" sz="2000" dirty="0"/>
              <a:t>Nokia, </a:t>
            </a:r>
            <a:r>
              <a:rPr lang="en-GB" sz="2000" dirty="0" smtClean="0"/>
              <a:t>AT&amp;T, </a:t>
            </a:r>
            <a:r>
              <a:rPr lang="en-US" sz="2000" dirty="0"/>
              <a:t>R4#99-e</a:t>
            </a:r>
          </a:p>
          <a:p>
            <a:pPr marL="0" indent="0">
              <a:buNone/>
            </a:pPr>
            <a:endParaRPr lang="en-CA" sz="2000" dirty="0"/>
          </a:p>
        </p:txBody>
      </p:sp>
    </p:spTree>
    <p:extLst>
      <p:ext uri="{BB962C8B-B14F-4D97-AF65-F5344CB8AC3E}">
        <p14:creationId xmlns:p14="http://schemas.microsoft.com/office/powerpoint/2010/main" val="9088661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393421504b390e75c13e1df3eeeba9ad">
  <xsd:schema xmlns:xsd="http://www.w3.org/2001/XMLSchema" xmlns:xs="http://www.w3.org/2001/XMLSchema" xmlns:p="http://schemas.microsoft.com/office/2006/metadata/properties" xmlns:ns3="6f846979-0e6f-42ff-8b87-e1893efeda99" targetNamespace="http://schemas.microsoft.com/office/2006/metadata/properties" ma:root="true" ma:fieldsID="e5c1c0fc1bab5f01085b46c370843bb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DFF7558-FF60-429D-8AA9-D2D16FD4CAE2}">
  <ds:schemaRefs>
    <ds:schemaRef ds:uri="http://schemas.microsoft.com/sharepoint/v3/contenttype/forms"/>
  </ds:schemaRefs>
</ds:datastoreItem>
</file>

<file path=customXml/itemProps2.xml><?xml version="1.0" encoding="utf-8"?>
<ds:datastoreItem xmlns:ds="http://schemas.openxmlformats.org/officeDocument/2006/customXml" ds:itemID="{CE96A4C6-9032-4E5E-BE6E-A04CC0260A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2D86B90-44A4-4D14-B93E-0D265AB056AF}">
  <ds:schemaRefs>
    <ds:schemaRef ds:uri="http://purl.org/dc/elements/1.1/"/>
    <ds:schemaRef ds:uri="http://www.w3.org/XML/1998/namespace"/>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6f846979-0e6f-42ff-8b87-e1893efeda99"/>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4471</TotalTime>
  <Words>1209</Words>
  <Application>Microsoft Office PowerPoint</Application>
  <PresentationFormat>Custom</PresentationFormat>
  <Paragraphs>266</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Way forward on MSD due to IMD of intra-band UL CA UL configurations</vt:lpstr>
      <vt:lpstr>WF: intra-band cases</vt:lpstr>
      <vt:lpstr>WF: Converging input on IMD related MSD for inter-band</vt:lpstr>
      <vt:lpstr>WF: Cases needing convergence: CA_n25A-n41C test point</vt:lpstr>
      <vt:lpstr>WF: Cases needing convergence: CA_n41C-n66A MSDA_n41C-n66A</vt:lpstr>
      <vt:lpstr>WF on IMD calculation framework</vt:lpstr>
      <vt:lpstr>WF on further aspect to be studied for next meeting</vt:lpstr>
      <vt:lpstr>References:</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new intra-band CA BW classes for NR-U</dc:title>
  <dc:creator>Apple</dc:creator>
  <cp:lastModifiedBy>Skyworks</cp:lastModifiedBy>
  <cp:revision>238</cp:revision>
  <dcterms:created xsi:type="dcterms:W3CDTF">2020-03-02T22:32:10Z</dcterms:created>
  <dcterms:modified xsi:type="dcterms:W3CDTF">2021-05-25T17:27:38Z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ies>
</file>